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66"/>
  </p:notesMasterIdLst>
  <p:handoutMasterIdLst>
    <p:handoutMasterId r:id="rId67"/>
  </p:handoutMasterIdLst>
  <p:sldIdLst>
    <p:sldId id="256" r:id="rId2"/>
    <p:sldId id="257" r:id="rId3"/>
    <p:sldId id="311" r:id="rId4"/>
    <p:sldId id="273" r:id="rId5"/>
    <p:sldId id="326" r:id="rId6"/>
    <p:sldId id="302" r:id="rId7"/>
    <p:sldId id="303" r:id="rId8"/>
    <p:sldId id="289" r:id="rId9"/>
    <p:sldId id="262" r:id="rId10"/>
    <p:sldId id="321" r:id="rId11"/>
    <p:sldId id="322" r:id="rId12"/>
    <p:sldId id="323" r:id="rId13"/>
    <p:sldId id="264" r:id="rId14"/>
    <p:sldId id="265" r:id="rId15"/>
    <p:sldId id="280" r:id="rId16"/>
    <p:sldId id="290" r:id="rId17"/>
    <p:sldId id="266" r:id="rId18"/>
    <p:sldId id="324" r:id="rId19"/>
    <p:sldId id="279" r:id="rId20"/>
    <p:sldId id="328" r:id="rId21"/>
    <p:sldId id="291" r:id="rId22"/>
    <p:sldId id="310" r:id="rId23"/>
    <p:sldId id="281" r:id="rId24"/>
    <p:sldId id="282" r:id="rId25"/>
    <p:sldId id="293" r:id="rId26"/>
    <p:sldId id="304" r:id="rId27"/>
    <p:sldId id="305" r:id="rId28"/>
    <p:sldId id="306" r:id="rId29"/>
    <p:sldId id="319" r:id="rId30"/>
    <p:sldId id="320" r:id="rId31"/>
    <p:sldId id="327" r:id="rId32"/>
    <p:sldId id="307" r:id="rId33"/>
    <p:sldId id="308" r:id="rId34"/>
    <p:sldId id="309" r:id="rId35"/>
    <p:sldId id="292" r:id="rId36"/>
    <p:sldId id="268" r:id="rId37"/>
    <p:sldId id="288" r:id="rId38"/>
    <p:sldId id="297" r:id="rId39"/>
    <p:sldId id="274" r:id="rId40"/>
    <p:sldId id="298" r:id="rId41"/>
    <p:sldId id="295" r:id="rId42"/>
    <p:sldId id="275" r:id="rId43"/>
    <p:sldId id="299" r:id="rId44"/>
    <p:sldId id="300" r:id="rId45"/>
    <p:sldId id="276" r:id="rId46"/>
    <p:sldId id="325" r:id="rId47"/>
    <p:sldId id="283" r:id="rId48"/>
    <p:sldId id="284" r:id="rId49"/>
    <p:sldId id="285" r:id="rId50"/>
    <p:sldId id="286" r:id="rId51"/>
    <p:sldId id="296" r:id="rId52"/>
    <p:sldId id="272" r:id="rId53"/>
    <p:sldId id="316" r:id="rId54"/>
    <p:sldId id="315" r:id="rId55"/>
    <p:sldId id="314" r:id="rId56"/>
    <p:sldId id="294" r:id="rId57"/>
    <p:sldId id="318" r:id="rId58"/>
    <p:sldId id="271" r:id="rId59"/>
    <p:sldId id="313" r:id="rId60"/>
    <p:sldId id="301" r:id="rId61"/>
    <p:sldId id="270" r:id="rId62"/>
    <p:sldId id="267" r:id="rId63"/>
    <p:sldId id="312" r:id="rId64"/>
    <p:sldId id="258" r:id="rId6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6" autoAdjust="0"/>
    <p:restoredTop sz="48756" autoAdjust="0"/>
  </p:normalViewPr>
  <p:slideViewPr>
    <p:cSldViewPr snapToGrid="0">
      <p:cViewPr varScale="1">
        <p:scale>
          <a:sx n="74" d="100"/>
          <a:sy n="74" d="100"/>
        </p:scale>
        <p:origin x="-1908" y="-96"/>
      </p:cViewPr>
      <p:guideLst>
        <p:guide orient="horz" pos="1620"/>
        <p:guide pos="2880"/>
      </p:guideLst>
    </p:cSldViewPr>
  </p:slideViewPr>
  <p:outlineViewPr>
    <p:cViewPr>
      <p:scale>
        <a:sx n="33" d="100"/>
        <a:sy n="33" d="100"/>
      </p:scale>
      <p:origin x="0" y="16860"/>
    </p:cViewPr>
    <p:sldLst>
      <p:sld r:id="rId1" collapse="1"/>
    </p:sldLst>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162" d="100"/>
          <a:sy n="162" d="100"/>
        </p:scale>
        <p:origin x="-90" y="-6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_rels/viewProps.xml.rels><?xml version="1.0" encoding="UTF-8" standalone="yes"?>
<Relationships xmlns="http://schemas.openxmlformats.org/package/2006/relationships"><Relationship Id="rId1"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308B0A8-48B0-466E-99C4-E8D80E9EF95E}" type="datetimeFigureOut">
              <a:rPr lang="en-GB" smtClean="0"/>
              <a:t>13/08/2011</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064B61A-EDB8-4B90-9CAB-55F6D84C266C}" type="slidenum">
              <a:rPr lang="en-GB" smtClean="0"/>
              <a:t>‹#›</a:t>
            </a:fld>
            <a:endParaRPr lang="en-GB"/>
          </a:p>
        </p:txBody>
      </p:sp>
    </p:spTree>
    <p:extLst>
      <p:ext uri="{BB962C8B-B14F-4D97-AF65-F5344CB8AC3E}">
        <p14:creationId xmlns:p14="http://schemas.microsoft.com/office/powerpoint/2010/main" val="10937035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9471D3D-AD6C-495B-BD82-782479DBDB78}" type="datetimeFigureOut">
              <a:rPr lang="en-GB" smtClean="0"/>
              <a:t>13/08/2011</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33ECAC-3014-4300-B1A3-3C82B69CC4F6}" type="slidenum">
              <a:rPr lang="en-GB" smtClean="0"/>
              <a:t>‹#›</a:t>
            </a:fld>
            <a:endParaRPr lang="en-GB"/>
          </a:p>
        </p:txBody>
      </p:sp>
    </p:spTree>
    <p:extLst>
      <p:ext uri="{BB962C8B-B14F-4D97-AF65-F5344CB8AC3E}">
        <p14:creationId xmlns:p14="http://schemas.microsoft.com/office/powerpoint/2010/main" val="349818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baseline="0" dirty="0" smtClean="0"/>
              <a:t>Entirely PC specific </a:t>
            </a:r>
            <a:r>
              <a:rPr lang="da-DK" baseline="0" dirty="0" smtClean="0"/>
              <a:t>pipeline, our console setup is a lot different, so this presentation only covers the PC</a:t>
            </a:r>
            <a:endParaRPr lang="da-DK"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a-DK" baseline="0" dirty="0" smtClean="0"/>
              <a:t>It’s a AAA game with OpenGL (zomg!1)</a:t>
            </a:r>
            <a:endParaRPr lang="en-GB" dirty="0" smtClean="0"/>
          </a:p>
          <a:p>
            <a:r>
              <a:rPr lang="da-DK" dirty="0" smtClean="0"/>
              <a:t>Focus on API</a:t>
            </a:r>
            <a:r>
              <a:rPr lang="da-DK" baseline="0" dirty="0" smtClean="0"/>
              <a:t> usage, will not go too much into rendering-algorithm </a:t>
            </a:r>
            <a:r>
              <a:rPr lang="da-DK" baseline="0" dirty="0" smtClean="0"/>
              <a:t>details</a:t>
            </a:r>
            <a:endParaRPr lang="da-DK" baseline="0" dirty="0" smtClean="0"/>
          </a:p>
        </p:txBody>
      </p:sp>
      <p:sp>
        <p:nvSpPr>
          <p:cNvPr id="4" name="Slide Number Placeholder 3"/>
          <p:cNvSpPr>
            <a:spLocks noGrp="1"/>
          </p:cNvSpPr>
          <p:nvPr>
            <p:ph type="sldNum" sz="quarter" idx="10"/>
          </p:nvPr>
        </p:nvSpPr>
        <p:spPr/>
        <p:txBody>
          <a:bodyPr/>
          <a:lstStyle/>
          <a:p>
            <a:fld id="{9C33ECAC-3014-4300-B1A3-3C82B69CC4F6}" type="slidenum">
              <a:rPr lang="en-GB" smtClean="0"/>
              <a:t>2</a:t>
            </a:fld>
            <a:endParaRPr lang="en-GB"/>
          </a:p>
        </p:txBody>
      </p:sp>
    </p:spTree>
    <p:extLst>
      <p:ext uri="{BB962C8B-B14F-4D97-AF65-F5344CB8AC3E}">
        <p14:creationId xmlns:p14="http://schemas.microsoft.com/office/powerpoint/2010/main" val="328306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C33ECAC-3014-4300-B1A3-3C82B69CC4F6}" type="slidenum">
              <a:rPr lang="en-GB" smtClean="0"/>
              <a:t>11</a:t>
            </a:fld>
            <a:endParaRPr lang="en-GB"/>
          </a:p>
        </p:txBody>
      </p:sp>
    </p:spTree>
    <p:extLst>
      <p:ext uri="{BB962C8B-B14F-4D97-AF65-F5344CB8AC3E}">
        <p14:creationId xmlns:p14="http://schemas.microsoft.com/office/powerpoint/2010/main" val="1361840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C33ECAC-3014-4300-B1A3-3C82B69CC4F6}" type="slidenum">
              <a:rPr lang="en-GB" smtClean="0"/>
              <a:t>12</a:t>
            </a:fld>
            <a:endParaRPr lang="en-GB"/>
          </a:p>
        </p:txBody>
      </p:sp>
    </p:spTree>
    <p:extLst>
      <p:ext uri="{BB962C8B-B14F-4D97-AF65-F5344CB8AC3E}">
        <p14:creationId xmlns:p14="http://schemas.microsoft.com/office/powerpoint/2010/main" val="1361840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A list of objects</a:t>
            </a:r>
            <a:r>
              <a:rPr lang="da-DK" baseline="0" dirty="0" smtClean="0"/>
              <a:t> to be rendered into every renderpass is build and sorted to reduce state-change. No state-”caching” required as only minimal state is set.</a:t>
            </a:r>
            <a:endParaRPr lang="da-DK" dirty="0" smtClean="0"/>
          </a:p>
          <a:p>
            <a:r>
              <a:rPr lang="da-DK" dirty="0" smtClean="0"/>
              <a:t>A single</a:t>
            </a:r>
            <a:r>
              <a:rPr lang="da-DK" baseline="0" dirty="0" smtClean="0"/>
              <a:t> i</a:t>
            </a:r>
            <a:r>
              <a:rPr lang="da-DK" dirty="0" smtClean="0"/>
              <a:t>nitial</a:t>
            </a:r>
            <a:r>
              <a:rPr lang="da-DK" baseline="0" dirty="0" smtClean="0"/>
              <a:t> b</a:t>
            </a:r>
            <a:r>
              <a:rPr lang="da-DK" dirty="0" smtClean="0"/>
              <a:t>lock </a:t>
            </a:r>
            <a:r>
              <a:rPr lang="da-DK" dirty="0" smtClean="0"/>
              <a:t>of state per </a:t>
            </a:r>
            <a:r>
              <a:rPr lang="da-DK" dirty="0" smtClean="0"/>
              <a:t>render-pass</a:t>
            </a:r>
            <a:r>
              <a:rPr lang="da-DK" baseline="0" dirty="0" smtClean="0"/>
              <a:t> </a:t>
            </a:r>
            <a:r>
              <a:rPr lang="da-DK" baseline="0" dirty="0" smtClean="0"/>
              <a:t>(e.g. no depth-test for </a:t>
            </a:r>
            <a:r>
              <a:rPr lang="da-DK" baseline="0" dirty="0" smtClean="0"/>
              <a:t>translucent, no color-write for depth etc.)</a:t>
            </a:r>
            <a:endParaRPr lang="da-DK" dirty="0" smtClean="0"/>
          </a:p>
          <a:p>
            <a:endParaRPr lang="da-DK" dirty="0" smtClean="0"/>
          </a:p>
          <a:p>
            <a:r>
              <a:rPr lang="da-DK" dirty="0" smtClean="0"/>
              <a:t>In </a:t>
            </a:r>
            <a:r>
              <a:rPr lang="da-DK" dirty="0" smtClean="0"/>
              <a:t>attr-pass, most environment</a:t>
            </a:r>
            <a:r>
              <a:rPr lang="da-DK" baseline="0" dirty="0" smtClean="0"/>
              <a:t> will be static and have the same </a:t>
            </a:r>
            <a:r>
              <a:rPr lang="da-DK" baseline="0" dirty="0" smtClean="0"/>
              <a:t>shaders. Few </a:t>
            </a:r>
            <a:r>
              <a:rPr lang="da-DK" baseline="0" dirty="0" smtClean="0"/>
              <a:t>changes between drawcalls (due to vt)</a:t>
            </a:r>
            <a:endParaRPr lang="da-DK" dirty="0" smtClean="0"/>
          </a:p>
        </p:txBody>
      </p:sp>
      <p:sp>
        <p:nvSpPr>
          <p:cNvPr id="4" name="Slide Number Placeholder 3"/>
          <p:cNvSpPr>
            <a:spLocks noGrp="1"/>
          </p:cNvSpPr>
          <p:nvPr>
            <p:ph type="sldNum" sz="quarter" idx="10"/>
          </p:nvPr>
        </p:nvSpPr>
        <p:spPr/>
        <p:txBody>
          <a:bodyPr/>
          <a:lstStyle/>
          <a:p>
            <a:fld id="{9C33ECAC-3014-4300-B1A3-3C82B69CC4F6}" type="slidenum">
              <a:rPr lang="en-GB" smtClean="0"/>
              <a:t>13</a:t>
            </a:fld>
            <a:endParaRPr lang="en-GB"/>
          </a:p>
        </p:txBody>
      </p:sp>
    </p:spTree>
    <p:extLst>
      <p:ext uri="{BB962C8B-B14F-4D97-AF65-F5344CB8AC3E}">
        <p14:creationId xmlns:p14="http://schemas.microsoft.com/office/powerpoint/2010/main" val="41673432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aseline="0" dirty="0" smtClean="0"/>
              <a:t>Applies diff-state </a:t>
            </a:r>
            <a:r>
              <a:rPr lang="da-DK" baseline="0" dirty="0" smtClean="0"/>
              <a:t>on drawcall.</a:t>
            </a:r>
          </a:p>
          <a:p>
            <a:r>
              <a:rPr lang="da-DK" baseline="0" dirty="0" smtClean="0"/>
              <a:t>Same system applies to vertex-attributes – pointers are changed if they are </a:t>
            </a:r>
            <a:r>
              <a:rPr lang="da-DK" baseline="0" dirty="0" smtClean="0"/>
              <a:t>different</a:t>
            </a:r>
            <a:endParaRPr lang="da-DK" baseline="0" dirty="0" smtClean="0"/>
          </a:p>
          <a:p>
            <a:r>
              <a:rPr lang="da-DK" baseline="0" dirty="0" smtClean="0"/>
              <a:t>Uniforms </a:t>
            </a:r>
            <a:r>
              <a:rPr lang="da-DK" baseline="0" dirty="0" smtClean="0"/>
              <a:t>are not shared, but could have been using extension.</a:t>
            </a:r>
            <a:endParaRPr lang="da-DK" baseline="0" dirty="0" smtClean="0"/>
          </a:p>
        </p:txBody>
      </p:sp>
      <p:sp>
        <p:nvSpPr>
          <p:cNvPr id="4" name="Slide Number Placeholder 3"/>
          <p:cNvSpPr>
            <a:spLocks noGrp="1"/>
          </p:cNvSpPr>
          <p:nvPr>
            <p:ph type="sldNum" sz="quarter" idx="10"/>
          </p:nvPr>
        </p:nvSpPr>
        <p:spPr/>
        <p:txBody>
          <a:bodyPr/>
          <a:lstStyle/>
          <a:p>
            <a:fld id="{9C33ECAC-3014-4300-B1A3-3C82B69CC4F6}" type="slidenum">
              <a:rPr lang="en-GB" smtClean="0"/>
              <a:t>14</a:t>
            </a:fld>
            <a:endParaRPr lang="en-GB"/>
          </a:p>
        </p:txBody>
      </p:sp>
    </p:spTree>
    <p:extLst>
      <p:ext uri="{BB962C8B-B14F-4D97-AF65-F5344CB8AC3E}">
        <p14:creationId xmlns:p14="http://schemas.microsoft.com/office/powerpoint/2010/main" val="1556986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Artists will</a:t>
            </a:r>
            <a:r>
              <a:rPr lang="da-DK" baseline="0" dirty="0" smtClean="0"/>
              <a:t> usually team up with a gfx-programmer or tech-artist to create new shaders.</a:t>
            </a:r>
            <a:endParaRPr lang="da-DK"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a-DK" baseline="0" dirty="0" smtClean="0"/>
              <a:t>We have been very happy with this model. The artists too. Few shaders: Less places to optimize – and optimizations done affect more areas.</a:t>
            </a:r>
          </a:p>
          <a:p>
            <a:endParaRPr lang="da-DK" dirty="0" smtClean="0"/>
          </a:p>
          <a:p>
            <a:r>
              <a:rPr lang="da-DK" dirty="0" smtClean="0"/>
              <a:t>Low </a:t>
            </a:r>
            <a:r>
              <a:rPr lang="da-DK" dirty="0" smtClean="0"/>
              <a:t>number</a:t>
            </a:r>
            <a:r>
              <a:rPr lang="da-DK" baseline="0" dirty="0" smtClean="0"/>
              <a:t> of shaders largely </a:t>
            </a:r>
            <a:r>
              <a:rPr lang="da-DK" baseline="0" dirty="0" smtClean="0"/>
              <a:t>due to </a:t>
            </a:r>
            <a:r>
              <a:rPr lang="da-DK" baseline="0" dirty="0" smtClean="0"/>
              <a:t>deferred </a:t>
            </a:r>
            <a:r>
              <a:rPr lang="da-DK" baseline="0" dirty="0" smtClean="0"/>
              <a:t>rendering</a:t>
            </a:r>
          </a:p>
          <a:p>
            <a:r>
              <a:rPr lang="da-DK" baseline="0" dirty="0" smtClean="0"/>
              <a:t>Low compile-time means not necessary to cache binary shaders (using extension)</a:t>
            </a:r>
            <a:endParaRPr lang="da-DK" baseline="0" dirty="0" smtClean="0"/>
          </a:p>
        </p:txBody>
      </p:sp>
      <p:sp>
        <p:nvSpPr>
          <p:cNvPr id="4" name="Slide Number Placeholder 3"/>
          <p:cNvSpPr>
            <a:spLocks noGrp="1"/>
          </p:cNvSpPr>
          <p:nvPr>
            <p:ph type="sldNum" sz="quarter" idx="10"/>
          </p:nvPr>
        </p:nvSpPr>
        <p:spPr/>
        <p:txBody>
          <a:bodyPr/>
          <a:lstStyle/>
          <a:p>
            <a:fld id="{9C33ECAC-3014-4300-B1A3-3C82B69CC4F6}" type="slidenum">
              <a:rPr lang="en-GB" smtClean="0"/>
              <a:t>15</a:t>
            </a:fld>
            <a:endParaRPr lang="en-GB"/>
          </a:p>
        </p:txBody>
      </p:sp>
    </p:spTree>
    <p:extLst>
      <p:ext uri="{BB962C8B-B14F-4D97-AF65-F5344CB8AC3E}">
        <p14:creationId xmlns:p14="http://schemas.microsoft.com/office/powerpoint/2010/main" val="3608274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aseline="0" dirty="0" smtClean="0"/>
              <a:t>We built a shader-preprocessor to allow us to write less, and more efficient shader-code.</a:t>
            </a:r>
          </a:p>
          <a:p>
            <a:r>
              <a:rPr lang="da-DK" baseline="0" dirty="0" smtClean="0"/>
              <a:t>Output from python script: adds a number of defines that changes the behaviour of the includede files.</a:t>
            </a:r>
            <a:endParaRPr lang="da-DK" baseline="0" dirty="0" smtClean="0"/>
          </a:p>
        </p:txBody>
      </p:sp>
      <p:sp>
        <p:nvSpPr>
          <p:cNvPr id="4" name="Slide Number Placeholder 3"/>
          <p:cNvSpPr>
            <a:spLocks noGrp="1"/>
          </p:cNvSpPr>
          <p:nvPr>
            <p:ph type="sldNum" sz="quarter" idx="10"/>
          </p:nvPr>
        </p:nvSpPr>
        <p:spPr/>
        <p:txBody>
          <a:bodyPr/>
          <a:lstStyle/>
          <a:p>
            <a:fld id="{9C33ECAC-3014-4300-B1A3-3C82B69CC4F6}" type="slidenum">
              <a:rPr lang="en-GB" smtClean="0"/>
              <a:t>16</a:t>
            </a:fld>
            <a:endParaRPr lang="en-GB"/>
          </a:p>
        </p:txBody>
      </p:sp>
    </p:spTree>
    <p:extLst>
      <p:ext uri="{BB962C8B-B14F-4D97-AF65-F5344CB8AC3E}">
        <p14:creationId xmlns:p14="http://schemas.microsoft.com/office/powerpoint/2010/main" val="3608274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Pre-processor</a:t>
            </a:r>
            <a:r>
              <a:rPr lang="da-DK" baseline="0" dirty="0" smtClean="0"/>
              <a:t> does the usual stuff – a lot of it now available, but was not at the time of writing</a:t>
            </a:r>
            <a:endParaRPr lang="en-US" dirty="0"/>
          </a:p>
        </p:txBody>
      </p:sp>
      <p:sp>
        <p:nvSpPr>
          <p:cNvPr id="4" name="Slide Number Placeholder 3"/>
          <p:cNvSpPr>
            <a:spLocks noGrp="1"/>
          </p:cNvSpPr>
          <p:nvPr>
            <p:ph type="sldNum" sz="quarter" idx="10"/>
          </p:nvPr>
        </p:nvSpPr>
        <p:spPr/>
        <p:txBody>
          <a:bodyPr/>
          <a:lstStyle/>
          <a:p>
            <a:fld id="{9C33ECAC-3014-4300-B1A3-3C82B69CC4F6}" type="slidenum">
              <a:rPr lang="en-GB" smtClean="0"/>
              <a:t>17</a:t>
            </a:fld>
            <a:endParaRPr lang="en-GB"/>
          </a:p>
        </p:txBody>
      </p:sp>
    </p:spTree>
    <p:extLst>
      <p:ext uri="{BB962C8B-B14F-4D97-AF65-F5344CB8AC3E}">
        <p14:creationId xmlns:p14="http://schemas.microsoft.com/office/powerpoint/2010/main" val="2432810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Pre-procssor</a:t>
            </a:r>
            <a:r>
              <a:rPr lang="da-DK" baseline="0" dirty="0" smtClean="0"/>
              <a:t> also picks up uniforms, textures and vertex-attributes (essentially just defines again), making it easy to add new uniforms that are then picked up from code.</a:t>
            </a:r>
          </a:p>
          <a:p>
            <a:r>
              <a:rPr lang="da-DK" baseline="0" dirty="0" smtClean="0"/>
              <a:t>(added bonus: It’s easy to spot uniforms in code)</a:t>
            </a:r>
            <a:endParaRPr lang="en-US" dirty="0"/>
          </a:p>
        </p:txBody>
      </p:sp>
      <p:sp>
        <p:nvSpPr>
          <p:cNvPr id="4" name="Slide Number Placeholder 3"/>
          <p:cNvSpPr>
            <a:spLocks noGrp="1"/>
          </p:cNvSpPr>
          <p:nvPr>
            <p:ph type="sldNum" sz="quarter" idx="10"/>
          </p:nvPr>
        </p:nvSpPr>
        <p:spPr/>
        <p:txBody>
          <a:bodyPr/>
          <a:lstStyle/>
          <a:p>
            <a:fld id="{9C33ECAC-3014-4300-B1A3-3C82B69CC4F6}" type="slidenum">
              <a:rPr lang="en-GB" smtClean="0"/>
              <a:t>18</a:t>
            </a:fld>
            <a:endParaRPr lang="en-GB"/>
          </a:p>
        </p:txBody>
      </p:sp>
    </p:spTree>
    <p:extLst>
      <p:ext uri="{BB962C8B-B14F-4D97-AF65-F5344CB8AC3E}">
        <p14:creationId xmlns:p14="http://schemas.microsoft.com/office/powerpoint/2010/main" val="2640636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Game does area,</a:t>
            </a:r>
            <a:r>
              <a:rPr lang="en-GB" baseline="0" dirty="0" smtClean="0"/>
              <a:t> portal and frustum-culling before any occlusion queries</a:t>
            </a:r>
            <a:endParaRPr lang="en-GB" dirty="0"/>
          </a:p>
        </p:txBody>
      </p:sp>
      <p:sp>
        <p:nvSpPr>
          <p:cNvPr id="4" name="Slide Number Placeholder 3"/>
          <p:cNvSpPr>
            <a:spLocks noGrp="1"/>
          </p:cNvSpPr>
          <p:nvPr>
            <p:ph type="sldNum" sz="quarter" idx="10"/>
          </p:nvPr>
        </p:nvSpPr>
        <p:spPr/>
        <p:txBody>
          <a:bodyPr/>
          <a:lstStyle/>
          <a:p>
            <a:fld id="{9C33ECAC-3014-4300-B1A3-3C82B69CC4F6}" type="slidenum">
              <a:rPr lang="en-GB" smtClean="0"/>
              <a:t>19</a:t>
            </a:fld>
            <a:endParaRPr lang="en-GB"/>
          </a:p>
        </p:txBody>
      </p:sp>
    </p:spTree>
    <p:extLst>
      <p:ext uri="{BB962C8B-B14F-4D97-AF65-F5344CB8AC3E}">
        <p14:creationId xmlns:p14="http://schemas.microsoft.com/office/powerpoint/2010/main" val="33254456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aseline="0" dirty="0" smtClean="0"/>
              <a:t>Dicing of static geometry based on geometry-density – roughly 8x8x8m chunks</a:t>
            </a:r>
          </a:p>
          <a:p>
            <a:endParaRPr lang="da-DK" baseline="0" dirty="0" smtClean="0"/>
          </a:p>
          <a:p>
            <a:r>
              <a:rPr lang="da-DK" baseline="0" dirty="0" smtClean="0"/>
              <a:t>If lights are visible, we wrap the actual render-call in an OCQ (could do the same for geometry, but we don’t....)</a:t>
            </a:r>
          </a:p>
        </p:txBody>
      </p:sp>
      <p:sp>
        <p:nvSpPr>
          <p:cNvPr id="4" name="Slide Number Placeholder 3"/>
          <p:cNvSpPr>
            <a:spLocks noGrp="1"/>
          </p:cNvSpPr>
          <p:nvPr>
            <p:ph type="sldNum" sz="quarter" idx="10"/>
          </p:nvPr>
        </p:nvSpPr>
        <p:spPr/>
        <p:txBody>
          <a:bodyPr/>
          <a:lstStyle/>
          <a:p>
            <a:fld id="{9C33ECAC-3014-4300-B1A3-3C82B69CC4F6}" type="slidenum">
              <a:rPr lang="en-GB" smtClean="0"/>
              <a:t>20</a:t>
            </a:fld>
            <a:endParaRPr lang="en-GB"/>
          </a:p>
        </p:txBody>
      </p:sp>
    </p:spTree>
    <p:extLst>
      <p:ext uri="{BB962C8B-B14F-4D97-AF65-F5344CB8AC3E}">
        <p14:creationId xmlns:p14="http://schemas.microsoft.com/office/powerpoint/2010/main" val="3325445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UK based games company</a:t>
            </a:r>
          </a:p>
          <a:p>
            <a:endParaRPr lang="en-GB" baseline="0" dirty="0" smtClean="0"/>
          </a:p>
          <a:p>
            <a:r>
              <a:rPr lang="en-GB" baseline="0" dirty="0" smtClean="0"/>
              <a:t>Started as a mod-team, Wolfenstein </a:t>
            </a:r>
            <a:r>
              <a:rPr lang="en-GB" baseline="0" dirty="0" smtClean="0"/>
              <a:t>enemy territory -&gt; doom3 multiplayer -&gt; qw:et -&gt; </a:t>
            </a:r>
            <a:r>
              <a:rPr lang="en-GB" baseline="0" dirty="0" smtClean="0"/>
              <a:t>Brink on PC/xbox360/ps3</a:t>
            </a:r>
            <a:endParaRPr lang="en-GB" baseline="0" dirty="0" smtClean="0"/>
          </a:p>
        </p:txBody>
      </p:sp>
      <p:sp>
        <p:nvSpPr>
          <p:cNvPr id="4" name="Slide Number Placeholder 3"/>
          <p:cNvSpPr>
            <a:spLocks noGrp="1"/>
          </p:cNvSpPr>
          <p:nvPr>
            <p:ph type="sldNum" sz="quarter" idx="10"/>
          </p:nvPr>
        </p:nvSpPr>
        <p:spPr/>
        <p:txBody>
          <a:bodyPr/>
          <a:lstStyle/>
          <a:p>
            <a:fld id="{8A9C0B5A-5E27-4C3B-819C-B28B968BF05B}" type="slidenum">
              <a:rPr lang="en-GB" smtClean="0"/>
              <a:pPr/>
              <a:t>3</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C33ECAC-3014-4300-B1A3-3C82B69CC4F6}" type="slidenum">
              <a:rPr lang="en-GB" smtClean="0"/>
              <a:t>21</a:t>
            </a:fld>
            <a:endParaRPr lang="en-GB"/>
          </a:p>
        </p:txBody>
      </p:sp>
    </p:spTree>
    <p:extLst>
      <p:ext uri="{BB962C8B-B14F-4D97-AF65-F5344CB8AC3E}">
        <p14:creationId xmlns:p14="http://schemas.microsoft.com/office/powerpoint/2010/main" val="33254456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Bbox expansion per box,</a:t>
            </a:r>
            <a:r>
              <a:rPr lang="da-DK" baseline="0" dirty="0" smtClean="0"/>
              <a:t> along world-major axis is fine – could do better but no gain as coarse approx anyway</a:t>
            </a:r>
            <a:endParaRPr lang="da-DK" baseline="0" dirty="0" smtClean="0"/>
          </a:p>
        </p:txBody>
      </p:sp>
      <p:sp>
        <p:nvSpPr>
          <p:cNvPr id="4" name="Slide Number Placeholder 3"/>
          <p:cNvSpPr>
            <a:spLocks noGrp="1"/>
          </p:cNvSpPr>
          <p:nvPr>
            <p:ph type="sldNum" sz="quarter" idx="10"/>
          </p:nvPr>
        </p:nvSpPr>
        <p:spPr/>
        <p:txBody>
          <a:bodyPr/>
          <a:lstStyle/>
          <a:p>
            <a:fld id="{9C33ECAC-3014-4300-B1A3-3C82B69CC4F6}" type="slidenum">
              <a:rPr lang="en-GB" smtClean="0"/>
              <a:t>22</a:t>
            </a:fld>
            <a:endParaRPr lang="en-GB"/>
          </a:p>
        </p:txBody>
      </p:sp>
    </p:spTree>
    <p:extLst>
      <p:ext uri="{BB962C8B-B14F-4D97-AF65-F5344CB8AC3E}">
        <p14:creationId xmlns:p14="http://schemas.microsoft.com/office/powerpoint/2010/main" val="33254456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Multiple sources</a:t>
            </a:r>
            <a:endParaRPr lang="en-GB" dirty="0"/>
          </a:p>
        </p:txBody>
      </p:sp>
      <p:sp>
        <p:nvSpPr>
          <p:cNvPr id="4" name="Slide Number Placeholder 3"/>
          <p:cNvSpPr>
            <a:spLocks noGrp="1"/>
          </p:cNvSpPr>
          <p:nvPr>
            <p:ph type="sldNum" sz="quarter" idx="10"/>
          </p:nvPr>
        </p:nvSpPr>
        <p:spPr/>
        <p:txBody>
          <a:bodyPr/>
          <a:lstStyle/>
          <a:p>
            <a:fld id="{9C33ECAC-3014-4300-B1A3-3C82B69CC4F6}" type="slidenum">
              <a:rPr lang="en-GB" smtClean="0"/>
              <a:t>25</a:t>
            </a:fld>
            <a:endParaRPr lang="en-GB"/>
          </a:p>
        </p:txBody>
      </p:sp>
    </p:spTree>
    <p:extLst>
      <p:ext uri="{BB962C8B-B14F-4D97-AF65-F5344CB8AC3E}">
        <p14:creationId xmlns:p14="http://schemas.microsoft.com/office/powerpoint/2010/main" val="25583443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Essential idea</a:t>
            </a:r>
            <a:r>
              <a:rPr lang="da-DK" baseline="0" dirty="0" smtClean="0"/>
              <a:t> is to only load the data needed – same goal as any other streaming system.</a:t>
            </a:r>
          </a:p>
          <a:p>
            <a:endParaRPr lang="en-US" dirty="0"/>
          </a:p>
        </p:txBody>
      </p:sp>
      <p:sp>
        <p:nvSpPr>
          <p:cNvPr id="4" name="Slide Number Placeholder 3"/>
          <p:cNvSpPr>
            <a:spLocks noGrp="1"/>
          </p:cNvSpPr>
          <p:nvPr>
            <p:ph type="sldNum" sz="quarter" idx="10"/>
          </p:nvPr>
        </p:nvSpPr>
        <p:spPr/>
        <p:txBody>
          <a:bodyPr/>
          <a:lstStyle/>
          <a:p>
            <a:fld id="{9C33ECAC-3014-4300-B1A3-3C82B69CC4F6}" type="slidenum">
              <a:rPr lang="en-GB" smtClean="0"/>
              <a:t>26</a:t>
            </a:fld>
            <a:endParaRPr lang="en-GB"/>
          </a:p>
        </p:txBody>
      </p:sp>
    </p:spTree>
    <p:extLst>
      <p:ext uri="{BB962C8B-B14F-4D97-AF65-F5344CB8AC3E}">
        <p14:creationId xmlns:p14="http://schemas.microsoft.com/office/powerpoint/2010/main" val="3649281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One</a:t>
            </a:r>
            <a:r>
              <a:rPr lang="da-DK" baseline="0" dirty="0" smtClean="0"/>
              <a:t> of the main benefits is the reduced complexity for artists: They can use as much texture as they want, as long as it fits on disk.</a:t>
            </a:r>
          </a:p>
          <a:p>
            <a:r>
              <a:rPr lang="da-DK" baseline="0" dirty="0" smtClean="0"/>
              <a:t>(they still need to worry about varying texel-density, as we don’t have a step that unifies this.... It is possible though).</a:t>
            </a:r>
          </a:p>
          <a:p>
            <a:endParaRPr lang="da-DK" dirty="0" smtClean="0"/>
          </a:p>
          <a:p>
            <a:r>
              <a:rPr lang="da-DK" dirty="0" smtClean="0"/>
              <a:t>A build-step takes all textures</a:t>
            </a:r>
            <a:r>
              <a:rPr lang="da-DK" baseline="0" dirty="0" smtClean="0"/>
              <a:t> and packs them into an atlas, then modifies the vertex-data uv-coordinates to point to the new UV.</a:t>
            </a:r>
          </a:p>
          <a:p>
            <a:r>
              <a:rPr lang="da-DK" baseline="0" dirty="0" smtClean="0"/>
              <a:t>(it also saves original texture-size to allow for texture-wrapping).</a:t>
            </a:r>
          </a:p>
          <a:p>
            <a:endParaRPr lang="da-DK" baseline="0" dirty="0" smtClean="0"/>
          </a:p>
          <a:p>
            <a:r>
              <a:rPr lang="da-DK" baseline="0" dirty="0" smtClean="0"/>
              <a:t>Brink is not limited to entirely unique textures, we allow for reuse of textures, and texture-wrapping.</a:t>
            </a:r>
          </a:p>
          <a:p>
            <a:r>
              <a:rPr lang="da-DK" baseline="0" dirty="0" smtClean="0"/>
              <a:t>Unique is slightly faster in shader, but requires more memory... Allowing re-use is why we can ship on one dvd, and not three....</a:t>
            </a:r>
          </a:p>
        </p:txBody>
      </p:sp>
      <p:sp>
        <p:nvSpPr>
          <p:cNvPr id="4" name="Slide Number Placeholder 3"/>
          <p:cNvSpPr>
            <a:spLocks noGrp="1"/>
          </p:cNvSpPr>
          <p:nvPr>
            <p:ph type="sldNum" sz="quarter" idx="10"/>
          </p:nvPr>
        </p:nvSpPr>
        <p:spPr/>
        <p:txBody>
          <a:bodyPr/>
          <a:lstStyle/>
          <a:p>
            <a:fld id="{9C33ECAC-3014-4300-B1A3-3C82B69CC4F6}" type="slidenum">
              <a:rPr lang="en-GB" smtClean="0"/>
              <a:t>27</a:t>
            </a:fld>
            <a:endParaRPr lang="en-GB"/>
          </a:p>
        </p:txBody>
      </p:sp>
    </p:spTree>
    <p:extLst>
      <p:ext uri="{BB962C8B-B14F-4D97-AF65-F5344CB8AC3E}">
        <p14:creationId xmlns:p14="http://schemas.microsoft.com/office/powerpoint/2010/main" val="20736906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aseline="0" dirty="0" smtClean="0"/>
              <a:t>As all objects are using the same texture (the virtual one), there is a significantly reduces dependency between drawcalls.</a:t>
            </a:r>
          </a:p>
          <a:p>
            <a:r>
              <a:rPr lang="da-DK" baseline="0" dirty="0" smtClean="0"/>
              <a:t>this allows us to 1. dice up the world across objects, and 2. never change textures while rendering vt objects</a:t>
            </a:r>
          </a:p>
          <a:p>
            <a:endParaRPr lang="da-DK" baseline="0" dirty="0" smtClean="0"/>
          </a:p>
          <a:p>
            <a:r>
              <a:rPr lang="da-DK" baseline="0" dirty="0" smtClean="0"/>
              <a:t>We have multiple </a:t>
            </a:r>
            <a:r>
              <a:rPr lang="da-DK" baseline="0" dirty="0" smtClean="0"/>
              <a:t>page </a:t>
            </a:r>
            <a:r>
              <a:rPr lang="da-DK" baseline="0" dirty="0" smtClean="0"/>
              <a:t>files which leads to multiple </a:t>
            </a:r>
            <a:r>
              <a:rPr lang="da-DK" baseline="0" dirty="0" smtClean="0"/>
              <a:t>address </a:t>
            </a:r>
            <a:r>
              <a:rPr lang="da-DK" baseline="0" dirty="0" smtClean="0"/>
              <a:t>spaces. E.g. dynamic objects are in a separate address-space. Each level has a separate file. Support 256 concurrent address-spaces – DLC accesses 3.</a:t>
            </a:r>
            <a:endParaRPr lang="en-GB" dirty="0"/>
          </a:p>
        </p:txBody>
      </p:sp>
      <p:sp>
        <p:nvSpPr>
          <p:cNvPr id="4" name="Slide Number Placeholder 3"/>
          <p:cNvSpPr>
            <a:spLocks noGrp="1"/>
          </p:cNvSpPr>
          <p:nvPr>
            <p:ph type="sldNum" sz="quarter" idx="10"/>
          </p:nvPr>
        </p:nvSpPr>
        <p:spPr/>
        <p:txBody>
          <a:bodyPr/>
          <a:lstStyle/>
          <a:p>
            <a:fld id="{9C33ECAC-3014-4300-B1A3-3C82B69CC4F6}" type="slidenum">
              <a:rPr lang="en-GB" smtClean="0"/>
              <a:t>28</a:t>
            </a:fld>
            <a:endParaRPr lang="en-GB"/>
          </a:p>
        </p:txBody>
      </p:sp>
    </p:spTree>
    <p:extLst>
      <p:ext uri="{BB962C8B-B14F-4D97-AF65-F5344CB8AC3E}">
        <p14:creationId xmlns:p14="http://schemas.microsoft.com/office/powerpoint/2010/main" val="27107518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Quickly showing Virtual Memory, as virtual texturing</a:t>
            </a:r>
            <a:r>
              <a:rPr lang="da-DK" baseline="0" dirty="0" smtClean="0"/>
              <a:t> is essentially the exact same thing....</a:t>
            </a:r>
            <a:endParaRPr lang="da-DK" dirty="0" smtClean="0"/>
          </a:p>
          <a:p>
            <a:endParaRPr lang="da-DK" dirty="0" smtClean="0"/>
          </a:p>
          <a:p>
            <a:r>
              <a:rPr lang="da-DK" dirty="0" smtClean="0"/>
              <a:t>Translation-lookaside-buffer holds</a:t>
            </a:r>
            <a:r>
              <a:rPr lang="da-DK" baseline="0" dirty="0" smtClean="0"/>
              <a:t> translation values from vt-addr -&gt; phys addr.</a:t>
            </a:r>
            <a:endParaRPr lang="en-US" dirty="0" smtClean="0"/>
          </a:p>
        </p:txBody>
      </p:sp>
      <p:sp>
        <p:nvSpPr>
          <p:cNvPr id="4" name="Slide Number Placeholder 3"/>
          <p:cNvSpPr>
            <a:spLocks noGrp="1"/>
          </p:cNvSpPr>
          <p:nvPr>
            <p:ph type="sldNum" sz="quarter" idx="10"/>
          </p:nvPr>
        </p:nvSpPr>
        <p:spPr/>
        <p:txBody>
          <a:bodyPr/>
          <a:lstStyle/>
          <a:p>
            <a:fld id="{9C33ECAC-3014-4300-B1A3-3C82B69CC4F6}" type="slidenum">
              <a:rPr lang="en-GB" smtClean="0"/>
              <a:t>29</a:t>
            </a:fld>
            <a:endParaRPr lang="en-GB"/>
          </a:p>
        </p:txBody>
      </p:sp>
    </p:spTree>
    <p:extLst>
      <p:ext uri="{BB962C8B-B14F-4D97-AF65-F5344CB8AC3E}">
        <p14:creationId xmlns:p14="http://schemas.microsoft.com/office/powerpoint/2010/main" val="10741574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Rendering </a:t>
            </a:r>
            <a:r>
              <a:rPr lang="en-US" dirty="0" smtClean="0"/>
              <a:t>uses the page table in the shader to convert from virtual to physical coordinates to look up the correct texture mapping</a:t>
            </a:r>
            <a:br>
              <a:rPr lang="en-US" dirty="0" smtClean="0"/>
            </a:br>
            <a:r>
              <a:rPr lang="en-US" dirty="0" smtClean="0"/>
              <a:t>3 dependant texture-reads</a:t>
            </a:r>
            <a:r>
              <a:rPr lang="en-US" baseline="0" dirty="0" smtClean="0"/>
              <a:t> into virtual textures (diffuse / normal / specular). All using the same UV – so essentially a single TLB with multiple address-spaces.</a:t>
            </a:r>
          </a:p>
          <a:p>
            <a:endParaRPr lang="en-US" dirty="0" smtClean="0"/>
          </a:p>
          <a:p>
            <a:r>
              <a:rPr lang="da-DK" dirty="0" smtClean="0"/>
              <a:t>Never</a:t>
            </a:r>
            <a:r>
              <a:rPr lang="da-DK" baseline="0" dirty="0" smtClean="0"/>
              <a:t> fails completely – always loads lowest 3-4 mip levels on </a:t>
            </a:r>
            <a:r>
              <a:rPr lang="da-DK" baseline="0" dirty="0" smtClean="0"/>
              <a:t>level-load (only a couple hundred kb)</a:t>
            </a:r>
            <a:endParaRPr lang="da-DK" dirty="0" smtClean="0"/>
          </a:p>
        </p:txBody>
      </p:sp>
      <p:sp>
        <p:nvSpPr>
          <p:cNvPr id="4" name="Slide Number Placeholder 3"/>
          <p:cNvSpPr>
            <a:spLocks noGrp="1"/>
          </p:cNvSpPr>
          <p:nvPr>
            <p:ph type="sldNum" sz="quarter" idx="10"/>
          </p:nvPr>
        </p:nvSpPr>
        <p:spPr/>
        <p:txBody>
          <a:bodyPr/>
          <a:lstStyle/>
          <a:p>
            <a:fld id="{9C33ECAC-3014-4300-B1A3-3C82B69CC4F6}" type="slidenum">
              <a:rPr lang="en-GB" smtClean="0"/>
              <a:t>30</a:t>
            </a:fld>
            <a:endParaRPr lang="en-GB"/>
          </a:p>
        </p:txBody>
      </p:sp>
    </p:spTree>
    <p:extLst>
      <p:ext uri="{BB962C8B-B14F-4D97-AF65-F5344CB8AC3E}">
        <p14:creationId xmlns:p14="http://schemas.microsoft.com/office/powerpoint/2010/main" val="10741574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low-res packed rgba32 ID-buffer</a:t>
            </a:r>
          </a:p>
          <a:p>
            <a:r>
              <a:rPr lang="en-US" dirty="0" smtClean="0"/>
              <a:t>-</a:t>
            </a:r>
            <a:r>
              <a:rPr lang="en-US" baseline="0" dirty="0" smtClean="0"/>
              <a:t> </a:t>
            </a:r>
            <a:r>
              <a:rPr lang="en-US" dirty="0" smtClean="0"/>
              <a:t>page_u, page_v, mip-level, &lt;virtual adress-space index&gt;</a:t>
            </a:r>
          </a:p>
          <a:p>
            <a:endParaRPr lang="en-US" dirty="0" smtClean="0"/>
          </a:p>
          <a:p>
            <a:r>
              <a:rPr lang="en-US" dirty="0" smtClean="0"/>
              <a:t>ID buffer gets rendered and read back</a:t>
            </a:r>
            <a:br>
              <a:rPr lang="en-US" dirty="0" smtClean="0"/>
            </a:br>
            <a:r>
              <a:rPr lang="en-US" dirty="0" smtClean="0"/>
              <a:t>Analysis determines a page </a:t>
            </a:r>
            <a:r>
              <a:rPr lang="en-US" dirty="0" smtClean="0"/>
              <a:t>miss (in</a:t>
            </a:r>
            <a:r>
              <a:rPr lang="en-US" baseline="0" dirty="0" smtClean="0"/>
              <a:t> case of page-hit, MRU table gets updated)</a:t>
            </a:r>
            <a:r>
              <a:rPr lang="en-US" dirty="0" smtClean="0"/>
              <a:t/>
            </a:r>
            <a:br>
              <a:rPr lang="en-US" dirty="0" smtClean="0"/>
            </a:br>
            <a:r>
              <a:rPr lang="en-US" dirty="0" smtClean="0"/>
              <a:t>Page gets reserved in the physical address space (8192x8192, storage is DXT textures, 4096x4096 on consoles)</a:t>
            </a:r>
            <a:br>
              <a:rPr lang="en-US" dirty="0" smtClean="0"/>
            </a:br>
            <a:r>
              <a:rPr lang="en-US" dirty="0" smtClean="0"/>
              <a:t>Page data gets loaded from storage, then transcoded from DCT to DXT</a:t>
            </a:r>
            <a:br>
              <a:rPr lang="en-US" dirty="0" smtClean="0"/>
            </a:br>
            <a:r>
              <a:rPr lang="en-US" dirty="0" smtClean="0"/>
              <a:t>“TLB” </a:t>
            </a:r>
            <a:r>
              <a:rPr lang="en-US" dirty="0" smtClean="0"/>
              <a:t>(2D texture with 1 texel/page in the address space) gets updated with mapping information from virtual to physical </a:t>
            </a:r>
            <a:r>
              <a:rPr lang="en-US" dirty="0" smtClean="0"/>
              <a:t>coordinates</a:t>
            </a:r>
          </a:p>
          <a:p>
            <a:r>
              <a:rPr lang="en-US" dirty="0" smtClean="0"/>
              <a:t/>
            </a:r>
            <a:br>
              <a:rPr lang="en-US" dirty="0" smtClean="0"/>
            </a:br>
            <a:endParaRPr lang="da-DK" dirty="0" smtClean="0"/>
          </a:p>
        </p:txBody>
      </p:sp>
      <p:sp>
        <p:nvSpPr>
          <p:cNvPr id="4" name="Slide Number Placeholder 3"/>
          <p:cNvSpPr>
            <a:spLocks noGrp="1"/>
          </p:cNvSpPr>
          <p:nvPr>
            <p:ph type="sldNum" sz="quarter" idx="10"/>
          </p:nvPr>
        </p:nvSpPr>
        <p:spPr/>
        <p:txBody>
          <a:bodyPr/>
          <a:lstStyle/>
          <a:p>
            <a:fld id="{9C33ECAC-3014-4300-B1A3-3C82B69CC4F6}" type="slidenum">
              <a:rPr lang="en-GB" smtClean="0"/>
              <a:t>31</a:t>
            </a:fld>
            <a:endParaRPr lang="en-GB"/>
          </a:p>
        </p:txBody>
      </p:sp>
    </p:spTree>
    <p:extLst>
      <p:ext uri="{BB962C8B-B14F-4D97-AF65-F5344CB8AC3E}">
        <p14:creationId xmlns:p14="http://schemas.microsoft.com/office/powerpoint/2010/main" val="10741574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The PBO being valid in</a:t>
            </a:r>
            <a:r>
              <a:rPr lang="da-DK" baseline="0" dirty="0" smtClean="0"/>
              <a:t> all threads makes it easy to utilize other threads for the analysis</a:t>
            </a:r>
            <a:endParaRPr lang="en-US" dirty="0"/>
          </a:p>
        </p:txBody>
      </p:sp>
      <p:sp>
        <p:nvSpPr>
          <p:cNvPr id="4" name="Slide Number Placeholder 3"/>
          <p:cNvSpPr>
            <a:spLocks noGrp="1"/>
          </p:cNvSpPr>
          <p:nvPr>
            <p:ph type="sldNum" sz="quarter" idx="10"/>
          </p:nvPr>
        </p:nvSpPr>
        <p:spPr/>
        <p:txBody>
          <a:bodyPr/>
          <a:lstStyle/>
          <a:p>
            <a:fld id="{9C33ECAC-3014-4300-B1A3-3C82B69CC4F6}" type="slidenum">
              <a:rPr lang="en-GB" smtClean="0"/>
              <a:t>32</a:t>
            </a:fld>
            <a:endParaRPr lang="en-GB"/>
          </a:p>
        </p:txBody>
      </p:sp>
    </p:spTree>
    <p:extLst>
      <p:ext uri="{BB962C8B-B14F-4D97-AF65-F5344CB8AC3E}">
        <p14:creationId xmlns:p14="http://schemas.microsoft.com/office/powerpoint/2010/main" val="2782545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C33ECAC-3014-4300-B1A3-3C82B69CC4F6}" type="slidenum">
              <a:rPr lang="en-GB" smtClean="0"/>
              <a:t>4</a:t>
            </a:fld>
            <a:endParaRPr lang="en-GB"/>
          </a:p>
        </p:txBody>
      </p:sp>
    </p:spTree>
    <p:extLst>
      <p:ext uri="{BB962C8B-B14F-4D97-AF65-F5344CB8AC3E}">
        <p14:creationId xmlns:p14="http://schemas.microsoft.com/office/powerpoint/2010/main" val="3283061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With</a:t>
            </a:r>
            <a:r>
              <a:rPr lang="da-DK" baseline="0" dirty="0" smtClean="0"/>
              <a:t> alternate-frame-rendering using SLI, you need to add a frame latency for an async texture readback per GPU in order to not stall a gpu during rendering</a:t>
            </a:r>
            <a:endParaRPr lang="en-US" dirty="0"/>
          </a:p>
        </p:txBody>
      </p:sp>
      <p:sp>
        <p:nvSpPr>
          <p:cNvPr id="4" name="Slide Number Placeholder 3"/>
          <p:cNvSpPr>
            <a:spLocks noGrp="1"/>
          </p:cNvSpPr>
          <p:nvPr>
            <p:ph type="sldNum" sz="quarter" idx="10"/>
          </p:nvPr>
        </p:nvSpPr>
        <p:spPr/>
        <p:txBody>
          <a:bodyPr/>
          <a:lstStyle/>
          <a:p>
            <a:fld id="{9C33ECAC-3014-4300-B1A3-3C82B69CC4F6}" type="slidenum">
              <a:rPr lang="en-GB" smtClean="0"/>
              <a:t>33</a:t>
            </a:fld>
            <a:endParaRPr lang="en-GB"/>
          </a:p>
        </p:txBody>
      </p:sp>
    </p:spTree>
    <p:extLst>
      <p:ext uri="{BB962C8B-B14F-4D97-AF65-F5344CB8AC3E}">
        <p14:creationId xmlns:p14="http://schemas.microsoft.com/office/powerpoint/2010/main" val="21763432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Using the hw anisotropic</a:t>
            </a:r>
            <a:r>
              <a:rPr lang="da-DK" baseline="0" dirty="0" smtClean="0"/>
              <a:t> mipmap-selection, but does plain bi-linear filtering</a:t>
            </a:r>
            <a:endParaRPr lang="en-US" dirty="0"/>
          </a:p>
        </p:txBody>
      </p:sp>
      <p:sp>
        <p:nvSpPr>
          <p:cNvPr id="4" name="Slide Number Placeholder 3"/>
          <p:cNvSpPr>
            <a:spLocks noGrp="1"/>
          </p:cNvSpPr>
          <p:nvPr>
            <p:ph type="sldNum" sz="quarter" idx="10"/>
          </p:nvPr>
        </p:nvSpPr>
        <p:spPr/>
        <p:txBody>
          <a:bodyPr/>
          <a:lstStyle/>
          <a:p>
            <a:fld id="{9C33ECAC-3014-4300-B1A3-3C82B69CC4F6}" type="slidenum">
              <a:rPr lang="en-GB" smtClean="0"/>
              <a:t>34</a:t>
            </a:fld>
            <a:endParaRPr lang="en-GB"/>
          </a:p>
        </p:txBody>
      </p:sp>
    </p:spTree>
    <p:extLst>
      <p:ext uri="{BB962C8B-B14F-4D97-AF65-F5344CB8AC3E}">
        <p14:creationId xmlns:p14="http://schemas.microsoft.com/office/powerpoint/2010/main" val="17130179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This</a:t>
            </a:r>
            <a:r>
              <a:rPr lang="da-DK" baseline="0" dirty="0" smtClean="0"/>
              <a:t> extension is all about helping the driver out, reducing the amount of work it is required to do</a:t>
            </a:r>
          </a:p>
          <a:p>
            <a:r>
              <a:rPr lang="da-DK" baseline="0" dirty="0" smtClean="0"/>
              <a:t>Lower-level api than usually available.</a:t>
            </a:r>
          </a:p>
          <a:p>
            <a:endParaRPr lang="en-GB" dirty="0"/>
          </a:p>
        </p:txBody>
      </p:sp>
      <p:sp>
        <p:nvSpPr>
          <p:cNvPr id="4" name="Slide Number Placeholder 3"/>
          <p:cNvSpPr>
            <a:spLocks noGrp="1"/>
          </p:cNvSpPr>
          <p:nvPr>
            <p:ph type="sldNum" sz="quarter" idx="10"/>
          </p:nvPr>
        </p:nvSpPr>
        <p:spPr/>
        <p:txBody>
          <a:bodyPr/>
          <a:lstStyle/>
          <a:p>
            <a:fld id="{9C33ECAC-3014-4300-B1A3-3C82B69CC4F6}" type="slidenum">
              <a:rPr lang="en-GB" smtClean="0"/>
              <a:t>35</a:t>
            </a:fld>
            <a:endParaRPr lang="en-GB"/>
          </a:p>
        </p:txBody>
      </p:sp>
    </p:spTree>
    <p:extLst>
      <p:ext uri="{BB962C8B-B14F-4D97-AF65-F5344CB8AC3E}">
        <p14:creationId xmlns:p14="http://schemas.microsoft.com/office/powerpoint/2010/main" val="4503970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a:t>
            </a:r>
            <a:r>
              <a:rPr lang="en-GB" baseline="0" dirty="0" smtClean="0"/>
              <a:t> top the usual GL-setup</a:t>
            </a:r>
          </a:p>
          <a:p>
            <a:endParaRPr lang="en-GB" baseline="0" dirty="0" smtClean="0"/>
          </a:p>
          <a:p>
            <a:r>
              <a:rPr lang="en-GB" baseline="0" dirty="0" smtClean="0"/>
              <a:t>On bottom using the bindless extensions.</a:t>
            </a:r>
          </a:p>
          <a:p>
            <a:endParaRPr lang="en-GB" baseline="0" dirty="0" smtClean="0"/>
          </a:p>
          <a:p>
            <a:r>
              <a:rPr lang="en-GB" baseline="0" dirty="0" smtClean="0"/>
              <a:t>The format is split out to a separate call. Looking at Brink, this is significant as most of our vertex-data is of the same format.</a:t>
            </a:r>
          </a:p>
          <a:p>
            <a:r>
              <a:rPr lang="en-GB" baseline="0" dirty="0" smtClean="0"/>
              <a:t>This means that we never change vertex-formats during our main render-passes.</a:t>
            </a:r>
            <a:endParaRPr lang="en-GB" dirty="0"/>
          </a:p>
        </p:txBody>
      </p:sp>
      <p:sp>
        <p:nvSpPr>
          <p:cNvPr id="4" name="Slide Number Placeholder 3"/>
          <p:cNvSpPr>
            <a:spLocks noGrp="1"/>
          </p:cNvSpPr>
          <p:nvPr>
            <p:ph type="sldNum" sz="quarter" idx="10"/>
          </p:nvPr>
        </p:nvSpPr>
        <p:spPr/>
        <p:txBody>
          <a:bodyPr/>
          <a:lstStyle/>
          <a:p>
            <a:fld id="{9C33ECAC-3014-4300-B1A3-3C82B69CC4F6}" type="slidenum">
              <a:rPr lang="en-GB" smtClean="0"/>
              <a:t>36</a:t>
            </a:fld>
            <a:endParaRPr lang="en-GB"/>
          </a:p>
        </p:txBody>
      </p:sp>
    </p:spTree>
    <p:extLst>
      <p:ext uri="{BB962C8B-B14F-4D97-AF65-F5344CB8AC3E}">
        <p14:creationId xmlns:p14="http://schemas.microsoft.com/office/powerpoint/2010/main" val="4503970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The bulk of the work was to fix</a:t>
            </a:r>
            <a:r>
              <a:rPr lang="da-DK" baseline="0" dirty="0" smtClean="0"/>
              <a:t> the places in our code where we relied on magic in the drivers. We were being slack without knowing it.</a:t>
            </a:r>
          </a:p>
          <a:p>
            <a:endParaRPr lang="da-DK" dirty="0" smtClean="0"/>
          </a:p>
          <a:p>
            <a:r>
              <a:rPr lang="da-DK" dirty="0" smtClean="0"/>
              <a:t>Dealing</a:t>
            </a:r>
            <a:r>
              <a:rPr lang="da-DK" baseline="0" dirty="0" smtClean="0"/>
              <a:t> with direct gpu pointers means you will hang your gpu every time you do something wrong – and doing the initial conversion, that is every time.</a:t>
            </a:r>
          </a:p>
          <a:p>
            <a:r>
              <a:rPr lang="da-DK" baseline="0" dirty="0" smtClean="0"/>
              <a:t>Thanks to some quick work from the nvidia-guys, the debug-context will now not only not-hang, it will tell you what call would have hung, and what you were doing wrong. Greatly eases the implementation.</a:t>
            </a:r>
            <a:endParaRPr lang="da-DK" dirty="0" smtClean="0"/>
          </a:p>
        </p:txBody>
      </p:sp>
      <p:sp>
        <p:nvSpPr>
          <p:cNvPr id="4" name="Slide Number Placeholder 3"/>
          <p:cNvSpPr>
            <a:spLocks noGrp="1"/>
          </p:cNvSpPr>
          <p:nvPr>
            <p:ph type="sldNum" sz="quarter" idx="10"/>
          </p:nvPr>
        </p:nvSpPr>
        <p:spPr/>
        <p:txBody>
          <a:bodyPr/>
          <a:lstStyle/>
          <a:p>
            <a:fld id="{9C33ECAC-3014-4300-B1A3-3C82B69CC4F6}" type="slidenum">
              <a:rPr lang="en-GB" smtClean="0"/>
              <a:t>37</a:t>
            </a:fld>
            <a:endParaRPr lang="en-GB"/>
          </a:p>
        </p:txBody>
      </p:sp>
    </p:spTree>
    <p:extLst>
      <p:ext uri="{BB962C8B-B14F-4D97-AF65-F5344CB8AC3E}">
        <p14:creationId xmlns:p14="http://schemas.microsoft.com/office/powerpoint/2010/main" val="4503970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Result of this was a nice</a:t>
            </a:r>
            <a:r>
              <a:rPr lang="en-US" baseline="0" dirty="0" smtClean="0"/>
              <a:t> </a:t>
            </a:r>
            <a:r>
              <a:rPr lang="en-US" dirty="0" smtClean="0"/>
              <a:t>reduction</a:t>
            </a:r>
            <a:r>
              <a:rPr lang="en-US" baseline="0" dirty="0" smtClean="0"/>
              <a:t> in the CPU time taken up by setting vertex-attribs. This was around 5-10% of our render cpu-time.</a:t>
            </a:r>
          </a:p>
          <a:p>
            <a:endParaRPr lang="da-DK" baseline="0" dirty="0" smtClean="0"/>
          </a:p>
          <a:p>
            <a:r>
              <a:rPr lang="da-DK" baseline="0" dirty="0" smtClean="0"/>
              <a:t>Brink does ”naïve” frame-temporary memory allocations, effectively allocating new VBOs for every object that requires memory (typically gui or particles).</a:t>
            </a:r>
          </a:p>
          <a:p>
            <a:r>
              <a:rPr lang="da-DK" baseline="0" dirty="0" smtClean="0"/>
              <a:t>This works very well (we used to have a more elaborate setup, allocating a single chunk of memory, but the driver actually handles these allocations very well - may as well use that).</a:t>
            </a:r>
          </a:p>
          <a:p>
            <a:r>
              <a:rPr lang="da-DK" baseline="0" dirty="0" smtClean="0"/>
              <a:t>Ironically, when then optimizing vertex-attr. code, the frame-temp alloc. gets in the way.</a:t>
            </a:r>
            <a:endParaRPr lang="en-GB" dirty="0"/>
          </a:p>
        </p:txBody>
      </p:sp>
      <p:sp>
        <p:nvSpPr>
          <p:cNvPr id="4" name="Slide Number Placeholder 3"/>
          <p:cNvSpPr>
            <a:spLocks noGrp="1"/>
          </p:cNvSpPr>
          <p:nvPr>
            <p:ph type="sldNum" sz="quarter" idx="10"/>
          </p:nvPr>
        </p:nvSpPr>
        <p:spPr/>
        <p:txBody>
          <a:bodyPr/>
          <a:lstStyle/>
          <a:p>
            <a:fld id="{9C33ECAC-3014-4300-B1A3-3C82B69CC4F6}" type="slidenum">
              <a:rPr lang="en-GB" smtClean="0"/>
              <a:t>38</a:t>
            </a:fld>
            <a:endParaRPr lang="en-GB"/>
          </a:p>
        </p:txBody>
      </p:sp>
    </p:spTree>
    <p:extLst>
      <p:ext uri="{BB962C8B-B14F-4D97-AF65-F5344CB8AC3E}">
        <p14:creationId xmlns:p14="http://schemas.microsoft.com/office/powerpoint/2010/main" val="4503970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Haven’t seen it documented anywhere, so added</a:t>
            </a:r>
            <a:r>
              <a:rPr lang="da-DK" baseline="0" dirty="0" smtClean="0"/>
              <a:t> here.</a:t>
            </a:r>
          </a:p>
          <a:p>
            <a:endParaRPr lang="da-DK" baseline="0" dirty="0" smtClean="0"/>
          </a:p>
          <a:p>
            <a:r>
              <a:rPr lang="da-DK" baseline="0" dirty="0" smtClean="0"/>
              <a:t>Creating a window requires two contexts.</a:t>
            </a:r>
            <a:endParaRPr lang="en-US" dirty="0"/>
          </a:p>
        </p:txBody>
      </p:sp>
      <p:sp>
        <p:nvSpPr>
          <p:cNvPr id="4" name="Slide Number Placeholder 3"/>
          <p:cNvSpPr>
            <a:spLocks noGrp="1"/>
          </p:cNvSpPr>
          <p:nvPr>
            <p:ph type="sldNum" sz="quarter" idx="10"/>
          </p:nvPr>
        </p:nvSpPr>
        <p:spPr/>
        <p:txBody>
          <a:bodyPr/>
          <a:lstStyle/>
          <a:p>
            <a:fld id="{9C33ECAC-3014-4300-B1A3-3C82B69CC4F6}" type="slidenum">
              <a:rPr lang="en-GB" smtClean="0"/>
              <a:t>39</a:t>
            </a:fld>
            <a:endParaRPr lang="en-GB"/>
          </a:p>
        </p:txBody>
      </p:sp>
    </p:spTree>
    <p:extLst>
      <p:ext uri="{BB962C8B-B14F-4D97-AF65-F5344CB8AC3E}">
        <p14:creationId xmlns:p14="http://schemas.microsoft.com/office/powerpoint/2010/main" val="30556221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..and two windows, as Windows’ shortcuts can overwrite</a:t>
            </a:r>
            <a:r>
              <a:rPr lang="da-DK" baseline="0" dirty="0" smtClean="0"/>
              <a:t> the parameters of the first CreateContext-call.</a:t>
            </a:r>
          </a:p>
          <a:p>
            <a:r>
              <a:rPr lang="da-DK" baseline="0" dirty="0" smtClean="0"/>
              <a:t>The window needs to be visible, but can be destroyed immediately.</a:t>
            </a:r>
            <a:endParaRPr lang="en-US" dirty="0"/>
          </a:p>
        </p:txBody>
      </p:sp>
      <p:sp>
        <p:nvSpPr>
          <p:cNvPr id="4" name="Slide Number Placeholder 3"/>
          <p:cNvSpPr>
            <a:spLocks noGrp="1"/>
          </p:cNvSpPr>
          <p:nvPr>
            <p:ph type="sldNum" sz="quarter" idx="10"/>
          </p:nvPr>
        </p:nvSpPr>
        <p:spPr/>
        <p:txBody>
          <a:bodyPr/>
          <a:lstStyle/>
          <a:p>
            <a:fld id="{9C33ECAC-3014-4300-B1A3-3C82B69CC4F6}" type="slidenum">
              <a:rPr lang="en-GB" smtClean="0"/>
              <a:t>40</a:t>
            </a:fld>
            <a:endParaRPr lang="en-GB"/>
          </a:p>
        </p:txBody>
      </p:sp>
    </p:spTree>
    <p:extLst>
      <p:ext uri="{BB962C8B-B14F-4D97-AF65-F5344CB8AC3E}">
        <p14:creationId xmlns:p14="http://schemas.microsoft.com/office/powerpoint/2010/main" val="6608482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Debugging really is the #1</a:t>
            </a:r>
            <a:r>
              <a:rPr lang="da-DK" baseline="0" dirty="0" smtClean="0"/>
              <a:t> time-sink </a:t>
            </a:r>
            <a:r>
              <a:rPr lang="da-DK" baseline="0" dirty="0" smtClean="0"/>
              <a:t>during development.</a:t>
            </a:r>
          </a:p>
          <a:p>
            <a:endParaRPr lang="da-DK" baseline="0" dirty="0" smtClean="0"/>
          </a:p>
          <a:p>
            <a:r>
              <a:rPr lang="da-DK" baseline="0" dirty="0" smtClean="0"/>
              <a:t>gDebugger / gl-intercept (which hopefully will continue to work on nv-hw) is very useful to make sure you are actually doing what you think you are doing – allows you to inspect command-buffer.</a:t>
            </a:r>
          </a:p>
          <a:p>
            <a:endParaRPr lang="da-DK"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a-DK" baseline="0" dirty="0" smtClean="0"/>
              <a:t>Wish: glIntercept with webgl preview? ...with gpad geometry-preview? ...and shaders? ...hotreloadable..? One can only dream...</a:t>
            </a:r>
          </a:p>
          <a:p>
            <a:endParaRPr lang="en-GB" dirty="0"/>
          </a:p>
        </p:txBody>
      </p:sp>
      <p:sp>
        <p:nvSpPr>
          <p:cNvPr id="4" name="Slide Number Placeholder 3"/>
          <p:cNvSpPr>
            <a:spLocks noGrp="1"/>
          </p:cNvSpPr>
          <p:nvPr>
            <p:ph type="sldNum" sz="quarter" idx="10"/>
          </p:nvPr>
        </p:nvSpPr>
        <p:spPr/>
        <p:txBody>
          <a:bodyPr/>
          <a:lstStyle/>
          <a:p>
            <a:fld id="{9C33ECAC-3014-4300-B1A3-3C82B69CC4F6}" type="slidenum">
              <a:rPr lang="en-GB" smtClean="0"/>
              <a:t>42</a:t>
            </a:fld>
            <a:endParaRPr lang="en-GB"/>
          </a:p>
        </p:txBody>
      </p:sp>
    </p:spTree>
    <p:extLst>
      <p:ext uri="{BB962C8B-B14F-4D97-AF65-F5344CB8AC3E}">
        <p14:creationId xmlns:p14="http://schemas.microsoft.com/office/powerpoint/2010/main" val="29342139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Nsight</a:t>
            </a:r>
            <a:r>
              <a:rPr lang="en-GB" baseline="0" dirty="0" smtClean="0"/>
              <a:t> / GPU perfstudio are mostly useful for timing-purposes, but they require some more work to be truely useful for OpenGL AAA games.</a:t>
            </a:r>
          </a:p>
          <a:p>
            <a:endParaRPr lang="en-GB" baseline="0" dirty="0" smtClean="0"/>
          </a:p>
          <a:p>
            <a:r>
              <a:rPr lang="en-GB" baseline="0" dirty="0" smtClean="0"/>
              <a:t>(Nvidia released app profiler lib apprears to be able to do this level of profiling on it’s own).</a:t>
            </a:r>
          </a:p>
          <a:p>
            <a:endParaRPr lang="en-GB" baseline="0" dirty="0" smtClean="0"/>
          </a:p>
          <a:p>
            <a:r>
              <a:rPr lang="en-GB" baseline="0" dirty="0" smtClean="0"/>
              <a:t>We tried App Analyzer, which looks very promising, but it didn’t produce . We are hopeful though.</a:t>
            </a:r>
          </a:p>
          <a:p>
            <a:endParaRPr lang="en-GB" baseline="0" dirty="0" smtClean="0"/>
          </a:p>
          <a:p>
            <a:r>
              <a:rPr lang="en-GB" baseline="0" dirty="0" smtClean="0"/>
              <a:t>(intel-tool is not targeted at working for opengl at all)</a:t>
            </a:r>
            <a:endParaRPr lang="en-GB" dirty="0"/>
          </a:p>
        </p:txBody>
      </p:sp>
      <p:sp>
        <p:nvSpPr>
          <p:cNvPr id="4" name="Slide Number Placeholder 3"/>
          <p:cNvSpPr>
            <a:spLocks noGrp="1"/>
          </p:cNvSpPr>
          <p:nvPr>
            <p:ph type="sldNum" sz="quarter" idx="10"/>
          </p:nvPr>
        </p:nvSpPr>
        <p:spPr/>
        <p:txBody>
          <a:bodyPr/>
          <a:lstStyle/>
          <a:p>
            <a:fld id="{9C33ECAC-3014-4300-B1A3-3C82B69CC4F6}" type="slidenum">
              <a:rPr lang="en-GB" smtClean="0"/>
              <a:t>43</a:t>
            </a:fld>
            <a:endParaRPr lang="en-GB"/>
          </a:p>
        </p:txBody>
      </p:sp>
    </p:spTree>
    <p:extLst>
      <p:ext uri="{BB962C8B-B14F-4D97-AF65-F5344CB8AC3E}">
        <p14:creationId xmlns:p14="http://schemas.microsoft.com/office/powerpoint/2010/main" val="2934213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C33ECAC-3014-4300-B1A3-3C82B69CC4F6}" type="slidenum">
              <a:rPr lang="en-GB" smtClean="0"/>
              <a:t>5</a:t>
            </a:fld>
            <a:endParaRPr lang="en-GB"/>
          </a:p>
        </p:txBody>
      </p:sp>
    </p:spTree>
    <p:extLst>
      <p:ext uri="{BB962C8B-B14F-4D97-AF65-F5344CB8AC3E}">
        <p14:creationId xmlns:p14="http://schemas.microsoft.com/office/powerpoint/2010/main" val="3283061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None</a:t>
            </a:r>
            <a:r>
              <a:rPr lang="en-GB" baseline="0" dirty="0" smtClean="0"/>
              <a:t> of the tools show content of FBOs. GPU perfstudio looks very promising for OpenGL though. App Analyzer is meant to show FBOs.</a:t>
            </a:r>
            <a:endParaRPr lang="en-GB" dirty="0"/>
          </a:p>
        </p:txBody>
      </p:sp>
      <p:sp>
        <p:nvSpPr>
          <p:cNvPr id="4" name="Slide Number Placeholder 3"/>
          <p:cNvSpPr>
            <a:spLocks noGrp="1"/>
          </p:cNvSpPr>
          <p:nvPr>
            <p:ph type="sldNum" sz="quarter" idx="10"/>
          </p:nvPr>
        </p:nvSpPr>
        <p:spPr/>
        <p:txBody>
          <a:bodyPr/>
          <a:lstStyle/>
          <a:p>
            <a:fld id="{9C33ECAC-3014-4300-B1A3-3C82B69CC4F6}" type="slidenum">
              <a:rPr lang="en-GB" smtClean="0"/>
              <a:t>44</a:t>
            </a:fld>
            <a:endParaRPr lang="en-GB"/>
          </a:p>
        </p:txBody>
      </p:sp>
    </p:spTree>
    <p:extLst>
      <p:ext uri="{BB962C8B-B14F-4D97-AF65-F5344CB8AC3E}">
        <p14:creationId xmlns:p14="http://schemas.microsoft.com/office/powerpoint/2010/main" val="29342139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Roll your own. Everyone wants</a:t>
            </a:r>
            <a:r>
              <a:rPr lang="da-DK" baseline="0" dirty="0" smtClean="0"/>
              <a:t> </a:t>
            </a:r>
            <a:r>
              <a:rPr lang="en-US" dirty="0" smtClean="0"/>
              <a:t>360pix</a:t>
            </a:r>
            <a:r>
              <a:rPr lang="en-US" baseline="0" dirty="0" smtClean="0"/>
              <a:t> </a:t>
            </a:r>
            <a:r>
              <a:rPr lang="en-US" baseline="0" dirty="0" smtClean="0"/>
              <a:t>+ gpad </a:t>
            </a:r>
            <a:r>
              <a:rPr lang="en-US" baseline="0" dirty="0" smtClean="0"/>
              <a:t>to have a magical lovechild that does everything.</a:t>
            </a:r>
          </a:p>
          <a:p>
            <a:r>
              <a:rPr lang="en-US" baseline="0" dirty="0" smtClean="0"/>
              <a:t>If you can hot-reload at runtime, and quickly iterate on code, that’s a very viable alternative.</a:t>
            </a:r>
            <a:endParaRPr lang="en-US" dirty="0" smtClean="0"/>
          </a:p>
          <a:p>
            <a:endParaRPr lang="en-US" dirty="0" smtClean="0"/>
          </a:p>
          <a:p>
            <a:r>
              <a:rPr lang="en-US" dirty="0" smtClean="0"/>
              <a:t>Hot-reloadable assets</a:t>
            </a:r>
            <a:r>
              <a:rPr lang="en-US" baseline="0" dirty="0" smtClean="0"/>
              <a:t> – main solution, very useful! Option to override packaged assets runtime.</a:t>
            </a:r>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err="1" smtClean="0"/>
              <a:t>shaders</a:t>
            </a:r>
            <a:r>
              <a:rPr lang="en-US" dirty="0" smtClean="0"/>
              <a:t> / textures / meshes / assets... this is the most important debugging-tool!</a:t>
            </a:r>
          </a:p>
          <a:p>
            <a:r>
              <a:rPr lang="da-DK" dirty="0" smtClean="0"/>
              <a:t>Typical</a:t>
            </a:r>
            <a:r>
              <a:rPr lang="da-DK" baseline="0" dirty="0" smtClean="0"/>
              <a:t> debugging session is quickly modifying shaders to extract the necessary debug-data.</a:t>
            </a:r>
            <a:endParaRPr lang="en-US" dirty="0" smtClean="0"/>
          </a:p>
        </p:txBody>
      </p:sp>
      <p:sp>
        <p:nvSpPr>
          <p:cNvPr id="4" name="Slide Number Placeholder 3"/>
          <p:cNvSpPr>
            <a:spLocks noGrp="1"/>
          </p:cNvSpPr>
          <p:nvPr>
            <p:ph type="sldNum" sz="quarter" idx="10"/>
          </p:nvPr>
        </p:nvSpPr>
        <p:spPr/>
        <p:txBody>
          <a:bodyPr/>
          <a:lstStyle/>
          <a:p>
            <a:fld id="{9C33ECAC-3014-4300-B1A3-3C82B69CC4F6}" type="slidenum">
              <a:rPr lang="en-GB" smtClean="0"/>
              <a:t>45</a:t>
            </a:fld>
            <a:endParaRPr lang="en-GB"/>
          </a:p>
        </p:txBody>
      </p:sp>
    </p:spTree>
    <p:extLst>
      <p:ext uri="{BB962C8B-B14F-4D97-AF65-F5344CB8AC3E}">
        <p14:creationId xmlns:p14="http://schemas.microsoft.com/office/powerpoint/2010/main" val="5846102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Also</a:t>
            </a:r>
            <a:r>
              <a:rPr lang="da-DK" baseline="0" dirty="0" smtClean="0"/>
              <a:t> adds a number of debug render-modes to allow a level of debugging for non-coders. Very useful for artists to see e.g. tangent-spaces, overdraw etc.</a:t>
            </a:r>
            <a:endParaRPr lang="en-US" dirty="0" smtClean="0"/>
          </a:p>
        </p:txBody>
      </p:sp>
      <p:sp>
        <p:nvSpPr>
          <p:cNvPr id="4" name="Slide Number Placeholder 3"/>
          <p:cNvSpPr>
            <a:spLocks noGrp="1"/>
          </p:cNvSpPr>
          <p:nvPr>
            <p:ph type="sldNum" sz="quarter" idx="10"/>
          </p:nvPr>
        </p:nvSpPr>
        <p:spPr/>
        <p:txBody>
          <a:bodyPr/>
          <a:lstStyle/>
          <a:p>
            <a:fld id="{9C33ECAC-3014-4300-B1A3-3C82B69CC4F6}" type="slidenum">
              <a:rPr lang="en-GB" smtClean="0"/>
              <a:t>46</a:t>
            </a:fld>
            <a:endParaRPr lang="en-GB"/>
          </a:p>
        </p:txBody>
      </p:sp>
    </p:spTree>
    <p:extLst>
      <p:ext uri="{BB962C8B-B14F-4D97-AF65-F5344CB8AC3E}">
        <p14:creationId xmlns:p14="http://schemas.microsoft.com/office/powerpoint/2010/main" val="5846102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Selectively disabling different types</a:t>
            </a:r>
            <a:r>
              <a:rPr lang="da-DK" baseline="0" dirty="0" smtClean="0"/>
              <a:t> of texturing: diffuse / specular / bump etc.</a:t>
            </a:r>
            <a:endParaRPr lang="en-US" dirty="0"/>
          </a:p>
        </p:txBody>
      </p:sp>
      <p:sp>
        <p:nvSpPr>
          <p:cNvPr id="4" name="Slide Number Placeholder 3"/>
          <p:cNvSpPr>
            <a:spLocks noGrp="1"/>
          </p:cNvSpPr>
          <p:nvPr>
            <p:ph type="sldNum" sz="quarter" idx="10"/>
          </p:nvPr>
        </p:nvSpPr>
        <p:spPr/>
        <p:txBody>
          <a:bodyPr/>
          <a:lstStyle/>
          <a:p>
            <a:fld id="{9C33ECAC-3014-4300-B1A3-3C82B69CC4F6}" type="slidenum">
              <a:rPr lang="en-GB" smtClean="0"/>
              <a:t>48</a:t>
            </a:fld>
            <a:endParaRPr lang="en-GB"/>
          </a:p>
        </p:txBody>
      </p:sp>
    </p:spTree>
    <p:extLst>
      <p:ext uri="{BB962C8B-B14F-4D97-AF65-F5344CB8AC3E}">
        <p14:creationId xmlns:p14="http://schemas.microsoft.com/office/powerpoint/2010/main" val="34210160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Dicing </a:t>
            </a:r>
            <a:r>
              <a:rPr lang="da-DK" dirty="0" smtClean="0"/>
              <a:t>across</a:t>
            </a:r>
            <a:r>
              <a:rPr lang="da-DK" baseline="0" dirty="0" smtClean="0"/>
              <a:t> objects, </a:t>
            </a:r>
            <a:r>
              <a:rPr lang="da-DK" dirty="0" smtClean="0"/>
              <a:t>based </a:t>
            </a:r>
            <a:r>
              <a:rPr lang="da-DK" dirty="0" smtClean="0"/>
              <a:t>on geometry density – builds BSP-tree</a:t>
            </a:r>
            <a:endParaRPr lang="en-GB" dirty="0"/>
          </a:p>
        </p:txBody>
      </p:sp>
      <p:sp>
        <p:nvSpPr>
          <p:cNvPr id="4" name="Slide Number Placeholder 3"/>
          <p:cNvSpPr>
            <a:spLocks noGrp="1"/>
          </p:cNvSpPr>
          <p:nvPr>
            <p:ph type="sldNum" sz="quarter" idx="10"/>
          </p:nvPr>
        </p:nvSpPr>
        <p:spPr/>
        <p:txBody>
          <a:bodyPr/>
          <a:lstStyle/>
          <a:p>
            <a:fld id="{9C33ECAC-3014-4300-B1A3-3C82B69CC4F6}" type="slidenum">
              <a:rPr lang="en-GB" smtClean="0"/>
              <a:t>49</a:t>
            </a:fld>
            <a:endParaRPr lang="en-GB"/>
          </a:p>
        </p:txBody>
      </p:sp>
    </p:spTree>
    <p:extLst>
      <p:ext uri="{BB962C8B-B14F-4D97-AF65-F5344CB8AC3E}">
        <p14:creationId xmlns:p14="http://schemas.microsoft.com/office/powerpoint/2010/main" val="25151574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Overdraw – mostly for particles</a:t>
            </a:r>
            <a:r>
              <a:rPr lang="da-DK" baseline="0" dirty="0" smtClean="0"/>
              <a:t> (valid to see alpha-tested overdraw as well)</a:t>
            </a:r>
            <a:endParaRPr lang="en-US" dirty="0"/>
          </a:p>
        </p:txBody>
      </p:sp>
      <p:sp>
        <p:nvSpPr>
          <p:cNvPr id="4" name="Slide Number Placeholder 3"/>
          <p:cNvSpPr>
            <a:spLocks noGrp="1"/>
          </p:cNvSpPr>
          <p:nvPr>
            <p:ph type="sldNum" sz="quarter" idx="10"/>
          </p:nvPr>
        </p:nvSpPr>
        <p:spPr/>
        <p:txBody>
          <a:bodyPr/>
          <a:lstStyle/>
          <a:p>
            <a:fld id="{9C33ECAC-3014-4300-B1A3-3C82B69CC4F6}" type="slidenum">
              <a:rPr lang="en-GB" smtClean="0"/>
              <a:t>50</a:t>
            </a:fld>
            <a:endParaRPr lang="en-GB"/>
          </a:p>
        </p:txBody>
      </p:sp>
    </p:spTree>
    <p:extLst>
      <p:ext uri="{BB962C8B-B14F-4D97-AF65-F5344CB8AC3E}">
        <p14:creationId xmlns:p14="http://schemas.microsoft.com/office/powerpoint/2010/main" val="21562191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da-DK" dirty="0" smtClean="0"/>
              <a:t>Break </a:t>
            </a:r>
            <a:r>
              <a:rPr lang="da-DK" baseline="0" dirty="0" smtClean="0"/>
              <a:t>when something is bad, </a:t>
            </a:r>
            <a:r>
              <a:rPr lang="da-DK" baseline="0" dirty="0" smtClean="0"/>
              <a:t>dump state, return to normal, dump state – diff in favourite tool</a:t>
            </a:r>
          </a:p>
          <a:p>
            <a:pPr marL="171450" indent="-171450">
              <a:buFontTx/>
              <a:buChar char="-"/>
            </a:pPr>
            <a:r>
              <a:rPr lang="da-DK" baseline="0" dirty="0" smtClean="0"/>
              <a:t>The Printf </a:t>
            </a:r>
            <a:r>
              <a:rPr lang="da-DK" baseline="0" dirty="0" smtClean="0"/>
              <a:t>of gfx-debugging.</a:t>
            </a:r>
            <a:endParaRPr lang="en-GB" dirty="0" smtClean="0"/>
          </a:p>
          <a:p>
            <a:endParaRPr lang="en-US" dirty="0" smtClean="0"/>
          </a:p>
          <a:p>
            <a:r>
              <a:rPr lang="en-US" dirty="0" smtClean="0"/>
              <a:t>static </a:t>
            </a:r>
            <a:r>
              <a:rPr lang="en-US" dirty="0" err="1" smtClean="0"/>
              <a:t>bool</a:t>
            </a:r>
            <a:r>
              <a:rPr lang="en-US" dirty="0" smtClean="0"/>
              <a:t> </a:t>
            </a:r>
            <a:r>
              <a:rPr lang="en-US" dirty="0" err="1" smtClean="0"/>
              <a:t>dumpstate</a:t>
            </a:r>
            <a:r>
              <a:rPr lang="en-US" dirty="0" smtClean="0"/>
              <a:t> = false;</a:t>
            </a:r>
          </a:p>
          <a:p>
            <a:r>
              <a:rPr lang="en-US" dirty="0" smtClean="0"/>
              <a:t>if(</a:t>
            </a:r>
            <a:r>
              <a:rPr lang="en-US" dirty="0" err="1" smtClean="0"/>
              <a:t>dumpstate</a:t>
            </a:r>
            <a:r>
              <a:rPr lang="en-US" dirty="0" smtClean="0"/>
              <a:t>) { </a:t>
            </a:r>
            <a:r>
              <a:rPr lang="en-US" dirty="0" err="1" smtClean="0"/>
              <a:t>dumpstate</a:t>
            </a:r>
            <a:r>
              <a:rPr lang="en-US" dirty="0" smtClean="0"/>
              <a:t> = false; </a:t>
            </a:r>
            <a:r>
              <a:rPr lang="en-US" dirty="0" err="1" smtClean="0"/>
              <a:t>glStateToFile</a:t>
            </a:r>
            <a:r>
              <a:rPr lang="en-US" dirty="0" smtClean="0"/>
              <a:t>(); }</a:t>
            </a:r>
          </a:p>
        </p:txBody>
      </p:sp>
      <p:sp>
        <p:nvSpPr>
          <p:cNvPr id="4" name="Slide Number Placeholder 3"/>
          <p:cNvSpPr>
            <a:spLocks noGrp="1"/>
          </p:cNvSpPr>
          <p:nvPr>
            <p:ph type="sldNum" sz="quarter" idx="10"/>
          </p:nvPr>
        </p:nvSpPr>
        <p:spPr/>
        <p:txBody>
          <a:bodyPr/>
          <a:lstStyle/>
          <a:p>
            <a:fld id="{9C33ECAC-3014-4300-B1A3-3C82B69CC4F6}" type="slidenum">
              <a:rPr lang="en-GB" smtClean="0"/>
              <a:t>51</a:t>
            </a:fld>
            <a:endParaRPr lang="en-GB"/>
          </a:p>
        </p:txBody>
      </p:sp>
    </p:spTree>
    <p:extLst>
      <p:ext uri="{BB962C8B-B14F-4D97-AF65-F5344CB8AC3E}">
        <p14:creationId xmlns:p14="http://schemas.microsoft.com/office/powerpoint/2010/main" val="5846102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You’re not the</a:t>
            </a:r>
            <a:r>
              <a:rPr lang="da-DK" baseline="0" dirty="0" smtClean="0"/>
              <a:t> only one rendering. </a:t>
            </a:r>
            <a:r>
              <a:rPr lang="da-DK" dirty="0" smtClean="0"/>
              <a:t>Steam</a:t>
            </a:r>
            <a:r>
              <a:rPr lang="da-DK" baseline="0" dirty="0" smtClean="0"/>
              <a:t> and friends that render overlays, grabbing your context</a:t>
            </a:r>
            <a:r>
              <a:rPr lang="da-DK" baseline="0" dirty="0" smtClean="0"/>
              <a:t>.</a:t>
            </a:r>
          </a:p>
          <a:p>
            <a:r>
              <a:rPr lang="da-DK" baseline="0" dirty="0" smtClean="0"/>
              <a:t>paranoid-mode sanity checks of hw-state, making sure it is what we think it is before </a:t>
            </a:r>
            <a:r>
              <a:rPr lang="da-DK" baseline="0" smtClean="0"/>
              <a:t>a dra</a:t>
            </a:r>
            <a:endParaRPr lang="en-US" dirty="0" smtClean="0"/>
          </a:p>
        </p:txBody>
      </p:sp>
      <p:sp>
        <p:nvSpPr>
          <p:cNvPr id="4" name="Slide Number Placeholder 3"/>
          <p:cNvSpPr>
            <a:spLocks noGrp="1"/>
          </p:cNvSpPr>
          <p:nvPr>
            <p:ph type="sldNum" sz="quarter" idx="10"/>
          </p:nvPr>
        </p:nvSpPr>
        <p:spPr/>
        <p:txBody>
          <a:bodyPr/>
          <a:lstStyle/>
          <a:p>
            <a:fld id="{9C33ECAC-3014-4300-B1A3-3C82B69CC4F6}" type="slidenum">
              <a:rPr lang="en-GB" smtClean="0"/>
              <a:t>52</a:t>
            </a:fld>
            <a:endParaRPr lang="en-GB"/>
          </a:p>
        </p:txBody>
      </p:sp>
    </p:spTree>
    <p:extLst>
      <p:ext uri="{BB962C8B-B14F-4D97-AF65-F5344CB8AC3E}">
        <p14:creationId xmlns:p14="http://schemas.microsoft.com/office/powerpoint/2010/main" val="14085152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Cort Stratton / naughty dog </a:t>
            </a:r>
            <a:r>
              <a:rPr lang="en-US" dirty="0" smtClean="0"/>
              <a:t>altdevblogaday </a:t>
            </a:r>
            <a:r>
              <a:rPr lang="en-US" dirty="0" smtClean="0"/>
              <a:t>post on </a:t>
            </a:r>
            <a:r>
              <a:rPr lang="en-US" dirty="0" smtClean="0"/>
              <a:t>debug-context</a:t>
            </a:r>
          </a:p>
          <a:p>
            <a:endParaRPr lang="da-DK" dirty="0" smtClean="0"/>
          </a:p>
          <a:p>
            <a:r>
              <a:rPr lang="da-DK" dirty="0" smtClean="0"/>
              <a:t>Using the debug-context</a:t>
            </a:r>
            <a:r>
              <a:rPr lang="da-DK" baseline="0" dirty="0" smtClean="0"/>
              <a:t> removes the tedious glerror bisection of code, trying to find the villain-functioncall</a:t>
            </a:r>
          </a:p>
          <a:p>
            <a:endParaRPr lang="en-US" dirty="0" smtClean="0"/>
          </a:p>
        </p:txBody>
      </p:sp>
      <p:sp>
        <p:nvSpPr>
          <p:cNvPr id="4" name="Slide Number Placeholder 3"/>
          <p:cNvSpPr>
            <a:spLocks noGrp="1"/>
          </p:cNvSpPr>
          <p:nvPr>
            <p:ph type="sldNum" sz="quarter" idx="10"/>
          </p:nvPr>
        </p:nvSpPr>
        <p:spPr/>
        <p:txBody>
          <a:bodyPr/>
          <a:lstStyle/>
          <a:p>
            <a:fld id="{9C33ECAC-3014-4300-B1A3-3C82B69CC4F6}" type="slidenum">
              <a:rPr lang="en-GB" smtClean="0"/>
              <a:t>53</a:t>
            </a:fld>
            <a:endParaRPr lang="en-GB"/>
          </a:p>
        </p:txBody>
      </p:sp>
    </p:spTree>
    <p:extLst>
      <p:ext uri="{BB962C8B-B14F-4D97-AF65-F5344CB8AC3E}">
        <p14:creationId xmlns:p14="http://schemas.microsoft.com/office/powerpoint/2010/main" val="14085152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For laptops with two GPUs, a</a:t>
            </a:r>
            <a:r>
              <a:rPr lang="da-DK" baseline="0" dirty="0" smtClean="0"/>
              <a:t> low-power one and a high-power one, there is no ”standard” for how to pick the right GPU to run on.</a:t>
            </a:r>
          </a:p>
          <a:p>
            <a:r>
              <a:rPr lang="da-DK" baseline="0" dirty="0" smtClean="0"/>
              <a:t>There are vendor-dependant ways to do this (e.g. Nvapi), but a unified solution should be developed.</a:t>
            </a:r>
            <a:endParaRPr lang="en-US" dirty="0" smtClean="0"/>
          </a:p>
        </p:txBody>
      </p:sp>
      <p:sp>
        <p:nvSpPr>
          <p:cNvPr id="4" name="Slide Number Placeholder 3"/>
          <p:cNvSpPr>
            <a:spLocks noGrp="1"/>
          </p:cNvSpPr>
          <p:nvPr>
            <p:ph type="sldNum" sz="quarter" idx="10"/>
          </p:nvPr>
        </p:nvSpPr>
        <p:spPr/>
        <p:txBody>
          <a:bodyPr/>
          <a:lstStyle/>
          <a:p>
            <a:fld id="{9C33ECAC-3014-4300-B1A3-3C82B69CC4F6}" type="slidenum">
              <a:rPr lang="en-GB" smtClean="0"/>
              <a:t>54</a:t>
            </a:fld>
            <a:endParaRPr lang="en-GB"/>
          </a:p>
        </p:txBody>
      </p:sp>
    </p:spTree>
    <p:extLst>
      <p:ext uri="{BB962C8B-B14F-4D97-AF65-F5344CB8AC3E}">
        <p14:creationId xmlns:p14="http://schemas.microsoft.com/office/powerpoint/2010/main" val="1408515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Thin</a:t>
            </a:r>
            <a:r>
              <a:rPr lang="da-DK" baseline="0" dirty="0" smtClean="0"/>
              <a:t> layer in the sense that we try to move as many responsibilities to the game-code as possible – e.g. Interpolation of post-process values</a:t>
            </a:r>
          </a:p>
          <a:p>
            <a:r>
              <a:rPr lang="da-DK" baseline="0" dirty="0" smtClean="0"/>
              <a:t>Not bitsquid-engine level datadriven, but we have a lot of logic in text-files that can be hot-reloaded at runtime.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Adding features at very end of project is viable (e.g. FXAA, though</a:t>
            </a:r>
            <a:r>
              <a:rPr lang="en-US" baseline="0" dirty="0" smtClean="0"/>
              <a:t> that says more about fxaa... try it today</a:t>
            </a:r>
            <a:r>
              <a:rPr lang="en-US" dirty="0" smtClean="0"/>
              <a:t>)</a:t>
            </a:r>
            <a:endParaRPr lang="da-DK" baseline="0" dirty="0" smtClean="0"/>
          </a:p>
          <a:p>
            <a:r>
              <a:rPr lang="da-DK" baseline="0" dirty="0" smtClean="0"/>
              <a:t>No sampler-objects for compatibility reasons.</a:t>
            </a:r>
          </a:p>
          <a:p>
            <a:r>
              <a:rPr lang="da-DK" baseline="0" dirty="0" smtClean="0"/>
              <a:t>Target hw nv8800+´/ amd2900+</a:t>
            </a:r>
          </a:p>
        </p:txBody>
      </p:sp>
      <p:sp>
        <p:nvSpPr>
          <p:cNvPr id="4" name="Slide Number Placeholder 3"/>
          <p:cNvSpPr>
            <a:spLocks noGrp="1"/>
          </p:cNvSpPr>
          <p:nvPr>
            <p:ph type="sldNum" sz="quarter" idx="10"/>
          </p:nvPr>
        </p:nvSpPr>
        <p:spPr/>
        <p:txBody>
          <a:bodyPr/>
          <a:lstStyle/>
          <a:p>
            <a:fld id="{9C33ECAC-3014-4300-B1A3-3C82B69CC4F6}" type="slidenum">
              <a:rPr lang="en-GB" smtClean="0"/>
              <a:t>6</a:t>
            </a:fld>
            <a:endParaRPr lang="en-GB"/>
          </a:p>
        </p:txBody>
      </p:sp>
    </p:spTree>
    <p:extLst>
      <p:ext uri="{BB962C8B-B14F-4D97-AF65-F5344CB8AC3E}">
        <p14:creationId xmlns:p14="http://schemas.microsoft.com/office/powerpoint/2010/main" val="11528555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Small isolated code-setups</a:t>
            </a:r>
            <a:r>
              <a:rPr lang="da-DK" baseline="0" dirty="0" smtClean="0"/>
              <a:t> are very handy to figure out api-quirks.</a:t>
            </a:r>
            <a:endParaRPr lang="da-DK" dirty="0" smtClean="0"/>
          </a:p>
          <a:p>
            <a:r>
              <a:rPr lang="da-DK" dirty="0" smtClean="0"/>
              <a:t>Driver-teams respond very well when</a:t>
            </a:r>
            <a:r>
              <a:rPr lang="da-DK" baseline="0" dirty="0" smtClean="0"/>
              <a:t> sent small code-setups that show errors and reproduce claimed driver-bugs (that mostly are not).</a:t>
            </a:r>
          </a:p>
          <a:p>
            <a:r>
              <a:rPr lang="da-DK" baseline="0" dirty="0" smtClean="0"/>
              <a:t>...a lot better than ”my game doesn’t work, here’s a nightly snapshot, you need to run over to the dragon on level 4 and stab it with the banana.... the particle-effect should be red!! Fixit!”</a:t>
            </a:r>
            <a:endParaRPr lang="da-DK" dirty="0" smtClean="0"/>
          </a:p>
        </p:txBody>
      </p:sp>
      <p:sp>
        <p:nvSpPr>
          <p:cNvPr id="4" name="Slide Number Placeholder 3"/>
          <p:cNvSpPr>
            <a:spLocks noGrp="1"/>
          </p:cNvSpPr>
          <p:nvPr>
            <p:ph type="sldNum" sz="quarter" idx="10"/>
          </p:nvPr>
        </p:nvSpPr>
        <p:spPr/>
        <p:txBody>
          <a:bodyPr/>
          <a:lstStyle/>
          <a:p>
            <a:fld id="{9C33ECAC-3014-4300-B1A3-3C82B69CC4F6}" type="slidenum">
              <a:rPr lang="en-GB" smtClean="0"/>
              <a:t>55</a:t>
            </a:fld>
            <a:endParaRPr lang="en-GB"/>
          </a:p>
        </p:txBody>
      </p:sp>
    </p:spTree>
    <p:extLst>
      <p:ext uri="{BB962C8B-B14F-4D97-AF65-F5344CB8AC3E}">
        <p14:creationId xmlns:p14="http://schemas.microsoft.com/office/powerpoint/2010/main" val="14085152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OpenGL allowed for direct3d 10 level functionality on all the platforms our</a:t>
            </a:r>
            <a:r>
              <a:rPr lang="da-DK" baseline="0" dirty="0" smtClean="0"/>
              <a:t> customers were using</a:t>
            </a:r>
            <a:r>
              <a:rPr lang="da-DK" dirty="0" smtClean="0"/>
              <a:t>.</a:t>
            </a:r>
            <a:endParaRPr lang="en-US" dirty="0" smtClean="0"/>
          </a:p>
        </p:txBody>
      </p:sp>
      <p:sp>
        <p:nvSpPr>
          <p:cNvPr id="4" name="Slide Number Placeholder 3"/>
          <p:cNvSpPr>
            <a:spLocks noGrp="1"/>
          </p:cNvSpPr>
          <p:nvPr>
            <p:ph type="sldNum" sz="quarter" idx="10"/>
          </p:nvPr>
        </p:nvSpPr>
        <p:spPr/>
        <p:txBody>
          <a:bodyPr/>
          <a:lstStyle/>
          <a:p>
            <a:fld id="{9C33ECAC-3014-4300-B1A3-3C82B69CC4F6}" type="slidenum">
              <a:rPr lang="en-GB" smtClean="0"/>
              <a:t>56</a:t>
            </a:fld>
            <a:endParaRPr lang="en-GB"/>
          </a:p>
        </p:txBody>
      </p:sp>
    </p:spTree>
    <p:extLst>
      <p:ext uri="{BB962C8B-B14F-4D97-AF65-F5344CB8AC3E}">
        <p14:creationId xmlns:p14="http://schemas.microsoft.com/office/powerpoint/2010/main" val="14085152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baseline="0" dirty="0" smtClean="0"/>
              <a:t>Hardcore shooters have it easy.</a:t>
            </a:r>
            <a:r>
              <a:rPr lang="en-US" baseline="0" dirty="0" smtClean="0"/>
              <a:t> </a:t>
            </a:r>
            <a:r>
              <a:rPr lang="da-DK" dirty="0" smtClean="0"/>
              <a:t>Our</a:t>
            </a:r>
            <a:r>
              <a:rPr lang="da-DK" baseline="0" dirty="0" smtClean="0"/>
              <a:t> customers are mostly invested enough in the game that they will update their drivers to get the game to run (they are also used to having to do this).</a:t>
            </a:r>
          </a:p>
          <a:p>
            <a:pPr marL="0" marR="0" indent="0" algn="l" defTabSz="914400" rtl="0" eaLnBrk="1" fontAlgn="auto" latinLnBrk="0" hangingPunct="1">
              <a:lnSpc>
                <a:spcPct val="100000"/>
              </a:lnSpc>
              <a:spcBef>
                <a:spcPts val="0"/>
              </a:spcBef>
              <a:spcAft>
                <a:spcPts val="0"/>
              </a:spcAft>
              <a:buClrTx/>
              <a:buSzTx/>
              <a:buFontTx/>
              <a:buNone/>
              <a:tabLst/>
              <a:defRPr/>
            </a:pPr>
            <a:r>
              <a:rPr lang="da-DK" baseline="0" dirty="0" smtClean="0"/>
              <a:t>IHVs are very responsive and the great relationship with them means any kinks will be ironed out before shipping.</a:t>
            </a:r>
          </a:p>
        </p:txBody>
      </p:sp>
      <p:sp>
        <p:nvSpPr>
          <p:cNvPr id="4" name="Slide Number Placeholder 3"/>
          <p:cNvSpPr>
            <a:spLocks noGrp="1"/>
          </p:cNvSpPr>
          <p:nvPr>
            <p:ph type="sldNum" sz="quarter" idx="10"/>
          </p:nvPr>
        </p:nvSpPr>
        <p:spPr/>
        <p:txBody>
          <a:bodyPr/>
          <a:lstStyle/>
          <a:p>
            <a:fld id="{9C33ECAC-3014-4300-B1A3-3C82B69CC4F6}" type="slidenum">
              <a:rPr lang="en-GB" smtClean="0"/>
              <a:t>57</a:t>
            </a:fld>
            <a:endParaRPr lang="en-GB"/>
          </a:p>
        </p:txBody>
      </p:sp>
    </p:spTree>
    <p:extLst>
      <p:ext uri="{BB962C8B-B14F-4D97-AF65-F5344CB8AC3E}">
        <p14:creationId xmlns:p14="http://schemas.microsoft.com/office/powerpoint/2010/main" val="14085152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dbg-context is great, and should be used more</a:t>
            </a:r>
            <a:r>
              <a:rPr lang="en-GB" baseline="0" dirty="0" smtClean="0"/>
              <a:t> – e.g. for performance warnings.</a:t>
            </a:r>
            <a:endParaRPr lang="en-GB" dirty="0" smtClean="0"/>
          </a:p>
          <a:p>
            <a:r>
              <a:rPr lang="en-GB" dirty="0" smtClean="0"/>
              <a:t>The</a:t>
            </a:r>
            <a:r>
              <a:rPr lang="en-GB" baseline="0" dirty="0" smtClean="0"/>
              <a:t> debug-context allows for a lower level of api.</a:t>
            </a:r>
          </a:p>
          <a:p>
            <a:r>
              <a:rPr lang="en-GB" baseline="0" dirty="0" smtClean="0"/>
              <a:t>Rather than have the driver-teams write tons of fixup-code, show us what we are doing wrong so we can fix it.</a:t>
            </a:r>
          </a:p>
          <a:p>
            <a:r>
              <a:rPr lang="en-GB" baseline="0" dirty="0" smtClean="0"/>
              <a:t>Add a “paranoid-mode” that will “treat warnings as errors”</a:t>
            </a:r>
            <a:endParaRPr lang="en-GB" dirty="0"/>
          </a:p>
        </p:txBody>
      </p:sp>
      <p:sp>
        <p:nvSpPr>
          <p:cNvPr id="4" name="Slide Number Placeholder 3"/>
          <p:cNvSpPr>
            <a:spLocks noGrp="1"/>
          </p:cNvSpPr>
          <p:nvPr>
            <p:ph type="sldNum" sz="quarter" idx="10"/>
          </p:nvPr>
        </p:nvSpPr>
        <p:spPr/>
        <p:txBody>
          <a:bodyPr/>
          <a:lstStyle/>
          <a:p>
            <a:fld id="{9C33ECAC-3014-4300-B1A3-3C82B69CC4F6}" type="slidenum">
              <a:rPr lang="en-GB" smtClean="0"/>
              <a:t>58</a:t>
            </a:fld>
            <a:endParaRPr lang="en-GB"/>
          </a:p>
        </p:txBody>
      </p:sp>
    </p:spTree>
    <p:extLst>
      <p:ext uri="{BB962C8B-B14F-4D97-AF65-F5344CB8AC3E}">
        <p14:creationId xmlns:p14="http://schemas.microsoft.com/office/powerpoint/2010/main" val="18954477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a:t>
            </a:r>
            <a:r>
              <a:rPr lang="en-GB" baseline="0" dirty="0" smtClean="0"/>
              <a:t> really appreciate the direction the API is going with bindless/named/stateless functions. More of that please.</a:t>
            </a:r>
          </a:p>
          <a:p>
            <a:endParaRPr lang="en-GB" baseline="0" dirty="0" smtClean="0"/>
          </a:p>
          <a:p>
            <a:r>
              <a:rPr lang="en-GB" baseline="0" dirty="0" smtClean="0"/>
              <a:t>Updating memory via mapped pointers allows us to easily use multiple threads – more of this would be handy (e.g. updating uniforms from sep. threads?)</a:t>
            </a:r>
            <a:endParaRPr lang="en-GB" dirty="0"/>
          </a:p>
        </p:txBody>
      </p:sp>
      <p:sp>
        <p:nvSpPr>
          <p:cNvPr id="4" name="Slide Number Placeholder 3"/>
          <p:cNvSpPr>
            <a:spLocks noGrp="1"/>
          </p:cNvSpPr>
          <p:nvPr>
            <p:ph type="sldNum" sz="quarter" idx="10"/>
          </p:nvPr>
        </p:nvSpPr>
        <p:spPr/>
        <p:txBody>
          <a:bodyPr/>
          <a:lstStyle/>
          <a:p>
            <a:fld id="{9C33ECAC-3014-4300-B1A3-3C82B69CC4F6}" type="slidenum">
              <a:rPr lang="en-GB" smtClean="0"/>
              <a:t>59</a:t>
            </a:fld>
            <a:endParaRPr lang="en-GB"/>
          </a:p>
        </p:txBody>
      </p:sp>
    </p:spTree>
    <p:extLst>
      <p:ext uri="{BB962C8B-B14F-4D97-AF65-F5344CB8AC3E}">
        <p14:creationId xmlns:p14="http://schemas.microsoft.com/office/powerpoint/2010/main" val="18954477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a:t>
            </a:r>
            <a:r>
              <a:rPr lang="en-GB" baseline="0" dirty="0" smtClean="0"/>
              <a:t> is a very large overlap of work between frames. On consoles we are able to take advantage of this, build commandbuffers and simply patch these up with changed data (typically matrices) per frame. Being able to do this on PC would be great. We really want something like Display Lists, but restricted to make them meaningful for hw.</a:t>
            </a:r>
          </a:p>
          <a:p>
            <a:endParaRPr lang="en-GB" baseline="0" dirty="0" smtClean="0"/>
          </a:p>
          <a:p>
            <a:r>
              <a:rPr lang="en-GB" baseline="0" dirty="0" smtClean="0"/>
              <a:t>GPU selffeed for gpu-based occlusion etc. would be great. The best exact form is not entirely clear.</a:t>
            </a:r>
            <a:endParaRPr lang="en-GB" dirty="0"/>
          </a:p>
        </p:txBody>
      </p:sp>
      <p:sp>
        <p:nvSpPr>
          <p:cNvPr id="4" name="Slide Number Placeholder 3"/>
          <p:cNvSpPr>
            <a:spLocks noGrp="1"/>
          </p:cNvSpPr>
          <p:nvPr>
            <p:ph type="sldNum" sz="quarter" idx="10"/>
          </p:nvPr>
        </p:nvSpPr>
        <p:spPr/>
        <p:txBody>
          <a:bodyPr/>
          <a:lstStyle/>
          <a:p>
            <a:fld id="{9C33ECAC-3014-4300-B1A3-3C82B69CC4F6}" type="slidenum">
              <a:rPr lang="en-GB" smtClean="0"/>
              <a:t>60</a:t>
            </a:fld>
            <a:endParaRPr lang="en-GB"/>
          </a:p>
        </p:txBody>
      </p:sp>
    </p:spTree>
    <p:extLst>
      <p:ext uri="{BB962C8B-B14F-4D97-AF65-F5344CB8AC3E}">
        <p14:creationId xmlns:p14="http://schemas.microsoft.com/office/powerpoint/2010/main" val="18954477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mig@splashdamage.com</a:t>
            </a:r>
          </a:p>
          <a:p>
            <a:endParaRPr lang="en-US" dirty="0"/>
          </a:p>
        </p:txBody>
      </p:sp>
      <p:sp>
        <p:nvSpPr>
          <p:cNvPr id="4" name="Slide Number Placeholder 3"/>
          <p:cNvSpPr>
            <a:spLocks noGrp="1"/>
          </p:cNvSpPr>
          <p:nvPr>
            <p:ph type="sldNum" sz="quarter" idx="10"/>
          </p:nvPr>
        </p:nvSpPr>
        <p:spPr/>
        <p:txBody>
          <a:bodyPr/>
          <a:lstStyle/>
          <a:p>
            <a:fld id="{9C33ECAC-3014-4300-B1A3-3C82B69CC4F6}" type="slidenum">
              <a:rPr lang="en-GB" smtClean="0"/>
              <a:t>64</a:t>
            </a:fld>
            <a:endParaRPr lang="en-GB"/>
          </a:p>
        </p:txBody>
      </p:sp>
    </p:spTree>
    <p:extLst>
      <p:ext uri="{BB962C8B-B14F-4D97-AF65-F5344CB8AC3E}">
        <p14:creationId xmlns:p14="http://schemas.microsoft.com/office/powerpoint/2010/main" val="1367059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double-buffered render-data, directly available to the game-code. Single sync-point makes debugging easy.</a:t>
            </a:r>
            <a:endParaRPr lang="en-US" dirty="0" smtClean="0"/>
          </a:p>
        </p:txBody>
      </p:sp>
      <p:sp>
        <p:nvSpPr>
          <p:cNvPr id="4" name="Slide Number Placeholder 3"/>
          <p:cNvSpPr>
            <a:spLocks noGrp="1"/>
          </p:cNvSpPr>
          <p:nvPr>
            <p:ph type="sldNum" sz="quarter" idx="10"/>
          </p:nvPr>
        </p:nvSpPr>
        <p:spPr/>
        <p:txBody>
          <a:bodyPr/>
          <a:lstStyle/>
          <a:p>
            <a:fld id="{9C33ECAC-3014-4300-B1A3-3C82B69CC4F6}" type="slidenum">
              <a:rPr lang="en-GB" smtClean="0"/>
              <a:t>7</a:t>
            </a:fld>
            <a:endParaRPr lang="en-GB"/>
          </a:p>
        </p:txBody>
      </p:sp>
    </p:spTree>
    <p:extLst>
      <p:ext uri="{BB962C8B-B14F-4D97-AF65-F5344CB8AC3E}">
        <p14:creationId xmlns:p14="http://schemas.microsoft.com/office/powerpoint/2010/main" val="1152855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a:t>
            </a:r>
            <a:r>
              <a:rPr lang="en-US" dirty="0" smtClean="0"/>
              <a:t>of this is pretty standard </a:t>
            </a:r>
            <a:r>
              <a:rPr lang="en-US" dirty="0" smtClean="0"/>
              <a:t>stuff.</a:t>
            </a:r>
            <a:endParaRPr lang="en-US" baseline="0" dirty="0" smtClean="0"/>
          </a:p>
          <a:p>
            <a:r>
              <a:rPr lang="en-US" baseline="0" dirty="0" smtClean="0"/>
              <a:t>One of the reasons for preferring fat gbuffers to “light prepapss” is our virtual texturing pass.</a:t>
            </a:r>
          </a:p>
          <a:p>
            <a:r>
              <a:rPr lang="en-US" baseline="0" dirty="0" smtClean="0"/>
              <a:t>Doing the VT indirection from more than one pass takes long (accessed for normals, and again for</a:t>
            </a:r>
            <a:r>
              <a:rPr lang="en-GB" baseline="0" dirty="0" smtClean="0"/>
              <a:t> albedo/spec etc.)</a:t>
            </a:r>
            <a:endParaRPr lang="en-US" dirty="0" smtClean="0"/>
          </a:p>
        </p:txBody>
      </p:sp>
      <p:sp>
        <p:nvSpPr>
          <p:cNvPr id="4" name="Slide Number Placeholder 3"/>
          <p:cNvSpPr>
            <a:spLocks noGrp="1"/>
          </p:cNvSpPr>
          <p:nvPr>
            <p:ph type="sldNum" sz="quarter" idx="10"/>
          </p:nvPr>
        </p:nvSpPr>
        <p:spPr/>
        <p:txBody>
          <a:bodyPr/>
          <a:lstStyle/>
          <a:p>
            <a:fld id="{9C33ECAC-3014-4300-B1A3-3C82B69CC4F6}" type="slidenum">
              <a:rPr lang="en-GB" smtClean="0"/>
              <a:t>8</a:t>
            </a:fld>
            <a:endParaRPr lang="en-GB"/>
          </a:p>
        </p:txBody>
      </p:sp>
    </p:spTree>
    <p:extLst>
      <p:ext uri="{BB962C8B-B14F-4D97-AF65-F5344CB8AC3E}">
        <p14:creationId xmlns:p14="http://schemas.microsoft.com/office/powerpoint/2010/main" val="1152855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aseline="0" dirty="0" smtClean="0"/>
              <a:t>depth </a:t>
            </a:r>
            <a:r>
              <a:rPr lang="da-DK" baseline="0" dirty="0" smtClean="0"/>
              <a:t>is straight copy from depth-buffer </a:t>
            </a:r>
            <a:r>
              <a:rPr lang="da-DK" baseline="0" dirty="0" smtClean="0"/>
              <a:t>(possible in OpenGL</a:t>
            </a:r>
            <a:r>
              <a:rPr lang="da-DK" baseline="0" dirty="0" smtClean="0"/>
              <a:t>)</a:t>
            </a:r>
          </a:p>
          <a:p>
            <a:r>
              <a:rPr lang="da-DK" baseline="0" dirty="0" smtClean="0"/>
              <a:t>Two sets of decals: ”Regular”, emissive or multiplicative decals </a:t>
            </a:r>
            <a:r>
              <a:rPr lang="da-DK" baseline="0" dirty="0" smtClean="0"/>
              <a:t>in transl, </a:t>
            </a:r>
            <a:r>
              <a:rPr lang="da-DK" baseline="0" dirty="0" smtClean="0"/>
              <a:t>albedo-blended </a:t>
            </a:r>
            <a:r>
              <a:rPr lang="da-DK" baseline="0" dirty="0" smtClean="0"/>
              <a:t>in ”decals”</a:t>
            </a:r>
          </a:p>
          <a:p>
            <a:r>
              <a:rPr lang="da-DK" baseline="0" dirty="0" smtClean="0"/>
              <a:t>FXAA</a:t>
            </a:r>
          </a:p>
          <a:p>
            <a:r>
              <a:rPr lang="da-DK" baseline="0" dirty="0" smtClean="0"/>
              <a:t>HBAO</a:t>
            </a:r>
            <a:endParaRPr lang="en-GB" dirty="0"/>
          </a:p>
        </p:txBody>
      </p:sp>
      <p:sp>
        <p:nvSpPr>
          <p:cNvPr id="4" name="Slide Number Placeholder 3"/>
          <p:cNvSpPr>
            <a:spLocks noGrp="1"/>
          </p:cNvSpPr>
          <p:nvPr>
            <p:ph type="sldNum" sz="quarter" idx="10"/>
          </p:nvPr>
        </p:nvSpPr>
        <p:spPr/>
        <p:txBody>
          <a:bodyPr/>
          <a:lstStyle/>
          <a:p>
            <a:fld id="{9C33ECAC-3014-4300-B1A3-3C82B69CC4F6}" type="slidenum">
              <a:rPr lang="en-GB" smtClean="0"/>
              <a:t>9</a:t>
            </a:fld>
            <a:endParaRPr lang="en-GB"/>
          </a:p>
        </p:txBody>
      </p:sp>
    </p:spTree>
    <p:extLst>
      <p:ext uri="{BB962C8B-B14F-4D97-AF65-F5344CB8AC3E}">
        <p14:creationId xmlns:p14="http://schemas.microsoft.com/office/powerpoint/2010/main" val="1361840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C33ECAC-3014-4300-B1A3-3C82B69CC4F6}" type="slidenum">
              <a:rPr lang="en-GB" smtClean="0"/>
              <a:t>10</a:t>
            </a:fld>
            <a:endParaRPr lang="en-GB"/>
          </a:p>
        </p:txBody>
      </p:sp>
    </p:spTree>
    <p:extLst>
      <p:ext uri="{BB962C8B-B14F-4D97-AF65-F5344CB8AC3E}">
        <p14:creationId xmlns:p14="http://schemas.microsoft.com/office/powerpoint/2010/main" val="13618404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userDrawn="1"/>
        </p:nvSpPr>
        <p:spPr>
          <a:xfrm>
            <a:off x="5844208" y="3981609"/>
            <a:ext cx="3299789" cy="393468"/>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757237" y="2337683"/>
            <a:ext cx="7386761" cy="1218409"/>
          </a:xfrm>
          <a:prstGeom prst="rect">
            <a:avLst/>
          </a:prstGeom>
          <a:solidFill>
            <a:schemeClr val="tx1">
              <a:alpha val="3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 y="3804716"/>
            <a:ext cx="9144000" cy="176893"/>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hasCustomPrompt="1"/>
          </p:nvPr>
        </p:nvSpPr>
        <p:spPr>
          <a:xfrm>
            <a:off x="5933004" y="3870421"/>
            <a:ext cx="3116912" cy="433094"/>
          </a:xfrm>
        </p:spPr>
        <p:txBody>
          <a:bodyPr anchor="ctr" anchorCtr="0">
            <a:noAutofit/>
          </a:bodyPr>
          <a:lstStyle>
            <a:lvl1pPr marL="0" indent="0" algn="r">
              <a:spcBef>
                <a:spcPts val="0"/>
              </a:spcBef>
              <a:buNone/>
              <a:defRPr sz="1800" i="0" strike="noStrike" spc="0">
                <a:solidFill>
                  <a:schemeClr val="tx1"/>
                </a:solidFill>
                <a:effectLst>
                  <a:outerShdw blurRad="38100" dist="38100" dir="2700000" algn="tl">
                    <a:srgbClr val="000000">
                      <a:alpha val="43137"/>
                    </a:srgbClr>
                  </a:outerShdw>
                </a:effectLst>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4" name="Rectangle 13"/>
          <p:cNvSpPr/>
          <p:nvPr userDrawn="1"/>
        </p:nvSpPr>
        <p:spPr>
          <a:xfrm>
            <a:off x="0" y="3556092"/>
            <a:ext cx="9143997" cy="172423"/>
          </a:xfrm>
          <a:prstGeom prst="rect">
            <a:avLst/>
          </a:prstGeom>
          <a:solidFill>
            <a:schemeClr val="tx1">
              <a:alpha val="3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852654" y="2904087"/>
            <a:ext cx="7174058" cy="696487"/>
          </a:xfrm>
        </p:spPr>
        <p:txBody>
          <a:bodyPr anchor="ctr" anchorCtr="0">
            <a:normAutofit/>
          </a:bodyPr>
          <a:lstStyle>
            <a:lvl1pPr algn="r">
              <a:defRPr sz="5400" b="0" cap="none" spc="-300">
                <a:ln w="6350" cmpd="sng">
                  <a:solidFill>
                    <a:schemeClr val="bg1">
                      <a:lumMod val="50000"/>
                      <a:lumOff val="50000"/>
                    </a:schemeClr>
                  </a:solidFill>
                  <a:prstDash val="solid"/>
                </a:ln>
                <a:solidFill>
                  <a:schemeClr val="tx1"/>
                </a:solidFill>
                <a:effectLst>
                  <a:outerShdw blurRad="38100" dist="38100" dir="2700000" algn="tl">
                    <a:srgbClr val="000000">
                      <a:alpha val="43137"/>
                    </a:srgbClr>
                  </a:outerShdw>
                </a:effectLst>
                <a:latin typeface="Arial" pitchFamily="34" charset="0"/>
                <a:cs typeface="Arial" pitchFamily="34" charset="0"/>
              </a:defRPr>
            </a:lvl1pPr>
          </a:lstStyle>
          <a:p>
            <a:r>
              <a:rPr lang="en-US" dirty="0" smtClean="0"/>
              <a:t>Click to edit Master title style</a:t>
            </a:r>
            <a:endParaRPr lang="en-US" dirty="0"/>
          </a:p>
        </p:txBody>
      </p:sp>
      <p:pic>
        <p:nvPicPr>
          <p:cNvPr id="22" name="Picture 5" descr="C:\Users\badman\Desktop\Old Desktop\SD logo\png (transparent)\SD_logo_light_medium.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95457" y="2046686"/>
            <a:ext cx="1428750" cy="1405890"/>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152368CA-8BD5-4592-98DF-C936C3FDF6E8}" type="datetimeFigureOut">
              <a:rPr lang="en-US" smtClean="0"/>
              <a:t>13/8/2011</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88B021A6-0E41-4E5F-8A36-7E4DCB6F8592}"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7" name="Rectangle 6"/>
          <p:cNvSpPr/>
          <p:nvPr/>
        </p:nvSpPr>
        <p:spPr>
          <a:xfrm rot="5400000">
            <a:off x="5448300" y="1552575"/>
            <a:ext cx="5143500" cy="2038351"/>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rot="5400000">
            <a:off x="5525453" y="1713548"/>
            <a:ext cx="5143500" cy="1716405"/>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p:cNvSpPr>
            <a:spLocks noGrp="1"/>
          </p:cNvSpPr>
          <p:nvPr>
            <p:ph type="title" orient="vert"/>
          </p:nvPr>
        </p:nvSpPr>
        <p:spPr>
          <a:xfrm>
            <a:off x="7315200" y="205979"/>
            <a:ext cx="1447800" cy="4388644"/>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05979"/>
            <a:ext cx="6353175"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152368CA-8BD5-4592-98DF-C936C3FDF6E8}" type="datetimeFigureOut">
              <a:rPr lang="en-US" smtClean="0"/>
              <a:t>13/8/2011</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096000" y="4767263"/>
            <a:ext cx="762000" cy="273844"/>
          </a:xfrm>
          <a:prstGeom prst="rect">
            <a:avLst/>
          </a:prstGeom>
        </p:spPr>
        <p:txBody>
          <a:bodyPr/>
          <a:lstStyle/>
          <a:p>
            <a:fld id="{88B021A6-0E41-4E5F-8A36-7E4DCB6F8592}" type="slidenum">
              <a:rPr lang="en-US" smtClean="0"/>
              <a:t>‹#›</a:t>
            </a:fld>
            <a:endParaRPr lang="en-US"/>
          </a:p>
        </p:txBody>
      </p:sp>
      <p:sp>
        <p:nvSpPr>
          <p:cNvPr id="9" name="Rectangle 8"/>
          <p:cNvSpPr/>
          <p:nvPr/>
        </p:nvSpPr>
        <p:spPr>
          <a:xfrm rot="5400000">
            <a:off x="4538726" y="2497074"/>
            <a:ext cx="5143500" cy="149352"/>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152368CA-8BD5-4592-98DF-C936C3FDF6E8}" type="datetimeFigureOut">
              <a:rPr lang="en-US" smtClean="0"/>
              <a:t>13/8/2011</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88B021A6-0E41-4E5F-8A36-7E4DCB6F8592}"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1" y="2000250"/>
            <a:ext cx="9144000" cy="2054678"/>
          </a:xfrm>
          <a:prstGeom prst="rect">
            <a:avLst/>
          </a:prstGeom>
          <a:gradFill>
            <a:gsLst>
              <a:gs pos="0">
                <a:schemeClr val="accent1">
                  <a:alpha val="90000"/>
                </a:schemeClr>
              </a:gs>
              <a:gs pos="100000">
                <a:schemeClr val="accent1">
                  <a:lumMod val="75000"/>
                  <a:alpha val="90000"/>
                </a:schemeClr>
              </a:gs>
            </a:gsLst>
            <a:lin ang="5400000" scaled="0"/>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Rectangle 8"/>
          <p:cNvSpPr/>
          <p:nvPr/>
        </p:nvSpPr>
        <p:spPr>
          <a:xfrm>
            <a:off x="-1" y="4109358"/>
            <a:ext cx="9144000" cy="176893"/>
          </a:xfrm>
          <a:prstGeom prst="rect">
            <a:avLst/>
          </a:prstGeom>
          <a:solidFill>
            <a:schemeClr val="tx1">
              <a:lumMod val="65000"/>
              <a:lumOff val="3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599" y="2114550"/>
            <a:ext cx="8686800" cy="1097280"/>
          </a:xfrm>
        </p:spPr>
        <p:txBody>
          <a:bodyPr anchor="ctr" anchorCtr="0">
            <a:normAutofit/>
          </a:bodyPr>
          <a:lstStyle>
            <a:lvl1pPr algn="ctr">
              <a:defRPr sz="6000" b="0" cap="none" baseline="0"/>
            </a:lvl1pPr>
          </a:lstStyle>
          <a:p>
            <a:r>
              <a:rPr lang="en-US" dirty="0" smtClean="0"/>
              <a:t>Click to edit Master title style</a:t>
            </a:r>
            <a:endParaRPr lang="en-US" dirty="0"/>
          </a:p>
        </p:txBody>
      </p:sp>
      <p:sp>
        <p:nvSpPr>
          <p:cNvPr id="3" name="Text Placeholder 2"/>
          <p:cNvSpPr>
            <a:spLocks noGrp="1"/>
          </p:cNvSpPr>
          <p:nvPr>
            <p:ph type="body" idx="1"/>
          </p:nvPr>
        </p:nvSpPr>
        <p:spPr>
          <a:xfrm>
            <a:off x="571499" y="3600450"/>
            <a:ext cx="8001000" cy="411480"/>
          </a:xfrm>
        </p:spPr>
        <p:txBody>
          <a:bodyPr anchor="b"/>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152368CA-8BD5-4592-98DF-C936C3FDF6E8}" type="datetimeFigureOut">
              <a:rPr lang="en-US" smtClean="0"/>
              <a:t>13/8/2011</a:t>
            </a:fld>
            <a:endParaRPr lang="en-US"/>
          </a:p>
        </p:txBody>
      </p:sp>
      <p:sp>
        <p:nvSpPr>
          <p:cNvPr id="5" name="Footer Placeholder 4"/>
          <p:cNvSpPr>
            <a:spLocks noGrp="1"/>
          </p:cNvSpPr>
          <p:nvPr>
            <p:ph type="ftr" sz="quarter" idx="11"/>
          </p:nvPr>
        </p:nvSpPr>
        <p:spPr>
          <a:xfrm>
            <a:off x="5791200" y="4767263"/>
            <a:ext cx="2895600" cy="273844"/>
          </a:xfrm>
          <a:prstGeom prst="rect">
            <a:avLst/>
          </a:prstGeom>
        </p:spPr>
        <p:txBody>
          <a:bodyPr/>
          <a:lstStyle/>
          <a:p>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152368CA-8BD5-4592-98DF-C936C3FDF6E8}" type="datetimeFigureOut">
              <a:rPr lang="en-US" smtClean="0"/>
              <a:t>13/8/2011</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88B021A6-0E41-4E5F-8A36-7E4DCB6F8592}"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6" y="1151335"/>
            <a:ext cx="4041775" cy="47982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4767263"/>
            <a:ext cx="2133600" cy="273844"/>
          </a:xfrm>
          <a:prstGeom prst="rect">
            <a:avLst/>
          </a:prstGeom>
        </p:spPr>
        <p:txBody>
          <a:bodyPr/>
          <a:lstStyle/>
          <a:p>
            <a:fld id="{152368CA-8BD5-4592-98DF-C936C3FDF6E8}" type="datetimeFigureOut">
              <a:rPr lang="en-US" smtClean="0"/>
              <a:t>13/8/2011</a:t>
            </a:fld>
            <a:endParaRPr lang="en-US"/>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p>
            <a:fld id="{88B021A6-0E41-4E5F-8A36-7E4DCB6F8592}"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4767263"/>
            <a:ext cx="2133600" cy="273844"/>
          </a:xfrm>
          <a:prstGeom prst="rect">
            <a:avLst/>
          </a:prstGeom>
        </p:spPr>
        <p:txBody>
          <a:bodyPr/>
          <a:lstStyle/>
          <a:p>
            <a:fld id="{152368CA-8BD5-4592-98DF-C936C3FDF6E8}" type="datetimeFigureOut">
              <a:rPr lang="en-US" smtClean="0"/>
              <a:t>13/8/2011</a:t>
            </a:fld>
            <a:endParaRPr lang="en-US"/>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p>
            <a:fld id="{88B021A6-0E41-4E5F-8A36-7E4DCB6F8592}"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152368CA-8BD5-4592-98DF-C936C3FDF6E8}" type="datetimeFigureOut">
              <a:rPr lang="en-US" smtClean="0"/>
              <a:t>13/8/2011</a:t>
            </a:fld>
            <a:endParaRPr lang="en-US"/>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88B021A6-0E41-4E5F-8A36-7E4DCB6F8592}"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7"/>
            <a:ext cx="5638800" cy="709613"/>
          </a:xfrm>
        </p:spPr>
        <p:txBody>
          <a:bodyPr anchor="ctr">
            <a:noAutofit/>
          </a:bodyPr>
          <a:lstStyle>
            <a:lvl1pPr algn="l">
              <a:defRPr sz="4000" b="0"/>
            </a:lvl1pPr>
          </a:lstStyle>
          <a:p>
            <a:r>
              <a:rPr lang="en-US" smtClean="0"/>
              <a:t>Click to edit Master title style</a:t>
            </a:r>
            <a:endParaRPr lang="en-US" dirty="0"/>
          </a:p>
        </p:txBody>
      </p:sp>
      <p:sp>
        <p:nvSpPr>
          <p:cNvPr id="3" name="Content Placeholder 2"/>
          <p:cNvSpPr>
            <a:spLocks noGrp="1"/>
          </p:cNvSpPr>
          <p:nvPr>
            <p:ph idx="1"/>
          </p:nvPr>
        </p:nvSpPr>
        <p:spPr>
          <a:xfrm>
            <a:off x="438912" y="1289304"/>
            <a:ext cx="8247888" cy="34015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152368CA-8BD5-4592-98DF-C936C3FDF6E8}" type="datetimeFigureOut">
              <a:rPr lang="en-US" smtClean="0"/>
              <a:t>13/8/2011</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88B021A6-0E41-4E5F-8A36-7E4DCB6F8592}" type="slidenum">
              <a:rPr lang="en-US" smtClean="0"/>
              <a:t>‹#›</a:t>
            </a:fld>
            <a:endParaRPr lang="en-US"/>
          </a:p>
        </p:txBody>
      </p:sp>
      <p:sp>
        <p:nvSpPr>
          <p:cNvPr id="8" name="Rectangle 7"/>
          <p:cNvSpPr/>
          <p:nvPr/>
        </p:nvSpPr>
        <p:spPr>
          <a:xfrm>
            <a:off x="6172200" y="121158"/>
            <a:ext cx="2971800" cy="8641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6248400" y="205740"/>
            <a:ext cx="2743200" cy="708660"/>
          </a:xfrm>
        </p:spPr>
        <p:txBody>
          <a:bodyPr anchor="ctr">
            <a:normAutofit/>
          </a:bodyPr>
          <a:lstStyle>
            <a:lvl1pPr marL="0" indent="0">
              <a:buNone/>
              <a:defRPr sz="16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Rectangle 8"/>
          <p:cNvSpPr/>
          <p:nvPr/>
        </p:nvSpPr>
        <p:spPr>
          <a:xfrm>
            <a:off x="6144768" y="100584"/>
            <a:ext cx="76200" cy="914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144768" y="100584"/>
            <a:ext cx="76200" cy="914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36880" y="1287780"/>
            <a:ext cx="8249920" cy="3398520"/>
          </a:xfrm>
          <a:solidFill>
            <a:schemeClr val="bg2">
              <a:lumMod val="60000"/>
              <a:lumOff val="40000"/>
            </a:schemeClr>
          </a:solidFill>
          <a:effectLst>
            <a:outerShdw blurRad="76200" dist="38100" dir="3600000" algn="ctr" rotWithShape="0">
              <a:srgbClr val="000000">
                <a:alpha val="50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152368CA-8BD5-4592-98DF-C936C3FDF6E8}" type="datetimeFigureOut">
              <a:rPr lang="en-US" smtClean="0"/>
              <a:t>13/8/2011</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88B021A6-0E41-4E5F-8A36-7E4DCB6F8592}" type="slidenum">
              <a:rPr lang="en-US" smtClean="0"/>
              <a:t>‹#›</a:t>
            </a:fld>
            <a:endParaRPr lang="en-US"/>
          </a:p>
        </p:txBody>
      </p:sp>
      <p:sp>
        <p:nvSpPr>
          <p:cNvPr id="8" name="Rectangle 7"/>
          <p:cNvSpPr/>
          <p:nvPr/>
        </p:nvSpPr>
        <p:spPr>
          <a:xfrm>
            <a:off x="6172200" y="121158"/>
            <a:ext cx="2971800" cy="8641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Rectangle 8"/>
          <p:cNvSpPr/>
          <p:nvPr/>
        </p:nvSpPr>
        <p:spPr>
          <a:xfrm>
            <a:off x="6144768" y="100584"/>
            <a:ext cx="76200" cy="914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1000" y="171450"/>
            <a:ext cx="5638800" cy="754380"/>
          </a:xfrm>
        </p:spPr>
        <p:txBody>
          <a:bodyPr anchor="ctr">
            <a:noAutofit/>
          </a:bodyPr>
          <a:lstStyle>
            <a:lvl1pPr algn="l">
              <a:defRPr sz="40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6248400" y="171450"/>
            <a:ext cx="2819400" cy="754380"/>
          </a:xfrm>
        </p:spPr>
        <p:txBody>
          <a:bodyPr anchor="ctr">
            <a:normAutofit/>
          </a:bodyPr>
          <a:lstStyle>
            <a:lvl1pPr marL="0" indent="0">
              <a:buNone/>
              <a:defRPr sz="16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Rectangle 10"/>
          <p:cNvSpPr/>
          <p:nvPr/>
        </p:nvSpPr>
        <p:spPr>
          <a:xfrm>
            <a:off x="6144768" y="100584"/>
            <a:ext cx="76200" cy="914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2" name="Rectangle 11"/>
          <p:cNvSpPr>
            <a:spLocks noChangeAspect="1"/>
          </p:cNvSpPr>
          <p:nvPr userDrawn="1"/>
        </p:nvSpPr>
        <p:spPr>
          <a:xfrm>
            <a:off x="0" y="0"/>
            <a:ext cx="9144000" cy="5143500"/>
          </a:xfrm>
          <a:prstGeom prst="rect">
            <a:avLst/>
          </a:prstGeom>
          <a:gradFill flip="none" rotWithShape="1">
            <a:gsLst>
              <a:gs pos="58000">
                <a:schemeClr val="bg1">
                  <a:alpha val="0"/>
                </a:schemeClr>
              </a:gs>
              <a:gs pos="100000">
                <a:schemeClr val="tx1">
                  <a:alpha val="40000"/>
                </a:schemeClr>
              </a:gs>
            </a:gsLst>
            <a:path path="circle">
              <a:fillToRect l="50000" t="50000" r="50000" b="50000"/>
            </a:path>
            <a:tileRect/>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userDrawn="1"/>
        </p:nvSpPr>
        <p:spPr>
          <a:xfrm>
            <a:off x="0" y="125731"/>
            <a:ext cx="9144000" cy="865736"/>
          </a:xfrm>
          <a:prstGeom prst="rect">
            <a:avLst/>
          </a:prstGeom>
          <a:gradFill>
            <a:gsLst>
              <a:gs pos="0">
                <a:schemeClr val="accent1"/>
              </a:gs>
              <a:gs pos="100000">
                <a:schemeClr val="accent1">
                  <a:lumMod val="75000"/>
                </a:schemeClr>
              </a:gs>
            </a:gsLst>
            <a:lin ang="5400000" scaled="0"/>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137160"/>
            <a:ext cx="7589520" cy="833748"/>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0"/>
            <a:ext cx="8229600" cy="373760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9" name="Rectangle 8"/>
          <p:cNvSpPr/>
          <p:nvPr/>
        </p:nvSpPr>
        <p:spPr>
          <a:xfrm>
            <a:off x="0" y="1026414"/>
            <a:ext cx="9144000" cy="112014"/>
          </a:xfrm>
          <a:prstGeom prst="rect">
            <a:avLst/>
          </a:prstGeom>
          <a:solidFill>
            <a:schemeClr val="tx1">
              <a:lumMod val="65000"/>
              <a:lumOff val="3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C:\Users\badman\Desktop\Old Desktop\SD logo\png (transparent)\SD_logo_light_small.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254731" y="169930"/>
            <a:ext cx="800229" cy="784225"/>
          </a:xfrm>
          <a:prstGeom prst="rect">
            <a:avLst/>
          </a:prstGeom>
          <a:noFill/>
          <a:effectLst>
            <a:glow rad="38100">
              <a:schemeClr val="tx1">
                <a:lumMod val="85000"/>
                <a:lumOff val="15000"/>
              </a:schemeClr>
            </a:glow>
            <a:softEdge rad="0"/>
          </a:effectLst>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iming>
    <p:tnLst>
      <p:par>
        <p:cTn id="1" dur="indefinite" restart="never" nodeType="tmRoot"/>
      </p:par>
    </p:tnLst>
  </p:timing>
  <p:txStyles>
    <p:titleStyle>
      <a:lvl1pPr algn="l" defTabSz="914400" rtl="0" eaLnBrk="1" latinLnBrk="0" hangingPunct="1">
        <a:spcBef>
          <a:spcPct val="0"/>
        </a:spcBef>
        <a:buNone/>
        <a:defRPr sz="5400" b="0" kern="1200" cap="none" spc="-150">
          <a:ln w="13970" cmpd="sng">
            <a:solidFill>
              <a:srgbClr val="FFFFFF"/>
            </a:solidFill>
            <a:prstDash val="solid"/>
          </a:ln>
          <a:solidFill>
            <a:srgbClr val="FFFFFF"/>
          </a:solidFill>
          <a:effectLst>
            <a:outerShdw blurRad="38100" dist="38100" dir="2700000" algn="tl">
              <a:srgbClr val="000000">
                <a:alpha val="43137"/>
              </a:srgbClr>
            </a:outerShdw>
          </a:effectLst>
          <a:latin typeface="Arial" pitchFamily="34" charset="0"/>
          <a:ea typeface="+mj-ea"/>
          <a:cs typeface="Arial" pitchFamily="34" charset="0"/>
        </a:defRPr>
      </a:lvl1pPr>
    </p:titleStyle>
    <p:bodyStyle>
      <a:lvl1pPr marL="342900" indent="-342900" algn="l" defTabSz="914400" rtl="0" eaLnBrk="1" latinLnBrk="0" hangingPunct="1">
        <a:spcBef>
          <a:spcPct val="20000"/>
        </a:spcBef>
        <a:buClr>
          <a:schemeClr val="accent1"/>
        </a:buClr>
        <a:buSzPct val="100000"/>
        <a:buFont typeface="Wingdings" pitchFamily="2" charset="2"/>
        <a:buChar char=""/>
        <a:defRPr sz="2400" kern="1200">
          <a:solidFill>
            <a:schemeClr val="tx2"/>
          </a:solidFill>
          <a:effectLst>
            <a:outerShdw blurRad="50800" dist="38100" dir="2700000" algn="tl" rotWithShape="0">
              <a:schemeClr val="bg1">
                <a:alpha val="40000"/>
              </a:schemeClr>
            </a:outerShdw>
          </a:effectLst>
          <a:latin typeface="Arial" pitchFamily="34" charset="0"/>
          <a:ea typeface="+mn-ea"/>
          <a:cs typeface="Arial" pitchFamily="34" charset="0"/>
        </a:defRPr>
      </a:lvl1pPr>
      <a:lvl2pPr marL="742950" indent="-285750" algn="l" defTabSz="914400" rtl="0" eaLnBrk="1" latinLnBrk="0" hangingPunct="1">
        <a:spcBef>
          <a:spcPct val="20000"/>
        </a:spcBef>
        <a:buClr>
          <a:schemeClr val="tx2"/>
        </a:buClr>
        <a:buSzPct val="75000"/>
        <a:buFont typeface="Wingdings" pitchFamily="2" charset="2"/>
        <a:buChar char=""/>
        <a:defRPr sz="2000" kern="1200">
          <a:solidFill>
            <a:schemeClr val="tx2"/>
          </a:solidFill>
          <a:effectLst>
            <a:outerShdw blurRad="50800" dist="38100" dir="2700000" algn="tl" rotWithShape="0">
              <a:schemeClr val="bg1">
                <a:alpha val="40000"/>
              </a:schemeClr>
            </a:outerShdw>
          </a:effectLst>
          <a:latin typeface="Arial" pitchFamily="34" charset="0"/>
          <a:ea typeface="+mn-ea"/>
          <a:cs typeface="Arial" pitchFamily="34" charset="0"/>
        </a:defRPr>
      </a:lvl2pPr>
      <a:lvl3pPr marL="1143000" indent="-228600" algn="l" defTabSz="914400" rtl="0" eaLnBrk="1" latinLnBrk="0" hangingPunct="1">
        <a:spcBef>
          <a:spcPct val="20000"/>
        </a:spcBef>
        <a:buClr>
          <a:schemeClr val="accent1"/>
        </a:buClr>
        <a:buSzPct val="100000"/>
        <a:buFont typeface="Arial" pitchFamily="34" charset="0"/>
        <a:buChar char="-"/>
        <a:defRPr sz="1800" kern="1200">
          <a:solidFill>
            <a:schemeClr val="tx2"/>
          </a:solidFill>
          <a:effectLst>
            <a:outerShdw blurRad="50800" dist="38100" dir="2700000" algn="tl" rotWithShape="0">
              <a:schemeClr val="bg1">
                <a:alpha val="40000"/>
              </a:schemeClr>
            </a:outerShdw>
          </a:effectLst>
          <a:latin typeface="Arial" pitchFamily="34" charset="0"/>
          <a:ea typeface="+mn-ea"/>
          <a:cs typeface="Arial" pitchFamily="34" charset="0"/>
        </a:defRPr>
      </a:lvl3pPr>
      <a:lvl4pPr marL="1600200" indent="-228600" algn="l" defTabSz="914400" rtl="0" eaLnBrk="1" latinLnBrk="0" hangingPunct="1">
        <a:spcBef>
          <a:spcPct val="20000"/>
        </a:spcBef>
        <a:buClr>
          <a:schemeClr val="tx1">
            <a:lumMod val="75000"/>
            <a:lumOff val="25000"/>
          </a:schemeClr>
        </a:buClr>
        <a:buFont typeface="Arial" pitchFamily="34" charset="0"/>
        <a:buChar char="•"/>
        <a:defRPr sz="1600" kern="1200">
          <a:solidFill>
            <a:schemeClr val="tx2"/>
          </a:solidFill>
          <a:effectLst>
            <a:outerShdw blurRad="50800" dist="38100" dir="2700000" algn="tl" rotWithShape="0">
              <a:schemeClr val="bg1">
                <a:alpha val="40000"/>
              </a:schemeClr>
            </a:outerShdw>
          </a:effectLst>
          <a:latin typeface="Arial" pitchFamily="34" charset="0"/>
          <a:ea typeface="+mn-ea"/>
          <a:cs typeface="Arial" pitchFamily="34" charset="0"/>
        </a:defRPr>
      </a:lvl4pPr>
      <a:lvl5pPr marL="2057400" indent="-228600" algn="l" defTabSz="914400" rtl="0" eaLnBrk="1" latinLnBrk="0" hangingPunct="1">
        <a:spcBef>
          <a:spcPct val="20000"/>
        </a:spcBef>
        <a:buClr>
          <a:schemeClr val="accent1"/>
        </a:buClr>
        <a:buFont typeface="Arial" pitchFamily="34" charset="0"/>
        <a:buChar char="•"/>
        <a:defRPr sz="1400" kern="1200" baseline="0">
          <a:solidFill>
            <a:schemeClr val="tx2"/>
          </a:solidFill>
          <a:effectLst>
            <a:outerShdw blurRad="50800" dist="38100" dir="2700000" algn="tl" rotWithShape="0">
              <a:schemeClr val="bg1">
                <a:alpha val="40000"/>
              </a:schemeClr>
            </a:outerShdw>
          </a:effectLst>
          <a:latin typeface="Arial" pitchFamily="34" charset="0"/>
          <a:ea typeface="+mn-ea"/>
          <a:cs typeface="Arial" pitchFamily="34" charset="0"/>
        </a:defRPr>
      </a:lvl5pPr>
      <a:lvl6pPr marL="2514600" indent="-228600" algn="l" defTabSz="914400" rtl="0" eaLnBrk="1" latinLnBrk="0" hangingPunct="1">
        <a:spcBef>
          <a:spcPct val="20000"/>
        </a:spcBef>
        <a:buClr>
          <a:schemeClr val="accent6"/>
        </a:buClr>
        <a:buFont typeface="Arial" pitchFamily="34" charset="0"/>
        <a:buChar char="•"/>
        <a:defRPr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file:///C:\Users\hornet\Desktop\siggraph2011\Brink_Gameplay3_AbilitiesTrailer_UK_HD.wmv" TargetMode="External"/><Relationship Id="rId1" Type="http://schemas.openxmlformats.org/officeDocument/2006/relationships/video" Target="NULL" TargetMode="Externa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b="1" dirty="0" smtClean="0"/>
              <a:t>Mikkel </a:t>
            </a:r>
            <a:r>
              <a:rPr lang="en-US" b="1" dirty="0" err="1" smtClean="0"/>
              <a:t>Gjøl</a:t>
            </a:r>
            <a:endParaRPr lang="en-US" b="1" dirty="0" smtClean="0"/>
          </a:p>
          <a:p>
            <a:r>
              <a:rPr lang="en-US" sz="1600" dirty="0" smtClean="0">
                <a:solidFill>
                  <a:schemeClr val="bg1"/>
                </a:solidFill>
              </a:rPr>
              <a:t>Graphics Programmer</a:t>
            </a:r>
            <a:endParaRPr lang="en-US" sz="1600" dirty="0">
              <a:solidFill>
                <a:schemeClr val="bg1"/>
              </a:solidFill>
            </a:endParaRPr>
          </a:p>
        </p:txBody>
      </p:sp>
      <p:sp>
        <p:nvSpPr>
          <p:cNvPr id="2" name="Title 1"/>
          <p:cNvSpPr>
            <a:spLocks noGrp="1"/>
          </p:cNvSpPr>
          <p:nvPr>
            <p:ph type="ctrTitle"/>
          </p:nvPr>
        </p:nvSpPr>
        <p:spPr>
          <a:xfrm>
            <a:off x="1852654" y="2904087"/>
            <a:ext cx="7174058" cy="363899"/>
          </a:xfrm>
        </p:spPr>
        <p:txBody>
          <a:bodyPr>
            <a:normAutofit fontScale="90000"/>
          </a:bodyPr>
          <a:lstStyle/>
          <a:p>
            <a:r>
              <a:rPr lang="en-US" spc="-150" dirty="0" smtClean="0">
                <a:effectLst>
                  <a:outerShdw blurRad="38100" dist="12700" dir="2700000" algn="tl">
                    <a:srgbClr val="000000"/>
                  </a:outerShdw>
                </a:effectLst>
              </a:rPr>
              <a:t>Brink Preferred Rendering with OpenGL</a:t>
            </a:r>
            <a:endParaRPr lang="en-US" spc="-150" dirty="0">
              <a:effectLst>
                <a:outerShdw blurRad="38100" dist="12700" dir="2700000" algn="tl">
                  <a:srgbClr val="000000"/>
                </a:outerShdw>
              </a:effectLst>
            </a:endParaRPr>
          </a:p>
        </p:txBody>
      </p:sp>
      <p:sp>
        <p:nvSpPr>
          <p:cNvPr id="4" name="TextBox 3"/>
          <p:cNvSpPr txBox="1"/>
          <p:nvPr/>
        </p:nvSpPr>
        <p:spPr>
          <a:xfrm>
            <a:off x="7403574" y="4378133"/>
            <a:ext cx="1398519" cy="355828"/>
          </a:xfrm>
          <a:prstGeom prst="rect">
            <a:avLst/>
          </a:prstGeom>
        </p:spPr>
        <p:txBody>
          <a:bodyPr vert="horz" wrap="square" lIns="91440" tIns="45720" rIns="91440" bIns="45720" rtlCol="0">
            <a:normAutofit/>
          </a:bodyPr>
          <a:lstStyle/>
          <a:p>
            <a:pPr algn="r"/>
            <a:r>
              <a:rPr lang="en-US" sz="1600" dirty="0">
                <a:solidFill>
                  <a:schemeClr val="accent4"/>
                </a:solidFill>
                <a:latin typeface="Arial" pitchFamily="34" charset="0"/>
                <a:cs typeface="Arial" pitchFamily="34" charset="0"/>
              </a:rPr>
              <a:t>@</a:t>
            </a:r>
            <a:r>
              <a:rPr lang="en-US" sz="1600" dirty="0" err="1" smtClean="0">
                <a:solidFill>
                  <a:schemeClr val="accent4"/>
                </a:solidFill>
                <a:latin typeface="Arial" pitchFamily="34" charset="0"/>
                <a:cs typeface="Arial" pitchFamily="34" charset="0"/>
              </a:rPr>
              <a:t>pixelmager</a:t>
            </a:r>
            <a:endParaRPr lang="en-US" sz="1600" dirty="0" smtClean="0">
              <a:solidFill>
                <a:schemeClr val="accent4"/>
              </a:solidFill>
              <a:latin typeface="Arial" pitchFamily="34" charset="0"/>
              <a:cs typeface="Arial" pitchFamily="34" charset="0"/>
            </a:endParaRPr>
          </a:p>
        </p:txBody>
      </p:sp>
      <p:pic>
        <p:nvPicPr>
          <p:cNvPr id="2051" name="Picture 3" descr="C:\dev\B-Docs\Programming\Presentations\Siggraph 2011\twitter_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76084" y="4459628"/>
            <a:ext cx="262394" cy="2623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53" y="4040528"/>
            <a:ext cx="1933575" cy="8382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3595" y="4266162"/>
            <a:ext cx="1902939" cy="386931"/>
          </a:xfrm>
          <a:prstGeom prst="rect">
            <a:avLst/>
          </a:prstGeom>
        </p:spPr>
      </p:pic>
    </p:spTree>
    <p:extLst>
      <p:ext uri="{BB962C8B-B14F-4D97-AF65-F5344CB8AC3E}">
        <p14:creationId xmlns:p14="http://schemas.microsoft.com/office/powerpoint/2010/main" val="31750330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8" name="Picture 6" descr="http://hiryu.deadendthrills.com/wp-content/uploads/2011/05/shot000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4594" y="1828799"/>
            <a:ext cx="4693037" cy="2639833"/>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33347" y="137160"/>
            <a:ext cx="8229600" cy="833748"/>
          </a:xfrm>
        </p:spPr>
        <p:txBody>
          <a:bodyPr>
            <a:noAutofit/>
          </a:bodyPr>
          <a:lstStyle/>
          <a:p>
            <a:r>
              <a:rPr lang="en-US" sz="4400" dirty="0" smtClean="0">
                <a:ln w="6350" cmpd="sng">
                  <a:solidFill>
                    <a:schemeClr val="bg1">
                      <a:lumMod val="50000"/>
                      <a:lumOff val="50000"/>
                    </a:schemeClr>
                  </a:solidFill>
                  <a:prstDash val="solid"/>
                </a:ln>
              </a:rPr>
              <a:t>a frame of brink</a:t>
            </a:r>
            <a:endParaRPr lang="en-US" sz="4400" spc="-150" dirty="0">
              <a:ln w="6350" cmpd="sng">
                <a:solidFill>
                  <a:schemeClr val="bg1">
                    <a:lumMod val="50000"/>
                    <a:lumOff val="50000"/>
                  </a:schemeClr>
                </a:solidFill>
                <a:prstDash val="solid"/>
              </a:ln>
            </a:endParaRPr>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12618" y="1052944"/>
            <a:ext cx="3486888" cy="4104965"/>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720436" y="1260764"/>
            <a:ext cx="2175164" cy="1156853"/>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20436" y="3207328"/>
            <a:ext cx="2175164" cy="1530927"/>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3988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8" name="Picture 6" descr="http://hiryu.deadendthrills.com/wp-content/uploads/2011/05/shot000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4594" y="1828799"/>
            <a:ext cx="4693037" cy="2639833"/>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33347" y="137160"/>
            <a:ext cx="8229600" cy="833748"/>
          </a:xfrm>
        </p:spPr>
        <p:txBody>
          <a:bodyPr>
            <a:noAutofit/>
          </a:bodyPr>
          <a:lstStyle/>
          <a:p>
            <a:r>
              <a:rPr lang="en-US" sz="4400" dirty="0" smtClean="0">
                <a:ln w="6350" cmpd="sng">
                  <a:solidFill>
                    <a:schemeClr val="bg1">
                      <a:lumMod val="50000"/>
                      <a:lumOff val="50000"/>
                    </a:schemeClr>
                  </a:solidFill>
                  <a:prstDash val="solid"/>
                </a:ln>
              </a:rPr>
              <a:t>a frame of brink</a:t>
            </a:r>
            <a:endParaRPr lang="en-US" sz="4400" spc="-150" dirty="0">
              <a:ln w="6350" cmpd="sng">
                <a:solidFill>
                  <a:schemeClr val="bg1">
                    <a:lumMod val="50000"/>
                    <a:lumOff val="50000"/>
                  </a:schemeClr>
                </a:solidFill>
                <a:prstDash val="solid"/>
              </a:ln>
            </a:endParaRPr>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12618" y="1052944"/>
            <a:ext cx="3486888" cy="4104965"/>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720436" y="1260764"/>
            <a:ext cx="2175164" cy="1920586"/>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20436" y="3972791"/>
            <a:ext cx="2175164" cy="765464"/>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4421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8" name="Picture 6" descr="http://hiryu.deadendthrills.com/wp-content/uploads/2011/05/shot000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4594" y="1828799"/>
            <a:ext cx="4693037" cy="2639833"/>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33347" y="137160"/>
            <a:ext cx="8229600" cy="833748"/>
          </a:xfrm>
        </p:spPr>
        <p:txBody>
          <a:bodyPr>
            <a:noAutofit/>
          </a:bodyPr>
          <a:lstStyle/>
          <a:p>
            <a:r>
              <a:rPr lang="en-US" sz="4400" dirty="0" smtClean="0">
                <a:ln w="6350" cmpd="sng">
                  <a:solidFill>
                    <a:schemeClr val="bg1">
                      <a:lumMod val="50000"/>
                      <a:lumOff val="50000"/>
                    </a:schemeClr>
                  </a:solidFill>
                  <a:prstDash val="solid"/>
                </a:ln>
              </a:rPr>
              <a:t>a frame of brink</a:t>
            </a:r>
            <a:endParaRPr lang="en-US" sz="4400" spc="-150" dirty="0">
              <a:ln w="6350" cmpd="sng">
                <a:solidFill>
                  <a:schemeClr val="bg1">
                    <a:lumMod val="50000"/>
                    <a:lumOff val="50000"/>
                  </a:schemeClr>
                </a:solidFill>
                <a:prstDash val="solid"/>
              </a:ln>
            </a:endParaRPr>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12618" y="1052944"/>
            <a:ext cx="3486888" cy="41049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1781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347" y="137160"/>
            <a:ext cx="8229600" cy="833748"/>
          </a:xfrm>
        </p:spPr>
        <p:txBody>
          <a:bodyPr>
            <a:noAutofit/>
          </a:bodyPr>
          <a:lstStyle/>
          <a:p>
            <a:r>
              <a:rPr lang="en-US" sz="4400" dirty="0" smtClean="0">
                <a:ln w="6350" cmpd="sng">
                  <a:solidFill>
                    <a:schemeClr val="bg1">
                      <a:lumMod val="50000"/>
                      <a:lumOff val="50000"/>
                    </a:schemeClr>
                  </a:solidFill>
                  <a:prstDash val="solid"/>
                </a:ln>
              </a:rPr>
              <a:t>sorting for state-change</a:t>
            </a:r>
            <a:endParaRPr lang="en-US" sz="4400" spc="-150" dirty="0">
              <a:ln w="6350" cmpd="sng">
                <a:solidFill>
                  <a:schemeClr val="bg1">
                    <a:lumMod val="50000"/>
                    <a:lumOff val="50000"/>
                  </a:schemeClr>
                </a:solidFill>
                <a:prstDash val="solid"/>
              </a:ln>
            </a:endParaRPr>
          </a:p>
        </p:txBody>
      </p:sp>
      <p:sp>
        <p:nvSpPr>
          <p:cNvPr id="3" name="Content Placeholder 2"/>
          <p:cNvSpPr>
            <a:spLocks noGrp="1"/>
          </p:cNvSpPr>
          <p:nvPr>
            <p:ph idx="1"/>
          </p:nvPr>
        </p:nvSpPr>
        <p:spPr>
          <a:xfrm>
            <a:off x="234563" y="1176296"/>
            <a:ext cx="8229600" cy="3737609"/>
          </a:xfrm>
        </p:spPr>
        <p:txBody>
          <a:bodyPr>
            <a:normAutofit fontScale="92500" lnSpcReduction="10000"/>
          </a:bodyPr>
          <a:lstStyle/>
          <a:p>
            <a:r>
              <a:rPr lang="en-US" dirty="0" smtClean="0"/>
              <a:t>each </a:t>
            </a:r>
            <a:r>
              <a:rPr lang="en-US" dirty="0"/>
              <a:t>pass is a list of </a:t>
            </a:r>
            <a:r>
              <a:rPr lang="en-US" dirty="0" err="1" smtClean="0"/>
              <a:t>drawCmds</a:t>
            </a:r>
            <a:endParaRPr lang="en-US" dirty="0" smtClean="0"/>
          </a:p>
          <a:p>
            <a:pPr lvl="1"/>
            <a:r>
              <a:rPr lang="en-US" dirty="0" smtClean="0"/>
              <a:t>sorted </a:t>
            </a:r>
            <a:r>
              <a:rPr lang="en-US" dirty="0"/>
              <a:t>to reduce </a:t>
            </a:r>
            <a:r>
              <a:rPr lang="en-US" dirty="0" err="1" smtClean="0"/>
              <a:t>statechange</a:t>
            </a:r>
            <a:endParaRPr lang="en-US" dirty="0" smtClean="0"/>
          </a:p>
          <a:p>
            <a:pPr lvl="1"/>
            <a:endParaRPr lang="da-DK" dirty="0" smtClean="0"/>
          </a:p>
          <a:p>
            <a:pPr lvl="1"/>
            <a:endParaRPr lang="en-US" dirty="0" smtClean="0"/>
          </a:p>
          <a:p>
            <a:pPr marL="457200" lvl="1" indent="0">
              <a:buNone/>
            </a:pPr>
            <a:r>
              <a:rPr lang="en-US" dirty="0" smtClean="0"/>
              <a:t>depth:</a:t>
            </a:r>
          </a:p>
          <a:p>
            <a:pPr lvl="1"/>
            <a:endParaRPr lang="en-US" dirty="0" smtClean="0"/>
          </a:p>
          <a:p>
            <a:pPr marL="457200" lvl="1" indent="0">
              <a:buNone/>
            </a:pPr>
            <a:r>
              <a:rPr lang="en-US" dirty="0" smtClean="0"/>
              <a:t>attribute</a:t>
            </a:r>
            <a:r>
              <a:rPr lang="en-US" dirty="0"/>
              <a:t>: </a:t>
            </a:r>
            <a:endParaRPr lang="en-US" dirty="0" smtClean="0"/>
          </a:p>
          <a:p>
            <a:pPr lvl="1"/>
            <a:endParaRPr lang="en-US" dirty="0" smtClean="0"/>
          </a:p>
          <a:p>
            <a:pPr marL="457200" lvl="1" indent="0">
              <a:buNone/>
            </a:pPr>
            <a:r>
              <a:rPr lang="en-US" dirty="0" smtClean="0"/>
              <a:t>lights:</a:t>
            </a:r>
          </a:p>
          <a:p>
            <a:pPr lvl="1"/>
            <a:endParaRPr lang="en-US" dirty="0" smtClean="0"/>
          </a:p>
          <a:p>
            <a:pPr marL="457200" lvl="1" indent="0">
              <a:buNone/>
            </a:pPr>
            <a:r>
              <a:rPr lang="en-US" dirty="0" smtClean="0"/>
              <a:t>translucent: </a:t>
            </a:r>
          </a:p>
          <a:p>
            <a:pPr lvl="1"/>
            <a:endParaRPr lang="en-US" dirty="0" smtClean="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7632" y="2519864"/>
            <a:ext cx="6512115" cy="46111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0901" y="3107611"/>
            <a:ext cx="6525383" cy="48091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0901" y="3744570"/>
            <a:ext cx="6300315" cy="480917"/>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47632" y="4359892"/>
            <a:ext cx="6525383" cy="518636"/>
          </a:xfrm>
          <a:prstGeom prst="rect">
            <a:avLst/>
          </a:prstGeom>
        </p:spPr>
      </p:pic>
    </p:spTree>
    <p:extLst>
      <p:ext uri="{BB962C8B-B14F-4D97-AF65-F5344CB8AC3E}">
        <p14:creationId xmlns:p14="http://schemas.microsoft.com/office/powerpoint/2010/main" val="17663888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166977" y="1280160"/>
            <a:ext cx="8770289" cy="3037398"/>
          </a:xfrm>
          <a:prstGeom prst="rect">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33347" y="137160"/>
            <a:ext cx="8229600" cy="833748"/>
          </a:xfrm>
        </p:spPr>
        <p:txBody>
          <a:bodyPr>
            <a:noAutofit/>
          </a:bodyPr>
          <a:lstStyle/>
          <a:p>
            <a:r>
              <a:rPr lang="en-US" sz="4400" dirty="0" smtClean="0">
                <a:ln w="6350" cmpd="sng">
                  <a:solidFill>
                    <a:schemeClr val="bg1">
                      <a:lumMod val="50000"/>
                      <a:lumOff val="50000"/>
                    </a:schemeClr>
                  </a:solidFill>
                  <a:prstDash val="solid"/>
                </a:ln>
              </a:rPr>
              <a:t>a </a:t>
            </a:r>
            <a:r>
              <a:rPr lang="en-US" sz="4400" dirty="0" err="1" smtClean="0">
                <a:ln w="6350" cmpd="sng">
                  <a:solidFill>
                    <a:schemeClr val="bg1">
                      <a:lumMod val="50000"/>
                      <a:lumOff val="50000"/>
                    </a:schemeClr>
                  </a:solidFill>
                  <a:prstDash val="solid"/>
                </a:ln>
              </a:rPr>
              <a:t>drawcall</a:t>
            </a:r>
            <a:endParaRPr lang="en-US" sz="4400" spc="-150" dirty="0">
              <a:ln w="6350" cmpd="sng">
                <a:solidFill>
                  <a:schemeClr val="bg1">
                    <a:lumMod val="50000"/>
                    <a:lumOff val="50000"/>
                  </a:schemeClr>
                </a:solidFill>
                <a:prstDash val="solid"/>
              </a:ln>
            </a:endParaRPr>
          </a:p>
        </p:txBody>
      </p:sp>
      <p:sp>
        <p:nvSpPr>
          <p:cNvPr id="3" name="Content Placeholder 2"/>
          <p:cNvSpPr>
            <a:spLocks noGrp="1"/>
          </p:cNvSpPr>
          <p:nvPr>
            <p:ph idx="1"/>
          </p:nvPr>
        </p:nvSpPr>
        <p:spPr>
          <a:xfrm>
            <a:off x="373712" y="1470990"/>
            <a:ext cx="8682824" cy="3450867"/>
          </a:xfrm>
          <a:noFill/>
        </p:spPr>
        <p:txBody>
          <a:bodyPr>
            <a:normAutofit/>
          </a:bodyPr>
          <a:lstStyle/>
          <a:p>
            <a:pPr marL="0" indent="0">
              <a:buNone/>
            </a:pPr>
            <a:r>
              <a:rPr lang="en-US" sz="2000" b="1" dirty="0" err="1" smtClean="0">
                <a:solidFill>
                  <a:schemeClr val="tx1"/>
                </a:solidFill>
                <a:effectLst>
                  <a:outerShdw blurRad="50800" dist="38100" dir="2700000" algn="tl" rotWithShape="0">
                    <a:schemeClr val="bg1">
                      <a:alpha val="40000"/>
                    </a:schemeClr>
                  </a:outerShdw>
                </a:effectLst>
                <a:latin typeface="Courier New" pitchFamily="49" charset="0"/>
                <a:cs typeface="Courier New" pitchFamily="49" charset="0"/>
              </a:rPr>
              <a:t>setGLstate</a:t>
            </a:r>
            <a:r>
              <a:rPr lang="en-US" sz="2000" b="1" dirty="0" smtClean="0">
                <a:solidFill>
                  <a:schemeClr val="tx1"/>
                </a:solidFill>
                <a:effectLst>
                  <a:outerShdw blurRad="50800" dist="38100" dir="2700000" algn="tl" rotWithShape="0">
                    <a:schemeClr val="bg1">
                      <a:alpha val="40000"/>
                    </a:schemeClr>
                  </a:outerShdw>
                </a:effectLst>
                <a:latin typeface="Courier New" pitchFamily="49" charset="0"/>
                <a:cs typeface="Courier New" pitchFamily="49" charset="0"/>
              </a:rPr>
              <a:t>( </a:t>
            </a:r>
            <a:r>
              <a:rPr lang="en-US" sz="2000" b="1" dirty="0" err="1" smtClean="0">
                <a:solidFill>
                  <a:schemeClr val="tx1"/>
                </a:solidFill>
                <a:effectLst>
                  <a:outerShdw blurRad="50800" dist="38100" dir="2700000" algn="tl" rotWithShape="0">
                    <a:schemeClr val="bg1">
                      <a:alpha val="40000"/>
                    </a:schemeClr>
                  </a:outerShdw>
                </a:effectLst>
                <a:latin typeface="Courier New" pitchFamily="49" charset="0"/>
                <a:cs typeface="Courier New" pitchFamily="49" charset="0"/>
              </a:rPr>
              <a:t>xor</a:t>
            </a:r>
            <a:r>
              <a:rPr lang="en-US" sz="2000" b="1" dirty="0" smtClean="0">
                <a:solidFill>
                  <a:schemeClr val="tx1"/>
                </a:solidFill>
                <a:effectLst>
                  <a:outerShdw blurRad="50800" dist="38100" dir="2700000" algn="tl" rotWithShape="0">
                    <a:schemeClr val="bg1">
                      <a:alpha val="40000"/>
                    </a:schemeClr>
                  </a:outerShdw>
                </a:effectLst>
                <a:latin typeface="Courier New" pitchFamily="49" charset="0"/>
                <a:cs typeface="Courier New" pitchFamily="49" charset="0"/>
              </a:rPr>
              <a:t>(</a:t>
            </a:r>
            <a:r>
              <a:rPr lang="en-US" sz="2000" b="1" dirty="0" err="1" smtClean="0">
                <a:solidFill>
                  <a:schemeClr val="accent1"/>
                </a:solidFill>
                <a:effectLst>
                  <a:outerShdw blurRad="50800" dist="38100" dir="2700000" algn="tl" rotWithShape="0">
                    <a:schemeClr val="bg1">
                      <a:alpha val="40000"/>
                    </a:schemeClr>
                  </a:outerShdw>
                </a:effectLst>
                <a:latin typeface="Courier New" pitchFamily="49" charset="0"/>
                <a:cs typeface="Courier New" pitchFamily="49" charset="0"/>
              </a:rPr>
              <a:t>prevState</a:t>
            </a:r>
            <a:r>
              <a:rPr lang="en-US" sz="2000" b="1" dirty="0" smtClean="0">
                <a:solidFill>
                  <a:schemeClr val="tx1"/>
                </a:solidFill>
                <a:effectLst>
                  <a:outerShdw blurRad="50800" dist="38100" dir="2700000" algn="tl" rotWithShape="0">
                    <a:schemeClr val="bg1">
                      <a:alpha val="40000"/>
                    </a:schemeClr>
                  </a:outerShdw>
                </a:effectLst>
                <a:latin typeface="Courier New" pitchFamily="49" charset="0"/>
                <a:cs typeface="Courier New" pitchFamily="49" charset="0"/>
              </a:rPr>
              <a:t>,</a:t>
            </a:r>
            <a:r>
              <a:rPr lang="en-US" sz="2000" b="1" dirty="0">
                <a:solidFill>
                  <a:schemeClr val="tx1"/>
                </a:solidFill>
                <a:effectLst>
                  <a:outerShdw blurRad="50800" dist="38100" dir="2700000" algn="tl" rotWithShape="0">
                    <a:schemeClr val="bg1">
                      <a:alpha val="40000"/>
                    </a:schemeClr>
                  </a:outerShdw>
                </a:effectLst>
                <a:latin typeface="Courier New" pitchFamily="49" charset="0"/>
                <a:cs typeface="Courier New" pitchFamily="49" charset="0"/>
              </a:rPr>
              <a:t> </a:t>
            </a:r>
            <a:r>
              <a:rPr lang="en-US" sz="2000" b="1" dirty="0" err="1" smtClean="0">
                <a:solidFill>
                  <a:schemeClr val="accent1"/>
                </a:solidFill>
                <a:effectLst>
                  <a:outerShdw blurRad="50800" dist="38100" dir="2700000" algn="tl" rotWithShape="0">
                    <a:schemeClr val="bg1">
                      <a:alpha val="40000"/>
                    </a:schemeClr>
                  </a:outerShdw>
                </a:effectLst>
                <a:latin typeface="Courier New" pitchFamily="49" charset="0"/>
                <a:cs typeface="Courier New" pitchFamily="49" charset="0"/>
              </a:rPr>
              <a:t>drawcmd</a:t>
            </a:r>
            <a:r>
              <a:rPr lang="en-US" sz="2000" b="1" dirty="0" err="1" smtClean="0">
                <a:solidFill>
                  <a:schemeClr val="tx1"/>
                </a:solidFill>
                <a:effectLst>
                  <a:outerShdw blurRad="50800" dist="38100" dir="2700000" algn="tl" rotWithShape="0">
                    <a:schemeClr val="bg1">
                      <a:alpha val="40000"/>
                    </a:schemeClr>
                  </a:outerShdw>
                </a:effectLst>
                <a:latin typeface="Courier New" pitchFamily="49" charset="0"/>
                <a:cs typeface="Courier New" pitchFamily="49" charset="0"/>
              </a:rPr>
              <a:t>.stateblock</a:t>
            </a:r>
            <a:r>
              <a:rPr lang="en-US" sz="2000" b="1" dirty="0" smtClean="0">
                <a:solidFill>
                  <a:schemeClr val="tx1"/>
                </a:solidFill>
                <a:effectLst>
                  <a:outerShdw blurRad="50800" dist="38100" dir="2700000" algn="tl" rotWithShape="0">
                    <a:schemeClr val="bg1">
                      <a:alpha val="40000"/>
                    </a:schemeClr>
                  </a:outerShdw>
                </a:effectLst>
                <a:latin typeface="Courier New" pitchFamily="49" charset="0"/>
                <a:cs typeface="Courier New" pitchFamily="49" charset="0"/>
              </a:rPr>
              <a:t>) )</a:t>
            </a:r>
            <a:endParaRPr lang="en-US" sz="2000" b="1" dirty="0">
              <a:solidFill>
                <a:schemeClr val="tx1"/>
              </a:solidFill>
              <a:effectLst>
                <a:outerShdw blurRad="50800" dist="38100" dir="2700000" algn="tl" rotWithShape="0">
                  <a:schemeClr val="bg1">
                    <a:alpha val="40000"/>
                  </a:schemeClr>
                </a:outerShdw>
              </a:effectLst>
              <a:latin typeface="Courier New" pitchFamily="49" charset="0"/>
              <a:cs typeface="Courier New" pitchFamily="49" charset="0"/>
            </a:endParaRPr>
          </a:p>
          <a:p>
            <a:pPr marL="0" indent="0">
              <a:buNone/>
            </a:pPr>
            <a:endParaRPr lang="en-US" sz="2000" b="1" dirty="0" smtClean="0">
              <a:solidFill>
                <a:schemeClr val="tx1"/>
              </a:solidFill>
              <a:effectLst>
                <a:outerShdw blurRad="50800" dist="38100" dir="2700000" algn="tl" rotWithShape="0">
                  <a:schemeClr val="bg1">
                    <a:alpha val="40000"/>
                  </a:schemeClr>
                </a:outerShdw>
              </a:effectLst>
              <a:latin typeface="Courier New" pitchFamily="49" charset="0"/>
              <a:cs typeface="Courier New" pitchFamily="49" charset="0"/>
            </a:endParaRPr>
          </a:p>
          <a:p>
            <a:pPr marL="0" indent="0">
              <a:buNone/>
            </a:pPr>
            <a:r>
              <a:rPr lang="en-US" sz="2000" b="1" dirty="0" err="1" smtClean="0">
                <a:solidFill>
                  <a:schemeClr val="tx1"/>
                </a:solidFill>
                <a:effectLst>
                  <a:outerShdw blurRad="50800" dist="38100" dir="2700000" algn="tl" rotWithShape="0">
                    <a:schemeClr val="bg1">
                      <a:alpha val="40000"/>
                    </a:schemeClr>
                  </a:outerShdw>
                </a:effectLst>
                <a:latin typeface="Courier New" pitchFamily="49" charset="0"/>
                <a:cs typeface="Courier New" pitchFamily="49" charset="0"/>
              </a:rPr>
              <a:t>bindRenderProgram</a:t>
            </a:r>
            <a:r>
              <a:rPr lang="en-US" sz="2000" b="1" dirty="0" smtClean="0">
                <a:solidFill>
                  <a:schemeClr val="tx1"/>
                </a:solidFill>
                <a:effectLst>
                  <a:outerShdw blurRad="50800" dist="38100" dir="2700000" algn="tl" rotWithShape="0">
                    <a:schemeClr val="bg1">
                      <a:alpha val="40000"/>
                    </a:schemeClr>
                  </a:outerShdw>
                </a:effectLst>
                <a:latin typeface="Courier New" pitchFamily="49" charset="0"/>
                <a:cs typeface="Courier New" pitchFamily="49" charset="0"/>
              </a:rPr>
              <a:t>( </a:t>
            </a:r>
            <a:r>
              <a:rPr lang="en-US" sz="2000" b="1" dirty="0" err="1" smtClean="0">
                <a:solidFill>
                  <a:schemeClr val="accent1"/>
                </a:solidFill>
                <a:effectLst>
                  <a:outerShdw blurRad="50800" dist="38100" dir="2700000" algn="tl" rotWithShape="0">
                    <a:schemeClr val="bg1">
                      <a:alpha val="40000"/>
                    </a:schemeClr>
                  </a:outerShdw>
                </a:effectLst>
                <a:latin typeface="Courier New" pitchFamily="49" charset="0"/>
                <a:cs typeface="Courier New" pitchFamily="49" charset="0"/>
              </a:rPr>
              <a:t>prevRprog</a:t>
            </a:r>
            <a:r>
              <a:rPr lang="en-US" sz="2000" b="1" dirty="0" smtClean="0">
                <a:solidFill>
                  <a:schemeClr val="tx1"/>
                </a:solidFill>
                <a:effectLst>
                  <a:outerShdw blurRad="50800" dist="38100" dir="2700000" algn="tl" rotWithShape="0">
                    <a:schemeClr val="bg1">
                      <a:alpha val="40000"/>
                    </a:schemeClr>
                  </a:outerShdw>
                </a:effectLst>
                <a:latin typeface="Courier New" pitchFamily="49" charset="0"/>
                <a:cs typeface="Courier New" pitchFamily="49" charset="0"/>
              </a:rPr>
              <a:t> )</a:t>
            </a:r>
            <a:endParaRPr lang="en-US" sz="2000" b="1" dirty="0">
              <a:solidFill>
                <a:schemeClr val="tx1"/>
              </a:solidFill>
              <a:effectLst>
                <a:outerShdw blurRad="50800" dist="38100" dir="2700000" algn="tl" rotWithShape="0">
                  <a:schemeClr val="bg1">
                    <a:alpha val="40000"/>
                  </a:schemeClr>
                </a:outerShdw>
              </a:effectLst>
              <a:latin typeface="Courier New" pitchFamily="49" charset="0"/>
              <a:cs typeface="Courier New" pitchFamily="49" charset="0"/>
            </a:endParaRPr>
          </a:p>
          <a:p>
            <a:pPr marL="0" indent="0">
              <a:buNone/>
            </a:pPr>
            <a:r>
              <a:rPr lang="en-US" sz="2000" b="1" dirty="0" err="1" smtClean="0">
                <a:solidFill>
                  <a:schemeClr val="tx1"/>
                </a:solidFill>
                <a:effectLst>
                  <a:outerShdw blurRad="50800" dist="38100" dir="2700000" algn="tl" rotWithShape="0">
                    <a:schemeClr val="bg1">
                      <a:alpha val="40000"/>
                    </a:schemeClr>
                  </a:outerShdw>
                </a:effectLst>
                <a:latin typeface="Courier New" pitchFamily="49" charset="0"/>
                <a:cs typeface="Courier New" pitchFamily="49" charset="0"/>
              </a:rPr>
              <a:t>setUniforms</a:t>
            </a:r>
            <a:r>
              <a:rPr lang="en-US" sz="2000" b="1" dirty="0" smtClean="0">
                <a:solidFill>
                  <a:schemeClr val="tx1"/>
                </a:solidFill>
                <a:effectLst>
                  <a:outerShdw blurRad="50800" dist="38100" dir="2700000" algn="tl" rotWithShape="0">
                    <a:schemeClr val="bg1">
                      <a:alpha val="40000"/>
                    </a:schemeClr>
                  </a:outerShdw>
                </a:effectLst>
                <a:latin typeface="Courier New" pitchFamily="49" charset="0"/>
                <a:cs typeface="Courier New" pitchFamily="49" charset="0"/>
              </a:rPr>
              <a:t>()</a:t>
            </a:r>
            <a:endParaRPr lang="en-US" sz="2000" b="1" dirty="0">
              <a:solidFill>
                <a:schemeClr val="tx1"/>
              </a:solidFill>
              <a:effectLst>
                <a:outerShdw blurRad="50800" dist="38100" dir="2700000" algn="tl" rotWithShape="0">
                  <a:schemeClr val="bg1">
                    <a:alpha val="40000"/>
                  </a:schemeClr>
                </a:outerShdw>
              </a:effectLst>
              <a:latin typeface="Courier New" pitchFamily="49" charset="0"/>
              <a:cs typeface="Courier New" pitchFamily="49" charset="0"/>
            </a:endParaRPr>
          </a:p>
          <a:p>
            <a:pPr marL="0" indent="0">
              <a:buNone/>
            </a:pPr>
            <a:r>
              <a:rPr lang="en-US" sz="2000" b="1" dirty="0" err="1" smtClean="0">
                <a:solidFill>
                  <a:schemeClr val="tx1"/>
                </a:solidFill>
                <a:effectLst>
                  <a:outerShdw blurRad="50800" dist="38100" dir="2700000" algn="tl" rotWithShape="0">
                    <a:schemeClr val="bg1">
                      <a:alpha val="40000"/>
                    </a:schemeClr>
                  </a:outerShdw>
                </a:effectLst>
                <a:latin typeface="Courier New" pitchFamily="49" charset="0"/>
                <a:cs typeface="Courier New" pitchFamily="49" charset="0"/>
              </a:rPr>
              <a:t>setVertexAttribs</a:t>
            </a:r>
            <a:r>
              <a:rPr lang="en-US" sz="2000" b="1" dirty="0" smtClean="0">
                <a:solidFill>
                  <a:schemeClr val="tx1"/>
                </a:solidFill>
                <a:effectLst>
                  <a:outerShdw blurRad="50800" dist="38100" dir="2700000" algn="tl" rotWithShape="0">
                    <a:schemeClr val="bg1">
                      <a:alpha val="40000"/>
                    </a:schemeClr>
                  </a:outerShdw>
                </a:effectLst>
                <a:latin typeface="Courier New" pitchFamily="49" charset="0"/>
                <a:cs typeface="Courier New" pitchFamily="49" charset="0"/>
              </a:rPr>
              <a:t>(</a:t>
            </a:r>
            <a:r>
              <a:rPr lang="en-US" sz="2000" b="1" dirty="0" err="1" smtClean="0">
                <a:solidFill>
                  <a:schemeClr val="tx1"/>
                </a:solidFill>
                <a:effectLst>
                  <a:outerShdw blurRad="50800" dist="38100" dir="2700000" algn="tl" rotWithShape="0">
                    <a:schemeClr val="bg1">
                      <a:alpha val="40000"/>
                    </a:schemeClr>
                  </a:outerShdw>
                </a:effectLst>
                <a:latin typeface="Courier New" pitchFamily="49" charset="0"/>
                <a:cs typeface="Courier New" pitchFamily="49" charset="0"/>
              </a:rPr>
              <a:t>xor</a:t>
            </a:r>
            <a:r>
              <a:rPr lang="en-US" sz="2000" b="1" dirty="0" smtClean="0">
                <a:solidFill>
                  <a:schemeClr val="tx1"/>
                </a:solidFill>
                <a:effectLst>
                  <a:outerShdw blurRad="50800" dist="38100" dir="2700000" algn="tl" rotWithShape="0">
                    <a:schemeClr val="bg1">
                      <a:alpha val="40000"/>
                    </a:schemeClr>
                  </a:outerShdw>
                </a:effectLst>
                <a:latin typeface="Courier New" pitchFamily="49" charset="0"/>
                <a:cs typeface="Courier New" pitchFamily="49" charset="0"/>
              </a:rPr>
              <a:t>(</a:t>
            </a:r>
            <a:r>
              <a:rPr lang="en-US" sz="2000" b="1" dirty="0" err="1" smtClean="0">
                <a:solidFill>
                  <a:schemeClr val="accent1"/>
                </a:solidFill>
                <a:effectLst>
                  <a:outerShdw blurRad="50800" dist="38100" dir="2700000" algn="tl" rotWithShape="0">
                    <a:schemeClr val="bg1">
                      <a:alpha val="40000"/>
                    </a:schemeClr>
                  </a:outerShdw>
                </a:effectLst>
                <a:latin typeface="Courier New" pitchFamily="49" charset="0"/>
                <a:cs typeface="Courier New" pitchFamily="49" charset="0"/>
              </a:rPr>
              <a:t>prevAttr</a:t>
            </a:r>
            <a:r>
              <a:rPr lang="en-US" sz="2000" b="1" dirty="0" smtClean="0">
                <a:solidFill>
                  <a:schemeClr val="tx1"/>
                </a:solidFill>
                <a:effectLst>
                  <a:outerShdw blurRad="50800" dist="38100" dir="2700000" algn="tl" rotWithShape="0">
                    <a:schemeClr val="bg1">
                      <a:alpha val="40000"/>
                    </a:schemeClr>
                  </a:outerShdw>
                </a:effectLst>
                <a:latin typeface="Courier New" pitchFamily="49" charset="0"/>
                <a:cs typeface="Courier New" pitchFamily="49" charset="0"/>
              </a:rPr>
              <a:t>, </a:t>
            </a:r>
            <a:r>
              <a:rPr lang="en-US" sz="2000" b="1" dirty="0" err="1" smtClean="0">
                <a:solidFill>
                  <a:schemeClr val="accent1"/>
                </a:solidFill>
                <a:effectLst>
                  <a:outerShdw blurRad="50800" dist="38100" dir="2700000" algn="tl" rotWithShape="0">
                    <a:schemeClr val="bg1">
                      <a:alpha val="40000"/>
                    </a:schemeClr>
                  </a:outerShdw>
                </a:effectLst>
                <a:latin typeface="Courier New" pitchFamily="49" charset="0"/>
                <a:cs typeface="Courier New" pitchFamily="49" charset="0"/>
              </a:rPr>
              <a:t>drawcmd</a:t>
            </a:r>
            <a:r>
              <a:rPr lang="en-US" sz="2000" b="1" dirty="0" err="1" smtClean="0">
                <a:solidFill>
                  <a:schemeClr val="tx1"/>
                </a:solidFill>
                <a:effectLst>
                  <a:outerShdw blurRad="50800" dist="38100" dir="2700000" algn="tl" rotWithShape="0">
                    <a:schemeClr val="bg1">
                      <a:alpha val="40000"/>
                    </a:schemeClr>
                  </a:outerShdw>
                </a:effectLst>
                <a:latin typeface="Courier New" pitchFamily="49" charset="0"/>
                <a:cs typeface="Courier New" pitchFamily="49" charset="0"/>
              </a:rPr>
              <a:t>.vertexAttr</a:t>
            </a:r>
            <a:r>
              <a:rPr lang="en-US" sz="2000" b="1" dirty="0" smtClean="0">
                <a:solidFill>
                  <a:schemeClr val="tx1"/>
                </a:solidFill>
                <a:effectLst>
                  <a:outerShdw blurRad="50800" dist="38100" dir="2700000" algn="tl" rotWithShape="0">
                    <a:schemeClr val="bg1">
                      <a:alpha val="40000"/>
                    </a:schemeClr>
                  </a:outerShdw>
                </a:effectLst>
                <a:latin typeface="Courier New" pitchFamily="49" charset="0"/>
                <a:cs typeface="Courier New" pitchFamily="49" charset="0"/>
              </a:rPr>
              <a:t>))</a:t>
            </a:r>
          </a:p>
          <a:p>
            <a:pPr marL="0" indent="0">
              <a:buNone/>
            </a:pPr>
            <a:endParaRPr lang="en-US" sz="2000" b="1" dirty="0" smtClean="0">
              <a:solidFill>
                <a:schemeClr val="tx1">
                  <a:lumMod val="65000"/>
                  <a:lumOff val="35000"/>
                </a:schemeClr>
              </a:solidFill>
              <a:effectLst>
                <a:outerShdw blurRad="50800" dist="38100" dir="2700000" algn="tl" rotWithShape="0">
                  <a:schemeClr val="bg1">
                    <a:alpha val="40000"/>
                  </a:schemeClr>
                </a:outerShdw>
              </a:effectLst>
              <a:latin typeface="Courier New" pitchFamily="49" charset="0"/>
              <a:cs typeface="Courier New" pitchFamily="49" charset="0"/>
            </a:endParaRPr>
          </a:p>
          <a:p>
            <a:pPr marL="0" indent="0">
              <a:buNone/>
            </a:pPr>
            <a:r>
              <a:rPr lang="en-US" sz="2000" b="1" dirty="0" err="1" smtClean="0">
                <a:solidFill>
                  <a:schemeClr val="tx1"/>
                </a:solidFill>
                <a:effectLst>
                  <a:outerShdw blurRad="50800" dist="38100" dir="2700000" algn="tl" rotWithShape="0">
                    <a:schemeClr val="bg1">
                      <a:alpha val="40000"/>
                    </a:schemeClr>
                  </a:outerShdw>
                </a:effectLst>
                <a:latin typeface="Courier New" pitchFamily="49" charset="0"/>
                <a:cs typeface="Courier New" pitchFamily="49" charset="0"/>
              </a:rPr>
              <a:t>drawElements</a:t>
            </a:r>
            <a:r>
              <a:rPr lang="en-US" sz="2000" b="1" dirty="0">
                <a:solidFill>
                  <a:schemeClr val="tx1"/>
                </a:solidFill>
                <a:effectLst>
                  <a:outerShdw blurRad="50800" dist="38100" dir="2700000" algn="tl" rotWithShape="0">
                    <a:schemeClr val="bg1">
                      <a:alpha val="40000"/>
                    </a:schemeClr>
                  </a:outerShdw>
                </a:effectLst>
                <a:latin typeface="Courier New" pitchFamily="49" charset="0"/>
                <a:cs typeface="Courier New" pitchFamily="49" charset="0"/>
              </a:rPr>
              <a:t>()</a:t>
            </a:r>
          </a:p>
        </p:txBody>
      </p:sp>
    </p:spTree>
    <p:extLst>
      <p:ext uri="{BB962C8B-B14F-4D97-AF65-F5344CB8AC3E}">
        <p14:creationId xmlns:p14="http://schemas.microsoft.com/office/powerpoint/2010/main" val="3663392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347" y="137160"/>
            <a:ext cx="8229600" cy="833748"/>
          </a:xfrm>
        </p:spPr>
        <p:txBody>
          <a:bodyPr>
            <a:noAutofit/>
          </a:bodyPr>
          <a:lstStyle/>
          <a:p>
            <a:r>
              <a:rPr lang="en-US" sz="4400" spc="-150" dirty="0" err="1" smtClean="0">
                <a:ln w="6350" cmpd="sng">
                  <a:solidFill>
                    <a:schemeClr val="bg1">
                      <a:lumMod val="50000"/>
                      <a:lumOff val="50000"/>
                    </a:schemeClr>
                  </a:solidFill>
                  <a:prstDash val="solid"/>
                </a:ln>
              </a:rPr>
              <a:t>shaders</a:t>
            </a:r>
            <a:endParaRPr lang="en-US" sz="4400" spc="-150" dirty="0">
              <a:ln w="6350" cmpd="sng">
                <a:solidFill>
                  <a:schemeClr val="bg1">
                    <a:lumMod val="50000"/>
                    <a:lumOff val="50000"/>
                  </a:schemeClr>
                </a:solidFill>
                <a:prstDash val="solid"/>
              </a:ln>
            </a:endParaRPr>
          </a:p>
        </p:txBody>
      </p:sp>
      <p:sp>
        <p:nvSpPr>
          <p:cNvPr id="3" name="Content Placeholder 2"/>
          <p:cNvSpPr>
            <a:spLocks noGrp="1"/>
          </p:cNvSpPr>
          <p:nvPr>
            <p:ph idx="1"/>
          </p:nvPr>
        </p:nvSpPr>
        <p:spPr/>
        <p:txBody>
          <a:bodyPr>
            <a:normAutofit/>
          </a:bodyPr>
          <a:lstStyle/>
          <a:p>
            <a:r>
              <a:rPr lang="en-US" dirty="0"/>
              <a:t>s</a:t>
            </a:r>
            <a:r>
              <a:rPr lang="en-US" dirty="0" smtClean="0"/>
              <a:t>tatic </a:t>
            </a:r>
            <a:r>
              <a:rPr lang="en-US" dirty="0"/>
              <a:t>set of handwritten </a:t>
            </a:r>
            <a:r>
              <a:rPr lang="en-US" dirty="0" err="1"/>
              <a:t>shaders</a:t>
            </a:r>
            <a:r>
              <a:rPr lang="en-US" dirty="0"/>
              <a:t> available to artists.</a:t>
            </a:r>
          </a:p>
          <a:p>
            <a:pPr lvl="1"/>
            <a:r>
              <a:rPr lang="en-US" dirty="0" smtClean="0"/>
              <a:t>written </a:t>
            </a:r>
            <a:r>
              <a:rPr lang="en-US" dirty="0"/>
              <a:t>by </a:t>
            </a:r>
            <a:r>
              <a:rPr lang="en-US" dirty="0" err="1"/>
              <a:t>gfx</a:t>
            </a:r>
            <a:r>
              <a:rPr lang="en-US" dirty="0"/>
              <a:t>-programmers and tech-artists together with artists</a:t>
            </a:r>
          </a:p>
          <a:p>
            <a:pPr lvl="1"/>
            <a:r>
              <a:rPr lang="en-US" dirty="0" smtClean="0"/>
              <a:t>python-scripts </a:t>
            </a:r>
            <a:r>
              <a:rPr lang="en-US" dirty="0"/>
              <a:t>to generate variations with different </a:t>
            </a:r>
            <a:r>
              <a:rPr lang="en-US" dirty="0">
                <a:solidFill>
                  <a:schemeClr val="accent1"/>
                </a:solidFill>
              </a:rPr>
              <a:t>$</a:t>
            </a:r>
            <a:r>
              <a:rPr lang="en-US" dirty="0" smtClean="0">
                <a:solidFill>
                  <a:schemeClr val="accent1"/>
                </a:solidFill>
              </a:rPr>
              <a:t>defines</a:t>
            </a:r>
          </a:p>
          <a:p>
            <a:r>
              <a:rPr lang="en-US" dirty="0"/>
              <a:t>~150 files, ~350 </a:t>
            </a:r>
            <a:r>
              <a:rPr lang="en-US" dirty="0" err="1"/>
              <a:t>shader</a:t>
            </a:r>
            <a:r>
              <a:rPr lang="en-US" dirty="0"/>
              <a:t>-combinations, </a:t>
            </a:r>
            <a:r>
              <a:rPr lang="en-US" dirty="0" smtClean="0"/>
              <a:t>~3sec </a:t>
            </a:r>
            <a:r>
              <a:rPr lang="en-US" dirty="0"/>
              <a:t>compile-time</a:t>
            </a:r>
          </a:p>
          <a:p>
            <a:endParaRPr lang="en-US" dirty="0">
              <a:solidFill>
                <a:schemeClr val="accent1"/>
              </a:solidFill>
            </a:endParaRPr>
          </a:p>
        </p:txBody>
      </p:sp>
      <p:pic>
        <p:nvPicPr>
          <p:cNvPr id="16386" name="Picture 2" descr="C:\dev\B-Docs\Programming\Presentations\Siggraph 2011\handwritte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8330" y="3197173"/>
            <a:ext cx="5778183" cy="2109037"/>
          </a:xfrm>
          <a:prstGeom prst="rect">
            <a:avLst/>
          </a:prstGeom>
          <a:ln>
            <a:noFill/>
          </a:ln>
          <a:effectLst>
            <a:outerShdw blurRad="292100" dist="139700" dir="636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29677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985962" y="1407381"/>
            <a:ext cx="7315200" cy="3466769"/>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33347" y="137160"/>
            <a:ext cx="8229600" cy="833748"/>
          </a:xfrm>
        </p:spPr>
        <p:txBody>
          <a:bodyPr>
            <a:noAutofit/>
          </a:bodyPr>
          <a:lstStyle/>
          <a:p>
            <a:r>
              <a:rPr lang="en-US" sz="4400" spc="-150" dirty="0" err="1" smtClean="0">
                <a:ln w="6350" cmpd="sng">
                  <a:solidFill>
                    <a:schemeClr val="bg1">
                      <a:lumMod val="50000"/>
                      <a:lumOff val="50000"/>
                    </a:schemeClr>
                  </a:solidFill>
                  <a:prstDash val="solid"/>
                </a:ln>
              </a:rPr>
              <a:t>shader</a:t>
            </a:r>
            <a:r>
              <a:rPr lang="en-US" sz="4400" spc="-150" dirty="0" smtClean="0">
                <a:ln w="6350" cmpd="sng">
                  <a:solidFill>
                    <a:schemeClr val="bg1">
                      <a:lumMod val="50000"/>
                      <a:lumOff val="50000"/>
                    </a:schemeClr>
                  </a:solidFill>
                  <a:prstDash val="solid"/>
                </a:ln>
              </a:rPr>
              <a:t> pre-processor</a:t>
            </a:r>
            <a:endParaRPr lang="en-US" sz="4400" spc="-150" dirty="0">
              <a:ln w="6350" cmpd="sng">
                <a:solidFill>
                  <a:schemeClr val="bg1">
                    <a:lumMod val="50000"/>
                    <a:lumOff val="50000"/>
                  </a:schemeClr>
                </a:solidFill>
                <a:prstDash val="solid"/>
              </a:ln>
            </a:endParaRPr>
          </a:p>
        </p:txBody>
      </p:sp>
      <p:sp>
        <p:nvSpPr>
          <p:cNvPr id="3" name="Content Placeholder 2"/>
          <p:cNvSpPr>
            <a:spLocks noGrp="1"/>
          </p:cNvSpPr>
          <p:nvPr>
            <p:ph idx="1"/>
          </p:nvPr>
        </p:nvSpPr>
        <p:spPr>
          <a:xfrm>
            <a:off x="445273" y="1436585"/>
            <a:ext cx="7720717" cy="3206760"/>
          </a:xfrm>
        </p:spPr>
        <p:txBody>
          <a:bodyPr>
            <a:normAutofit fontScale="92500"/>
          </a:bodyPr>
          <a:lstStyle/>
          <a:p>
            <a:pPr marL="0" indent="0">
              <a:buNone/>
            </a:pPr>
            <a:r>
              <a:rPr lang="en-US" dirty="0" smtClean="0"/>
              <a:t>	</a:t>
            </a:r>
            <a:r>
              <a:rPr lang="en-US" sz="2000" b="1" dirty="0" err="1" smtClean="0">
                <a:latin typeface="Courier New" pitchFamily="49" charset="0"/>
                <a:cs typeface="Courier New" pitchFamily="49" charset="0"/>
              </a:rPr>
              <a:t>renderProgram</a:t>
            </a:r>
            <a:r>
              <a:rPr lang="en-US" sz="2000" b="1" dirty="0" smtClean="0">
                <a:latin typeface="Courier New" pitchFamily="49" charset="0"/>
                <a:cs typeface="Courier New" pitchFamily="49" charset="0"/>
              </a:rPr>
              <a:t> </a:t>
            </a:r>
            <a:r>
              <a:rPr lang="en-US" sz="2000" b="1" dirty="0" err="1">
                <a:latin typeface="Courier New" pitchFamily="49" charset="0"/>
                <a:cs typeface="Courier New" pitchFamily="49" charset="0"/>
              </a:rPr>
              <a:t>basic_skinned</a:t>
            </a:r>
            <a:endParaRPr lang="en-US" sz="2000" b="1" dirty="0">
              <a:latin typeface="Courier New" pitchFamily="49" charset="0"/>
              <a:cs typeface="Courier New" pitchFamily="49" charset="0"/>
            </a:endParaRPr>
          </a:p>
          <a:p>
            <a:pPr marL="0" indent="0">
              <a:buNone/>
            </a:pPr>
            <a:r>
              <a:rPr lang="en-US" sz="2000" b="1" dirty="0" smtClean="0">
                <a:latin typeface="Courier New" pitchFamily="49" charset="0"/>
                <a:cs typeface="Courier New" pitchFamily="49" charset="0"/>
              </a:rPr>
              <a:t>	vertex </a:t>
            </a:r>
            <a:r>
              <a:rPr lang="en-US" sz="2000" b="1" dirty="0" err="1">
                <a:latin typeface="Courier New" pitchFamily="49" charset="0"/>
                <a:cs typeface="Courier New" pitchFamily="49" charset="0"/>
              </a:rPr>
              <a:t>glsl</a:t>
            </a:r>
            <a:r>
              <a:rPr lang="en-US" sz="2000" b="1" dirty="0">
                <a:latin typeface="Courier New" pitchFamily="49" charset="0"/>
                <a:cs typeface="Courier New" pitchFamily="49" charset="0"/>
              </a:rPr>
              <a:t> </a:t>
            </a:r>
            <a:r>
              <a:rPr lang="en-US" sz="2000" b="1" dirty="0" smtClean="0">
                <a:latin typeface="Courier New" pitchFamily="49" charset="0"/>
                <a:cs typeface="Courier New" pitchFamily="49" charset="0"/>
              </a:rPr>
              <a:t>{</a:t>
            </a:r>
            <a:endParaRPr lang="en-US" sz="2000" b="1" dirty="0">
              <a:latin typeface="Courier New" pitchFamily="49" charset="0"/>
              <a:cs typeface="Courier New" pitchFamily="49" charset="0"/>
            </a:endParaRPr>
          </a:p>
          <a:p>
            <a:pPr marL="0" indent="0">
              <a:buNone/>
            </a:pPr>
            <a:r>
              <a:rPr lang="en-US" sz="2000" b="1" dirty="0" smtClean="0">
                <a:latin typeface="Courier New" pitchFamily="49" charset="0"/>
                <a:cs typeface="Courier New" pitchFamily="49" charset="0"/>
              </a:rPr>
              <a:t>		</a:t>
            </a:r>
            <a:r>
              <a:rPr lang="en-US" sz="2000" b="1" dirty="0" smtClean="0">
                <a:solidFill>
                  <a:schemeClr val="accent1"/>
                </a:solidFill>
                <a:latin typeface="Courier New" pitchFamily="49" charset="0"/>
                <a:cs typeface="Courier New" pitchFamily="49" charset="0"/>
              </a:rPr>
              <a:t>$</a:t>
            </a:r>
            <a:r>
              <a:rPr lang="en-US" sz="2000" b="1" dirty="0">
                <a:solidFill>
                  <a:schemeClr val="accent1"/>
                </a:solidFill>
                <a:latin typeface="Courier New" pitchFamily="49" charset="0"/>
                <a:cs typeface="Courier New" pitchFamily="49" charset="0"/>
              </a:rPr>
              <a:t>define </a:t>
            </a:r>
            <a:r>
              <a:rPr lang="en-US" sz="2000" b="1" dirty="0" err="1">
                <a:latin typeface="Courier New" pitchFamily="49" charset="0"/>
                <a:cs typeface="Courier New" pitchFamily="49" charset="0"/>
              </a:rPr>
              <a:t>use_skinning</a:t>
            </a:r>
            <a:endParaRPr lang="en-US" sz="2000" b="1" dirty="0">
              <a:latin typeface="Courier New" pitchFamily="49" charset="0"/>
              <a:cs typeface="Courier New" pitchFamily="49" charset="0"/>
            </a:endParaRPr>
          </a:p>
          <a:p>
            <a:pPr marL="0" indent="0">
              <a:buNone/>
            </a:pPr>
            <a:r>
              <a:rPr lang="en-US" sz="2000" b="1" dirty="0" smtClean="0">
                <a:latin typeface="Courier New" pitchFamily="49" charset="0"/>
                <a:cs typeface="Courier New" pitchFamily="49" charset="0"/>
              </a:rPr>
              <a:t>		</a:t>
            </a:r>
            <a:r>
              <a:rPr lang="en-US" sz="2000" b="1" dirty="0" smtClean="0">
                <a:solidFill>
                  <a:schemeClr val="accent1"/>
                </a:solidFill>
                <a:latin typeface="Courier New" pitchFamily="49" charset="0"/>
                <a:cs typeface="Courier New" pitchFamily="49" charset="0"/>
              </a:rPr>
              <a:t>$</a:t>
            </a:r>
            <a:r>
              <a:rPr lang="en-US" sz="2000" b="1" dirty="0">
                <a:solidFill>
                  <a:schemeClr val="accent1"/>
                </a:solidFill>
                <a:latin typeface="Courier New" pitchFamily="49" charset="0"/>
                <a:cs typeface="Courier New" pitchFamily="49" charset="0"/>
              </a:rPr>
              <a:t>include </a:t>
            </a:r>
            <a:r>
              <a:rPr lang="en-US" sz="2000" b="1" dirty="0">
                <a:latin typeface="Courier New" pitchFamily="49" charset="0"/>
                <a:cs typeface="Courier New" pitchFamily="49" charset="0"/>
              </a:rPr>
              <a:t>"</a:t>
            </a:r>
            <a:r>
              <a:rPr lang="en-US" sz="2000" b="1" dirty="0" smtClean="0">
                <a:latin typeface="Courier New" pitchFamily="49" charset="0"/>
                <a:cs typeface="Courier New" pitchFamily="49" charset="0"/>
              </a:rPr>
              <a:t>include/vertex_glsl.inc“</a:t>
            </a:r>
          </a:p>
          <a:p>
            <a:pPr marL="0" indent="0">
              <a:buNone/>
            </a:pPr>
            <a:r>
              <a:rPr lang="en-US" sz="2000" b="1" dirty="0" smtClean="0">
                <a:latin typeface="Courier New" pitchFamily="49" charset="0"/>
                <a:cs typeface="Courier New" pitchFamily="49" charset="0"/>
              </a:rPr>
              <a:t>	}</a:t>
            </a:r>
            <a:endParaRPr lang="en-US" sz="2000" b="1" dirty="0">
              <a:latin typeface="Courier New" pitchFamily="49" charset="0"/>
              <a:cs typeface="Courier New" pitchFamily="49" charset="0"/>
            </a:endParaRPr>
          </a:p>
          <a:p>
            <a:pPr marL="0" indent="0">
              <a:buNone/>
            </a:pPr>
            <a:r>
              <a:rPr lang="en-US" sz="2000" b="1" dirty="0" smtClean="0">
                <a:latin typeface="Courier New" pitchFamily="49" charset="0"/>
                <a:cs typeface="Courier New" pitchFamily="49" charset="0"/>
              </a:rPr>
              <a:t>	fragment </a:t>
            </a:r>
            <a:r>
              <a:rPr lang="en-US" sz="2000" b="1" dirty="0" err="1">
                <a:latin typeface="Courier New" pitchFamily="49" charset="0"/>
                <a:cs typeface="Courier New" pitchFamily="49" charset="0"/>
              </a:rPr>
              <a:t>glsl</a:t>
            </a:r>
            <a:r>
              <a:rPr lang="en-US" sz="2000" b="1" dirty="0">
                <a:latin typeface="Courier New" pitchFamily="49" charset="0"/>
                <a:cs typeface="Courier New" pitchFamily="49" charset="0"/>
              </a:rPr>
              <a:t> </a:t>
            </a:r>
            <a:r>
              <a:rPr lang="en-US" sz="2000" b="1" dirty="0" smtClean="0">
                <a:latin typeface="Courier New" pitchFamily="49" charset="0"/>
                <a:cs typeface="Courier New" pitchFamily="49" charset="0"/>
              </a:rPr>
              <a:t>{</a:t>
            </a:r>
            <a:endParaRPr lang="en-US" sz="2000" b="1" dirty="0">
              <a:latin typeface="Courier New" pitchFamily="49" charset="0"/>
              <a:cs typeface="Courier New" pitchFamily="49" charset="0"/>
            </a:endParaRPr>
          </a:p>
          <a:p>
            <a:pPr marL="0" indent="0">
              <a:buNone/>
            </a:pPr>
            <a:r>
              <a:rPr lang="en-US" sz="2000" b="1" dirty="0">
                <a:latin typeface="Courier New" pitchFamily="49" charset="0"/>
                <a:cs typeface="Courier New" pitchFamily="49" charset="0"/>
              </a:rPr>
              <a:t>		</a:t>
            </a:r>
            <a:r>
              <a:rPr lang="en-US" sz="2000" b="1" dirty="0">
                <a:solidFill>
                  <a:schemeClr val="accent1"/>
                </a:solidFill>
                <a:latin typeface="Courier New" pitchFamily="49" charset="0"/>
                <a:cs typeface="Courier New" pitchFamily="49" charset="0"/>
              </a:rPr>
              <a:t>$define </a:t>
            </a:r>
            <a:r>
              <a:rPr lang="en-US" sz="2000" b="1" dirty="0" err="1">
                <a:latin typeface="Courier New" pitchFamily="49" charset="0"/>
                <a:cs typeface="Courier New" pitchFamily="49" charset="0"/>
              </a:rPr>
              <a:t>use_phong</a:t>
            </a:r>
            <a:endParaRPr lang="en-US" sz="2000" b="1" dirty="0">
              <a:latin typeface="Courier New" pitchFamily="49" charset="0"/>
              <a:cs typeface="Courier New" pitchFamily="49" charset="0"/>
            </a:endParaRPr>
          </a:p>
          <a:p>
            <a:pPr marL="0" indent="0">
              <a:buNone/>
            </a:pPr>
            <a:r>
              <a:rPr lang="en-US" sz="2000" b="1" dirty="0">
                <a:latin typeface="Courier New" pitchFamily="49" charset="0"/>
                <a:cs typeface="Courier New" pitchFamily="49" charset="0"/>
              </a:rPr>
              <a:t>		</a:t>
            </a:r>
            <a:r>
              <a:rPr lang="en-US" sz="2000" b="1" dirty="0">
                <a:solidFill>
                  <a:schemeClr val="accent1"/>
                </a:solidFill>
                <a:latin typeface="Courier New" pitchFamily="49" charset="0"/>
                <a:cs typeface="Courier New" pitchFamily="49" charset="0"/>
              </a:rPr>
              <a:t>$include </a:t>
            </a:r>
            <a:r>
              <a:rPr lang="en-US" sz="2000" b="1" dirty="0">
                <a:latin typeface="Courier New" pitchFamily="49" charset="0"/>
                <a:cs typeface="Courier New" pitchFamily="49" charset="0"/>
              </a:rPr>
              <a:t>"attribute/attr_frag_glsl.inc"</a:t>
            </a:r>
          </a:p>
          <a:p>
            <a:pPr marL="0" indent="0">
              <a:buNone/>
            </a:pPr>
            <a:r>
              <a:rPr lang="en-US" sz="2000" b="1" dirty="0" smtClean="0">
                <a:latin typeface="Courier New" pitchFamily="49" charset="0"/>
                <a:cs typeface="Courier New" pitchFamily="49" charset="0"/>
              </a:rPr>
              <a:t>	} </a:t>
            </a:r>
            <a:endParaRPr lang="en-US" dirty="0" smtClean="0"/>
          </a:p>
          <a:p>
            <a:endParaRPr lang="en-US" dirty="0"/>
          </a:p>
        </p:txBody>
      </p:sp>
    </p:spTree>
    <p:extLst>
      <p:ext uri="{BB962C8B-B14F-4D97-AF65-F5344CB8AC3E}">
        <p14:creationId xmlns:p14="http://schemas.microsoft.com/office/powerpoint/2010/main" val="3835835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74616" y="1534603"/>
            <a:ext cx="7280565" cy="3299790"/>
          </a:xfrm>
          <a:prstGeom prst="rect">
            <a:avLst/>
          </a:pr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33347" y="137160"/>
            <a:ext cx="8229600" cy="833748"/>
          </a:xfrm>
        </p:spPr>
        <p:txBody>
          <a:bodyPr>
            <a:noAutofit/>
          </a:bodyPr>
          <a:lstStyle/>
          <a:p>
            <a:r>
              <a:rPr lang="en-US" sz="4400" spc="-150" dirty="0" err="1" smtClean="0">
                <a:ln w="6350" cmpd="sng">
                  <a:solidFill>
                    <a:schemeClr val="bg1">
                      <a:lumMod val="50000"/>
                      <a:lumOff val="50000"/>
                    </a:schemeClr>
                  </a:solidFill>
                  <a:prstDash val="solid"/>
                </a:ln>
              </a:rPr>
              <a:t>shader</a:t>
            </a:r>
            <a:r>
              <a:rPr lang="en-US" sz="4400" spc="-150" dirty="0" smtClean="0">
                <a:ln w="6350" cmpd="sng">
                  <a:solidFill>
                    <a:schemeClr val="bg1">
                      <a:lumMod val="50000"/>
                      <a:lumOff val="50000"/>
                    </a:schemeClr>
                  </a:solidFill>
                  <a:prstDash val="solid"/>
                </a:ln>
              </a:rPr>
              <a:t> pre-processor</a:t>
            </a:r>
            <a:endParaRPr lang="en-US" sz="4400" spc="-150" dirty="0">
              <a:ln w="6350" cmpd="sng">
                <a:solidFill>
                  <a:schemeClr val="bg1">
                    <a:lumMod val="50000"/>
                    <a:lumOff val="50000"/>
                  </a:schemeClr>
                </a:solidFill>
                <a:prstDash val="solid"/>
              </a:ln>
            </a:endParaRPr>
          </a:p>
        </p:txBody>
      </p:sp>
      <p:sp>
        <p:nvSpPr>
          <p:cNvPr id="3" name="Content Placeholder 2"/>
          <p:cNvSpPr>
            <a:spLocks noGrp="1"/>
          </p:cNvSpPr>
          <p:nvPr>
            <p:ph idx="1"/>
          </p:nvPr>
        </p:nvSpPr>
        <p:spPr>
          <a:noFill/>
        </p:spPr>
        <p:txBody>
          <a:bodyPr>
            <a:normAutofit fontScale="62500" lnSpcReduction="20000"/>
          </a:bodyPr>
          <a:lstStyle/>
          <a:p>
            <a:r>
              <a:rPr lang="en-US" dirty="0" smtClean="0">
                <a:effectLst>
                  <a:outerShdw blurRad="50800" dist="25400" dir="5400000" algn="t" rotWithShape="0">
                    <a:schemeClr val="bg1">
                      <a:alpha val="51000"/>
                    </a:schemeClr>
                  </a:outerShdw>
                </a:effectLst>
              </a:rPr>
              <a:t>Regular preprocessor functionality (some now natively in </a:t>
            </a:r>
            <a:r>
              <a:rPr lang="en-US" dirty="0" err="1" smtClean="0">
                <a:effectLst>
                  <a:outerShdw blurRad="50800" dist="25400" dir="5400000" algn="t" rotWithShape="0">
                    <a:schemeClr val="bg1">
                      <a:alpha val="51000"/>
                    </a:schemeClr>
                  </a:outerShdw>
                </a:effectLst>
              </a:rPr>
              <a:t>glsl</a:t>
            </a:r>
            <a:r>
              <a:rPr lang="en-US" dirty="0" smtClean="0">
                <a:effectLst>
                  <a:outerShdw blurRad="50800" dist="25400" dir="5400000" algn="t" rotWithShape="0">
                    <a:schemeClr val="bg1">
                      <a:alpha val="51000"/>
                    </a:schemeClr>
                  </a:outerShdw>
                </a:effectLst>
              </a:rPr>
              <a:t>)</a:t>
            </a:r>
          </a:p>
          <a:p>
            <a:endParaRPr lang="en-US" dirty="0">
              <a:effectLst>
                <a:outerShdw blurRad="50800" dist="25400" dir="5400000" algn="t" rotWithShape="0">
                  <a:schemeClr val="bg1">
                    <a:alpha val="51000"/>
                  </a:schemeClr>
                </a:outerShdw>
              </a:effectLst>
            </a:endParaRPr>
          </a:p>
          <a:p>
            <a:pPr marL="0" indent="0">
              <a:buNone/>
            </a:pPr>
            <a:r>
              <a:rPr lang="en-US" b="1" dirty="0" smtClean="0">
                <a:solidFill>
                  <a:schemeClr val="accent1"/>
                </a:solidFill>
                <a:effectLst>
                  <a:outerShdw blurRad="50800" dist="25400" dir="5400000" algn="t" rotWithShape="0">
                    <a:schemeClr val="bg1">
                      <a:alpha val="23000"/>
                    </a:schemeClr>
                  </a:outerShdw>
                </a:effectLst>
                <a:latin typeface="Courier New" pitchFamily="49" charset="0"/>
                <a:cs typeface="Courier New" pitchFamily="49" charset="0"/>
              </a:rPr>
              <a:t>	$</a:t>
            </a:r>
            <a:r>
              <a:rPr lang="en-US" b="1" dirty="0">
                <a:solidFill>
                  <a:schemeClr val="accent1"/>
                </a:solidFill>
                <a:effectLst>
                  <a:outerShdw blurRad="50800" dist="25400" dir="5400000" algn="t" rotWithShape="0">
                    <a:schemeClr val="bg1">
                      <a:alpha val="23000"/>
                    </a:schemeClr>
                  </a:outerShdw>
                </a:effectLst>
                <a:latin typeface="Courier New" pitchFamily="49" charset="0"/>
                <a:cs typeface="Courier New" pitchFamily="49" charset="0"/>
              </a:rPr>
              <a:t>include </a:t>
            </a:r>
            <a:r>
              <a:rPr lang="en-US" b="1" dirty="0">
                <a:solidFill>
                  <a:schemeClr val="tx1"/>
                </a:solidFill>
                <a:effectLst>
                  <a:outerShdw blurRad="50800" dist="25400" dir="5400000" algn="t" rotWithShape="0">
                    <a:schemeClr val="bg1">
                      <a:alpha val="23000"/>
                    </a:schemeClr>
                  </a:outerShdw>
                </a:effectLst>
                <a:latin typeface="Courier New" pitchFamily="49" charset="0"/>
                <a:cs typeface="Courier New" pitchFamily="49" charset="0"/>
              </a:rPr>
              <a:t>"inc/preferred_glsl.inc"</a:t>
            </a:r>
          </a:p>
          <a:p>
            <a:pPr marL="0" indent="0">
              <a:buNone/>
            </a:pPr>
            <a:r>
              <a:rPr lang="en-US" b="1" dirty="0" smtClean="0">
                <a:solidFill>
                  <a:schemeClr val="accent1"/>
                </a:solidFill>
                <a:effectLst>
                  <a:outerShdw blurRad="50800" dist="25400" dir="5400000" algn="t" rotWithShape="0">
                    <a:schemeClr val="bg1">
                      <a:alpha val="23000"/>
                    </a:schemeClr>
                  </a:outerShdw>
                </a:effectLst>
                <a:latin typeface="Courier New" pitchFamily="49" charset="0"/>
                <a:cs typeface="Courier New" pitchFamily="49" charset="0"/>
              </a:rPr>
              <a:t>	$</a:t>
            </a:r>
            <a:r>
              <a:rPr lang="en-US" b="1" dirty="0">
                <a:solidFill>
                  <a:schemeClr val="accent1"/>
                </a:solidFill>
                <a:effectLst>
                  <a:outerShdw blurRad="50800" dist="25400" dir="5400000" algn="t" rotWithShape="0">
                    <a:schemeClr val="bg1">
                      <a:alpha val="23000"/>
                    </a:schemeClr>
                  </a:outerShdw>
                </a:effectLst>
                <a:latin typeface="Courier New" pitchFamily="49" charset="0"/>
                <a:cs typeface="Courier New" pitchFamily="49" charset="0"/>
              </a:rPr>
              <a:t>define </a:t>
            </a:r>
            <a:r>
              <a:rPr lang="en-US" b="1" dirty="0" smtClean="0">
                <a:solidFill>
                  <a:schemeClr val="tx1"/>
                </a:solidFill>
                <a:effectLst>
                  <a:outerShdw blurRad="50800" dist="25400" dir="5400000" algn="t" rotWithShape="0">
                    <a:schemeClr val="bg1">
                      <a:alpha val="23000"/>
                    </a:schemeClr>
                  </a:outerShdw>
                </a:effectLst>
                <a:latin typeface="Courier New" pitchFamily="49" charset="0"/>
                <a:cs typeface="Courier New" pitchFamily="49" charset="0"/>
              </a:rPr>
              <a:t>PREFERRED_RENDERING</a:t>
            </a:r>
            <a:endParaRPr lang="en-US" b="1" dirty="0">
              <a:solidFill>
                <a:schemeClr val="tx1"/>
              </a:solidFill>
              <a:effectLst>
                <a:outerShdw blurRad="50800" dist="25400" dir="5400000" algn="t" rotWithShape="0">
                  <a:schemeClr val="bg1">
                    <a:alpha val="23000"/>
                  </a:schemeClr>
                </a:outerShdw>
              </a:effectLst>
              <a:latin typeface="Courier New" pitchFamily="49" charset="0"/>
              <a:cs typeface="Courier New" pitchFamily="49" charset="0"/>
            </a:endParaRPr>
          </a:p>
          <a:p>
            <a:pPr marL="0" indent="0">
              <a:buNone/>
            </a:pPr>
            <a:r>
              <a:rPr lang="en-US" b="1" dirty="0" smtClean="0">
                <a:solidFill>
                  <a:schemeClr val="accent1"/>
                </a:solidFill>
                <a:effectLst>
                  <a:outerShdw blurRad="50800" dist="25400" dir="5400000" algn="t" rotWithShape="0">
                    <a:schemeClr val="bg1">
                      <a:alpha val="23000"/>
                    </a:schemeClr>
                  </a:outerShdw>
                </a:effectLst>
                <a:latin typeface="Courier New" pitchFamily="49" charset="0"/>
                <a:cs typeface="Courier New" pitchFamily="49" charset="0"/>
              </a:rPr>
              <a:t>	$</a:t>
            </a:r>
            <a:r>
              <a:rPr lang="en-US" b="1" dirty="0">
                <a:solidFill>
                  <a:schemeClr val="accent1"/>
                </a:solidFill>
                <a:effectLst>
                  <a:outerShdw blurRad="50800" dist="25400" dir="5400000" algn="t" rotWithShape="0">
                    <a:schemeClr val="bg1">
                      <a:alpha val="23000"/>
                    </a:schemeClr>
                  </a:outerShdw>
                </a:effectLst>
                <a:latin typeface="Courier New" pitchFamily="49" charset="0"/>
                <a:cs typeface="Courier New" pitchFamily="49" charset="0"/>
              </a:rPr>
              <a:t>ifdef </a:t>
            </a:r>
            <a:r>
              <a:rPr lang="en-US" b="1" dirty="0" smtClean="0">
                <a:solidFill>
                  <a:schemeClr val="tx1"/>
                </a:solidFill>
                <a:effectLst>
                  <a:outerShdw blurRad="50800" dist="25400" dir="5400000" algn="t" rotWithShape="0">
                    <a:schemeClr val="bg1">
                      <a:alpha val="23000"/>
                    </a:schemeClr>
                  </a:outerShdw>
                </a:effectLst>
                <a:latin typeface="Courier New" pitchFamily="49" charset="0"/>
                <a:cs typeface="Courier New" pitchFamily="49" charset="0"/>
              </a:rPr>
              <a:t>PREFERRED_RENDERING</a:t>
            </a:r>
          </a:p>
          <a:p>
            <a:pPr marL="0" indent="0">
              <a:buNone/>
            </a:pPr>
            <a:r>
              <a:rPr lang="en-US" b="1" dirty="0" smtClean="0">
                <a:effectLst>
                  <a:outerShdw blurRad="50800" dist="25400" dir="5400000" algn="t" rotWithShape="0">
                    <a:schemeClr val="bg1">
                      <a:alpha val="23000"/>
                    </a:schemeClr>
                  </a:outerShdw>
                </a:effectLst>
                <a:latin typeface="Courier New" pitchFamily="49" charset="0"/>
                <a:cs typeface="Courier New" pitchFamily="49" charset="0"/>
              </a:rPr>
              <a:t>		</a:t>
            </a:r>
            <a:r>
              <a:rPr lang="en-US" b="1" dirty="0" smtClean="0">
                <a:solidFill>
                  <a:schemeClr val="tx1"/>
                </a:solidFill>
                <a:effectLst>
                  <a:outerShdw blurRad="50800" dist="25400" dir="5400000" algn="t" rotWithShape="0">
                    <a:schemeClr val="bg1">
                      <a:alpha val="23000"/>
                    </a:schemeClr>
                  </a:outerShdw>
                </a:effectLst>
                <a:latin typeface="Courier New" pitchFamily="49" charset="0"/>
                <a:cs typeface="Courier New" pitchFamily="49" charset="0"/>
              </a:rPr>
              <a:t>return </a:t>
            </a:r>
            <a:r>
              <a:rPr lang="en-US" b="1" dirty="0">
                <a:solidFill>
                  <a:schemeClr val="tx1"/>
                </a:solidFill>
                <a:effectLst>
                  <a:outerShdw blurRad="50800" dist="25400" dir="5400000" algn="t" rotWithShape="0">
                    <a:schemeClr val="bg1">
                      <a:alpha val="23000"/>
                    </a:schemeClr>
                  </a:outerShdw>
                </a:effectLst>
                <a:latin typeface="Courier New" pitchFamily="49" charset="0"/>
                <a:cs typeface="Courier New" pitchFamily="49" charset="0"/>
              </a:rPr>
              <a:t>bestValue();</a:t>
            </a:r>
          </a:p>
          <a:p>
            <a:pPr marL="0" indent="0">
              <a:buNone/>
            </a:pPr>
            <a:r>
              <a:rPr lang="en-US" b="1" dirty="0" smtClean="0">
                <a:solidFill>
                  <a:schemeClr val="accent1"/>
                </a:solidFill>
                <a:effectLst>
                  <a:outerShdw blurRad="50800" dist="25400" dir="5400000" algn="t" rotWithShape="0">
                    <a:schemeClr val="bg1">
                      <a:alpha val="23000"/>
                    </a:schemeClr>
                  </a:outerShdw>
                </a:effectLst>
                <a:latin typeface="Courier New" pitchFamily="49" charset="0"/>
                <a:cs typeface="Courier New" pitchFamily="49" charset="0"/>
              </a:rPr>
              <a:t>	$else</a:t>
            </a:r>
          </a:p>
          <a:p>
            <a:pPr marL="0" indent="0">
              <a:buNone/>
            </a:pPr>
            <a:r>
              <a:rPr lang="en-US" b="1" dirty="0" smtClean="0">
                <a:effectLst>
                  <a:outerShdw blurRad="50800" dist="25400" dir="5400000" algn="t" rotWithShape="0">
                    <a:schemeClr val="bg1">
                      <a:alpha val="23000"/>
                    </a:schemeClr>
                  </a:outerShdw>
                </a:effectLst>
                <a:latin typeface="Courier New" pitchFamily="49" charset="0"/>
                <a:cs typeface="Courier New" pitchFamily="49" charset="0"/>
              </a:rPr>
              <a:t>		</a:t>
            </a:r>
            <a:r>
              <a:rPr lang="en-US" b="1" dirty="0" smtClean="0">
                <a:solidFill>
                  <a:schemeClr val="tx1"/>
                </a:solidFill>
                <a:effectLst>
                  <a:outerShdw blurRad="50800" dist="25400" dir="5400000" algn="t" rotWithShape="0">
                    <a:schemeClr val="bg1">
                      <a:alpha val="23000"/>
                    </a:schemeClr>
                  </a:outerShdw>
                </a:effectLst>
                <a:latin typeface="Courier New" pitchFamily="49" charset="0"/>
                <a:cs typeface="Courier New" pitchFamily="49" charset="0"/>
              </a:rPr>
              <a:t>return </a:t>
            </a:r>
            <a:r>
              <a:rPr lang="en-US" b="1" dirty="0">
                <a:solidFill>
                  <a:schemeClr val="tx1"/>
                </a:solidFill>
                <a:effectLst>
                  <a:outerShdw blurRad="50800" dist="25400" dir="5400000" algn="t" rotWithShape="0">
                    <a:schemeClr val="bg1">
                      <a:alpha val="23000"/>
                    </a:schemeClr>
                  </a:outerShdw>
                </a:effectLst>
                <a:latin typeface="Courier New" pitchFamily="49" charset="0"/>
                <a:cs typeface="Courier New" pitchFamily="49" charset="0"/>
              </a:rPr>
              <a:t>fuglyHack();</a:t>
            </a:r>
          </a:p>
          <a:p>
            <a:pPr marL="0" indent="0">
              <a:buNone/>
            </a:pPr>
            <a:r>
              <a:rPr lang="en-US" b="1" dirty="0" smtClean="0">
                <a:solidFill>
                  <a:schemeClr val="accent1"/>
                </a:solidFill>
                <a:effectLst>
                  <a:outerShdw blurRad="50800" dist="25400" dir="5400000" algn="t" rotWithShape="0">
                    <a:schemeClr val="bg1">
                      <a:alpha val="23000"/>
                    </a:schemeClr>
                  </a:outerShdw>
                </a:effectLst>
                <a:latin typeface="Courier New" pitchFamily="49" charset="0"/>
                <a:cs typeface="Courier New" pitchFamily="49" charset="0"/>
              </a:rPr>
              <a:t>	$endif</a:t>
            </a:r>
            <a:endParaRPr lang="en-US" b="1" dirty="0" smtClean="0">
              <a:effectLst>
                <a:outerShdw blurRad="50800" dist="25400" dir="5400000" algn="t" rotWithShape="0">
                  <a:schemeClr val="bg1">
                    <a:alpha val="23000"/>
                  </a:schemeClr>
                </a:outerShdw>
              </a:effectLst>
              <a:latin typeface="Courier New" pitchFamily="49" charset="0"/>
              <a:cs typeface="Courier New" pitchFamily="49" charset="0"/>
            </a:endParaRPr>
          </a:p>
          <a:p>
            <a:pPr marL="0" indent="0">
              <a:buNone/>
            </a:pPr>
            <a:r>
              <a:rPr lang="en-US" b="1" dirty="0">
                <a:noFill/>
                <a:effectLst>
                  <a:outerShdw blurRad="50800" dist="25400" dir="5400000" algn="t" rotWithShape="0">
                    <a:schemeClr val="bg1">
                      <a:alpha val="23000"/>
                    </a:schemeClr>
                  </a:outerShdw>
                </a:effectLst>
                <a:latin typeface="Courier New" pitchFamily="49" charset="0"/>
                <a:cs typeface="Courier New" pitchFamily="49" charset="0"/>
              </a:rPr>
              <a:t>// vertex-attributes looked up by </a:t>
            </a:r>
            <a:r>
              <a:rPr lang="en-US" b="1" dirty="0" smtClean="0">
                <a:noFill/>
                <a:effectLst>
                  <a:outerShdw blurRad="50800" dist="25400" dir="5400000" algn="t" rotWithShape="0">
                    <a:schemeClr val="bg1">
                      <a:alpha val="23000"/>
                    </a:schemeClr>
                  </a:outerShdw>
                </a:effectLst>
                <a:latin typeface="Courier New" pitchFamily="49" charset="0"/>
                <a:cs typeface="Courier New" pitchFamily="49" charset="0"/>
              </a:rPr>
              <a:t>name</a:t>
            </a:r>
            <a:endParaRPr lang="en-US" b="1" dirty="0">
              <a:noFill/>
              <a:effectLst>
                <a:outerShdw blurRad="50800" dist="25400" dir="5400000" algn="t" rotWithShape="0">
                  <a:schemeClr val="bg1">
                    <a:alpha val="23000"/>
                  </a:schemeClr>
                </a:outerShdw>
              </a:effectLst>
              <a:latin typeface="Courier New" pitchFamily="49" charset="0"/>
              <a:cs typeface="Courier New" pitchFamily="49" charset="0"/>
            </a:endParaRPr>
          </a:p>
          <a:p>
            <a:pPr marL="0" indent="0">
              <a:buNone/>
            </a:pPr>
            <a:r>
              <a:rPr lang="en-US" b="1" dirty="0" smtClean="0">
                <a:noFill/>
                <a:effectLst>
                  <a:outerShdw blurRad="50800" dist="25400" dir="5400000" algn="t" rotWithShape="0">
                    <a:schemeClr val="bg1">
                      <a:alpha val="23000"/>
                    </a:schemeClr>
                  </a:outerShdw>
                </a:effectLst>
                <a:latin typeface="Courier New" pitchFamily="49" charset="0"/>
                <a:cs typeface="Courier New" pitchFamily="49" charset="0"/>
              </a:rPr>
              <a:t>vec4 </a:t>
            </a:r>
            <a:r>
              <a:rPr lang="en-US" b="1" dirty="0" err="1" smtClean="0">
                <a:noFill/>
                <a:effectLst>
                  <a:outerShdw blurRad="50800" dist="25400" dir="5400000" algn="t" rotWithShape="0">
                    <a:schemeClr val="bg1">
                      <a:alpha val="23000"/>
                    </a:schemeClr>
                  </a:outerShdw>
                </a:effectLst>
                <a:latin typeface="Courier New" pitchFamily="49" charset="0"/>
                <a:cs typeface="Courier New" pitchFamily="49" charset="0"/>
              </a:rPr>
              <a:t>vertexColor</a:t>
            </a:r>
            <a:r>
              <a:rPr lang="en-US" b="1" dirty="0" smtClean="0">
                <a:noFill/>
                <a:effectLst>
                  <a:outerShdw blurRad="50800" dist="25400" dir="5400000" algn="t" rotWithShape="0">
                    <a:schemeClr val="bg1">
                      <a:alpha val="23000"/>
                    </a:schemeClr>
                  </a:outerShdw>
                </a:effectLst>
                <a:latin typeface="Courier New" pitchFamily="49" charset="0"/>
                <a:cs typeface="Courier New" pitchFamily="49" charset="0"/>
              </a:rPr>
              <a:t> </a:t>
            </a:r>
            <a:r>
              <a:rPr lang="en-US" b="1" dirty="0">
                <a:noFill/>
                <a:effectLst>
                  <a:outerShdw blurRad="50800" dist="25400" dir="5400000" algn="t" rotWithShape="0">
                    <a:schemeClr val="bg1">
                      <a:alpha val="23000"/>
                    </a:schemeClr>
                  </a:outerShdw>
                </a:effectLst>
                <a:latin typeface="Courier New" pitchFamily="49" charset="0"/>
                <a:cs typeface="Courier New" pitchFamily="49" charset="0"/>
              </a:rPr>
              <a:t>= $</a:t>
            </a:r>
            <a:r>
              <a:rPr lang="en-US" b="1" dirty="0" err="1">
                <a:noFill/>
                <a:effectLst>
                  <a:outerShdw blurRad="50800" dist="25400" dir="5400000" algn="t" rotWithShape="0">
                    <a:schemeClr val="bg1">
                      <a:alpha val="23000"/>
                    </a:schemeClr>
                  </a:outerShdw>
                </a:effectLst>
                <a:latin typeface="Courier New" pitchFamily="49" charset="0"/>
                <a:cs typeface="Courier New" pitchFamily="49" charset="0"/>
              </a:rPr>
              <a:t>colorAttrib</a:t>
            </a:r>
            <a:r>
              <a:rPr lang="en-US" b="1" dirty="0" smtClean="0">
                <a:noFill/>
                <a:effectLst>
                  <a:outerShdw blurRad="50800" dist="25400" dir="5400000" algn="t" rotWithShape="0">
                    <a:schemeClr val="bg1">
                      <a:alpha val="23000"/>
                    </a:schemeClr>
                  </a:outerShdw>
                </a:effectLst>
                <a:latin typeface="Courier New" pitchFamily="49" charset="0"/>
                <a:cs typeface="Courier New" pitchFamily="49" charset="0"/>
              </a:rPr>
              <a:t>;</a:t>
            </a:r>
          </a:p>
          <a:p>
            <a:pPr marL="0" indent="0">
              <a:buNone/>
            </a:pPr>
            <a:endParaRPr lang="en-US" b="1" dirty="0">
              <a:noFill/>
              <a:effectLst>
                <a:outerShdw blurRad="50800" dist="25400" dir="5400000" algn="t" rotWithShape="0">
                  <a:schemeClr val="bg1">
                    <a:alpha val="23000"/>
                  </a:schemeClr>
                </a:outerShdw>
              </a:effectLst>
              <a:latin typeface="Courier New" pitchFamily="49" charset="0"/>
              <a:cs typeface="Courier New" pitchFamily="49" charset="0"/>
            </a:endParaRPr>
          </a:p>
          <a:p>
            <a:pPr marL="0" indent="0">
              <a:buNone/>
            </a:pPr>
            <a:r>
              <a:rPr lang="en-US" b="1" dirty="0">
                <a:noFill/>
                <a:effectLst>
                  <a:outerShdw blurRad="50800" dist="25400" dir="5400000" algn="t" rotWithShape="0">
                    <a:schemeClr val="bg1">
                      <a:alpha val="23000"/>
                    </a:schemeClr>
                  </a:outerShdw>
                </a:effectLst>
                <a:latin typeface="Courier New" pitchFamily="49" charset="0"/>
                <a:cs typeface="Courier New" pitchFamily="49" charset="0"/>
              </a:rPr>
              <a:t>//uniforms / textures mapped on </a:t>
            </a:r>
            <a:r>
              <a:rPr lang="en-US" b="1" dirty="0" err="1">
                <a:noFill/>
                <a:effectLst>
                  <a:outerShdw blurRad="50800" dist="25400" dir="5400000" algn="t" rotWithShape="0">
                    <a:schemeClr val="bg1">
                      <a:alpha val="23000"/>
                    </a:schemeClr>
                  </a:outerShdw>
                </a:effectLst>
                <a:latin typeface="Courier New" pitchFamily="49" charset="0"/>
                <a:cs typeface="Courier New" pitchFamily="49" charset="0"/>
              </a:rPr>
              <a:t>shader</a:t>
            </a:r>
            <a:r>
              <a:rPr lang="en-US" b="1" dirty="0">
                <a:noFill/>
                <a:effectLst>
                  <a:outerShdw blurRad="50800" dist="25400" dir="5400000" algn="t" rotWithShape="0">
                    <a:schemeClr val="bg1">
                      <a:alpha val="23000"/>
                    </a:schemeClr>
                  </a:outerShdw>
                </a:effectLst>
                <a:latin typeface="Courier New" pitchFamily="49" charset="0"/>
                <a:cs typeface="Courier New" pitchFamily="49" charset="0"/>
              </a:rPr>
              <a:t>-load</a:t>
            </a:r>
          </a:p>
          <a:p>
            <a:pPr marL="0" indent="0">
              <a:buNone/>
            </a:pPr>
            <a:r>
              <a:rPr lang="en-US" b="1" dirty="0" err="1" smtClean="0">
                <a:noFill/>
                <a:effectLst>
                  <a:outerShdw blurRad="50800" dist="25400" dir="5400000" algn="t" rotWithShape="0">
                    <a:schemeClr val="bg1">
                      <a:alpha val="23000"/>
                    </a:schemeClr>
                  </a:outerShdw>
                </a:effectLst>
                <a:latin typeface="Courier New" pitchFamily="49" charset="0"/>
                <a:cs typeface="Courier New" pitchFamily="49" charset="0"/>
              </a:rPr>
              <a:t>vertexColor</a:t>
            </a:r>
            <a:r>
              <a:rPr lang="en-US" b="1" dirty="0" smtClean="0">
                <a:noFill/>
                <a:effectLst>
                  <a:outerShdw blurRad="50800" dist="25400" dir="5400000" algn="t" rotWithShape="0">
                    <a:schemeClr val="bg1">
                      <a:alpha val="23000"/>
                    </a:schemeClr>
                  </a:outerShdw>
                </a:effectLst>
                <a:latin typeface="Courier New" pitchFamily="49" charset="0"/>
                <a:cs typeface="Courier New" pitchFamily="49" charset="0"/>
              </a:rPr>
              <a:t> = </a:t>
            </a:r>
            <a:r>
              <a:rPr lang="en-US" b="1" dirty="0" err="1" smtClean="0">
                <a:noFill/>
                <a:effectLst>
                  <a:outerShdw blurRad="50800" dist="25400" dir="5400000" algn="t" rotWithShape="0">
                    <a:schemeClr val="bg1">
                      <a:alpha val="23000"/>
                    </a:schemeClr>
                  </a:outerShdw>
                </a:effectLst>
                <a:latin typeface="Courier New" pitchFamily="49" charset="0"/>
                <a:cs typeface="Courier New" pitchFamily="49" charset="0"/>
              </a:rPr>
              <a:t>vertexColor</a:t>
            </a:r>
            <a:r>
              <a:rPr lang="en-US" b="1" dirty="0" smtClean="0">
                <a:noFill/>
                <a:effectLst>
                  <a:outerShdw blurRad="50800" dist="25400" dir="5400000" algn="t" rotWithShape="0">
                    <a:schemeClr val="bg1">
                      <a:alpha val="23000"/>
                    </a:schemeClr>
                  </a:outerShdw>
                </a:effectLst>
                <a:latin typeface="Courier New" pitchFamily="49" charset="0"/>
                <a:cs typeface="Courier New" pitchFamily="49" charset="0"/>
              </a:rPr>
              <a:t> * $</a:t>
            </a:r>
            <a:r>
              <a:rPr lang="en-US" b="1" dirty="0" err="1" smtClean="0">
                <a:noFill/>
                <a:effectLst>
                  <a:outerShdw blurRad="50800" dist="25400" dir="5400000" algn="t" rotWithShape="0">
                    <a:schemeClr val="bg1">
                      <a:alpha val="23000"/>
                    </a:schemeClr>
                  </a:outerShdw>
                </a:effectLst>
                <a:latin typeface="Courier New" pitchFamily="49" charset="0"/>
                <a:cs typeface="Courier New" pitchFamily="49" charset="0"/>
              </a:rPr>
              <a:t>colorModulate</a:t>
            </a:r>
            <a:r>
              <a:rPr lang="en-US" b="1" dirty="0" smtClean="0">
                <a:noFill/>
                <a:effectLst>
                  <a:outerShdw blurRad="50800" dist="25400" dir="5400000" algn="t" rotWithShape="0">
                    <a:schemeClr val="bg1">
                      <a:alpha val="23000"/>
                    </a:schemeClr>
                  </a:outerShdw>
                </a:effectLst>
                <a:latin typeface="Courier New" pitchFamily="49" charset="0"/>
                <a:cs typeface="Courier New" pitchFamily="49" charset="0"/>
              </a:rPr>
              <a:t> </a:t>
            </a:r>
            <a:r>
              <a:rPr lang="en-US" b="1" dirty="0">
                <a:noFill/>
                <a:effectLst>
                  <a:outerShdw blurRad="50800" dist="25400" dir="5400000" algn="t" rotWithShape="0">
                    <a:schemeClr val="bg1">
                      <a:alpha val="23000"/>
                    </a:schemeClr>
                  </a:outerShdw>
                </a:effectLst>
                <a:latin typeface="Courier New" pitchFamily="49" charset="0"/>
                <a:cs typeface="Courier New" pitchFamily="49" charset="0"/>
              </a:rPr>
              <a:t>+ $</a:t>
            </a:r>
            <a:r>
              <a:rPr lang="en-US" b="1" dirty="0" err="1">
                <a:noFill/>
                <a:effectLst>
                  <a:outerShdw blurRad="50800" dist="25400" dir="5400000" algn="t" rotWithShape="0">
                    <a:schemeClr val="bg1">
                      <a:alpha val="23000"/>
                    </a:schemeClr>
                  </a:outerShdw>
                </a:effectLst>
                <a:latin typeface="Courier New" pitchFamily="49" charset="0"/>
                <a:cs typeface="Courier New" pitchFamily="49" charset="0"/>
              </a:rPr>
              <a:t>colorAdd</a:t>
            </a:r>
            <a:r>
              <a:rPr lang="en-US" b="1" dirty="0" smtClean="0">
                <a:noFill/>
                <a:effectLst>
                  <a:outerShdw blurRad="50800" dist="25400" dir="5400000" algn="t" rotWithShape="0">
                    <a:schemeClr val="bg1">
                      <a:alpha val="23000"/>
                    </a:schemeClr>
                  </a:outerShdw>
                </a:effectLst>
                <a:latin typeface="Courier New" pitchFamily="49" charset="0"/>
                <a:cs typeface="Courier New" pitchFamily="49" charset="0"/>
              </a:rPr>
              <a:t>; </a:t>
            </a:r>
            <a:endParaRPr lang="en-US" b="1" dirty="0">
              <a:noFill/>
              <a:effectLst>
                <a:outerShdw blurRad="50800" dist="25400" dir="5400000" algn="t" rotWithShape="0">
                  <a:schemeClr val="bg1">
                    <a:alpha val="23000"/>
                  </a:schemeClr>
                </a:outerShdw>
              </a:effectLst>
              <a:latin typeface="Courier New" pitchFamily="49" charset="0"/>
              <a:cs typeface="Courier New" pitchFamily="49" charset="0"/>
            </a:endParaRPr>
          </a:p>
          <a:p>
            <a:pPr marL="0" indent="0">
              <a:buNone/>
            </a:pPr>
            <a:r>
              <a:rPr lang="en-US" b="1" dirty="0" smtClean="0">
                <a:noFill/>
                <a:effectLst>
                  <a:outerShdw blurRad="50800" dist="25400" dir="5400000" algn="t" rotWithShape="0">
                    <a:schemeClr val="bg1">
                      <a:alpha val="23000"/>
                    </a:schemeClr>
                  </a:outerShdw>
                </a:effectLst>
                <a:latin typeface="Courier New" pitchFamily="49" charset="0"/>
                <a:cs typeface="Courier New" pitchFamily="49" charset="0"/>
              </a:rPr>
              <a:t>vec4 </a:t>
            </a:r>
            <a:r>
              <a:rPr lang="en-US" b="1" dirty="0">
                <a:noFill/>
                <a:effectLst>
                  <a:outerShdw blurRad="50800" dist="25400" dir="5400000" algn="t" rotWithShape="0">
                    <a:schemeClr val="bg1">
                      <a:alpha val="23000"/>
                    </a:schemeClr>
                  </a:outerShdw>
                </a:effectLst>
                <a:latin typeface="Courier New" pitchFamily="49" charset="0"/>
                <a:cs typeface="Courier New" pitchFamily="49" charset="0"/>
              </a:rPr>
              <a:t>diffuse = texture( $</a:t>
            </a:r>
            <a:r>
              <a:rPr lang="en-US" b="1" dirty="0" err="1">
                <a:noFill/>
                <a:effectLst>
                  <a:outerShdw blurRad="50800" dist="25400" dir="5400000" algn="t" rotWithShape="0">
                    <a:schemeClr val="bg1">
                      <a:alpha val="23000"/>
                    </a:schemeClr>
                  </a:outerShdw>
                </a:effectLst>
                <a:latin typeface="Courier New" pitchFamily="49" charset="0"/>
                <a:cs typeface="Courier New" pitchFamily="49" charset="0"/>
              </a:rPr>
              <a:t>diffMap</a:t>
            </a:r>
            <a:r>
              <a:rPr lang="en-US" b="1" dirty="0">
                <a:noFill/>
                <a:effectLst>
                  <a:outerShdw blurRad="50800" dist="25400" dir="5400000" algn="t" rotWithShape="0">
                    <a:schemeClr val="bg1">
                      <a:alpha val="23000"/>
                    </a:schemeClr>
                  </a:outerShdw>
                </a:effectLst>
                <a:latin typeface="Courier New" pitchFamily="49" charset="0"/>
                <a:cs typeface="Courier New" pitchFamily="49" charset="0"/>
              </a:rPr>
              <a:t>, </a:t>
            </a:r>
            <a:r>
              <a:rPr lang="en-US" b="1" dirty="0" err="1">
                <a:noFill/>
                <a:effectLst>
                  <a:outerShdw blurRad="50800" dist="25400" dir="5400000" algn="t" rotWithShape="0">
                    <a:schemeClr val="bg1">
                      <a:alpha val="23000"/>
                    </a:schemeClr>
                  </a:outerShdw>
                </a:effectLst>
                <a:latin typeface="Courier New" pitchFamily="49" charset="0"/>
                <a:cs typeface="Courier New" pitchFamily="49" charset="0"/>
              </a:rPr>
              <a:t>texCoord</a:t>
            </a:r>
            <a:r>
              <a:rPr lang="en-US" b="1" dirty="0">
                <a:noFill/>
                <a:effectLst>
                  <a:outerShdw blurRad="50800" dist="25400" dir="5400000" algn="t" rotWithShape="0">
                    <a:schemeClr val="bg1">
                      <a:alpha val="23000"/>
                    </a:schemeClr>
                  </a:outerShdw>
                </a:effectLst>
                <a:latin typeface="Courier New" pitchFamily="49" charset="0"/>
                <a:cs typeface="Courier New" pitchFamily="49" charset="0"/>
              </a:rPr>
              <a:t> ) * </a:t>
            </a:r>
            <a:r>
              <a:rPr lang="en-US" b="1" dirty="0" err="1" smtClean="0">
                <a:noFill/>
                <a:effectLst>
                  <a:outerShdw blurRad="50800" dist="25400" dir="5400000" algn="t" rotWithShape="0">
                    <a:schemeClr val="bg1">
                      <a:alpha val="23000"/>
                    </a:schemeClr>
                  </a:outerShdw>
                </a:effectLst>
                <a:latin typeface="Courier New" pitchFamily="49" charset="0"/>
                <a:cs typeface="Courier New" pitchFamily="49" charset="0"/>
              </a:rPr>
              <a:t>vertexColor</a:t>
            </a:r>
            <a:r>
              <a:rPr lang="en-US" b="1" dirty="0" smtClean="0">
                <a:noFill/>
                <a:effectLst>
                  <a:outerShdw blurRad="50800" dist="25400" dir="5400000" algn="t" rotWithShape="0">
                    <a:schemeClr val="bg1">
                      <a:alpha val="23000"/>
                    </a:schemeClr>
                  </a:outerShdw>
                </a:effectLst>
                <a:latin typeface="Courier New" pitchFamily="49" charset="0"/>
                <a:cs typeface="Courier New" pitchFamily="49" charset="0"/>
              </a:rPr>
              <a:t>;</a:t>
            </a:r>
            <a:endParaRPr lang="en-US" b="1" dirty="0">
              <a:noFill/>
              <a:effectLst>
                <a:outerShdw blurRad="50800" dist="25400" dir="5400000" algn="t" rotWithShape="0">
                  <a:schemeClr val="bg1">
                    <a:alpha val="23000"/>
                  </a:schemeClr>
                </a:outerShdw>
              </a:effectLst>
              <a:latin typeface="Courier New" pitchFamily="49" charset="0"/>
              <a:cs typeface="Courier New" pitchFamily="49" charset="0"/>
            </a:endParaRPr>
          </a:p>
        </p:txBody>
      </p:sp>
    </p:spTree>
    <p:extLst>
      <p:ext uri="{BB962C8B-B14F-4D97-AF65-F5344CB8AC3E}">
        <p14:creationId xmlns:p14="http://schemas.microsoft.com/office/powerpoint/2010/main" val="9787104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74616" y="1534603"/>
            <a:ext cx="7280565" cy="3299790"/>
          </a:xfrm>
          <a:prstGeom prst="rect">
            <a:avLst/>
          </a:pr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33347" y="137160"/>
            <a:ext cx="8229600" cy="833748"/>
          </a:xfrm>
        </p:spPr>
        <p:txBody>
          <a:bodyPr>
            <a:noAutofit/>
          </a:bodyPr>
          <a:lstStyle/>
          <a:p>
            <a:r>
              <a:rPr lang="en-US" sz="4400" spc="-150" dirty="0" err="1" smtClean="0">
                <a:ln w="6350" cmpd="sng">
                  <a:solidFill>
                    <a:schemeClr val="bg1">
                      <a:lumMod val="50000"/>
                      <a:lumOff val="50000"/>
                    </a:schemeClr>
                  </a:solidFill>
                  <a:prstDash val="solid"/>
                </a:ln>
              </a:rPr>
              <a:t>shader</a:t>
            </a:r>
            <a:r>
              <a:rPr lang="en-US" sz="4400" spc="-150" dirty="0" smtClean="0">
                <a:ln w="6350" cmpd="sng">
                  <a:solidFill>
                    <a:schemeClr val="bg1">
                      <a:lumMod val="50000"/>
                      <a:lumOff val="50000"/>
                    </a:schemeClr>
                  </a:solidFill>
                  <a:prstDash val="solid"/>
                </a:ln>
              </a:rPr>
              <a:t> pre-processor</a:t>
            </a:r>
            <a:endParaRPr lang="en-US" sz="4400" spc="-150" dirty="0">
              <a:ln w="6350" cmpd="sng">
                <a:solidFill>
                  <a:schemeClr val="bg1">
                    <a:lumMod val="50000"/>
                    <a:lumOff val="50000"/>
                  </a:schemeClr>
                </a:solidFill>
                <a:prstDash val="solid"/>
              </a:ln>
            </a:endParaRPr>
          </a:p>
        </p:txBody>
      </p:sp>
      <p:sp>
        <p:nvSpPr>
          <p:cNvPr id="3" name="Content Placeholder 2"/>
          <p:cNvSpPr>
            <a:spLocks noGrp="1"/>
          </p:cNvSpPr>
          <p:nvPr>
            <p:ph idx="1"/>
          </p:nvPr>
        </p:nvSpPr>
        <p:spPr>
          <a:noFill/>
        </p:spPr>
        <p:txBody>
          <a:bodyPr>
            <a:normAutofit fontScale="62500" lnSpcReduction="20000"/>
          </a:bodyPr>
          <a:lstStyle/>
          <a:p>
            <a:r>
              <a:rPr lang="en-US" dirty="0" smtClean="0">
                <a:effectLst>
                  <a:outerShdw blurRad="50800" dist="25400" dir="5400000" algn="t" rotWithShape="0">
                    <a:schemeClr val="bg1">
                      <a:alpha val="51000"/>
                    </a:schemeClr>
                  </a:outerShdw>
                </a:effectLst>
              </a:rPr>
              <a:t>Regular preprocessor functionality (some now natively in </a:t>
            </a:r>
            <a:r>
              <a:rPr lang="en-US" dirty="0" err="1" smtClean="0">
                <a:effectLst>
                  <a:outerShdw blurRad="50800" dist="25400" dir="5400000" algn="t" rotWithShape="0">
                    <a:schemeClr val="bg1">
                      <a:alpha val="51000"/>
                    </a:schemeClr>
                  </a:outerShdw>
                </a:effectLst>
              </a:rPr>
              <a:t>glsl</a:t>
            </a:r>
            <a:r>
              <a:rPr lang="en-US" dirty="0" smtClean="0">
                <a:effectLst>
                  <a:outerShdw blurRad="50800" dist="25400" dir="5400000" algn="t" rotWithShape="0">
                    <a:schemeClr val="bg1">
                      <a:alpha val="51000"/>
                    </a:schemeClr>
                  </a:outerShdw>
                </a:effectLst>
              </a:rPr>
              <a:t>)</a:t>
            </a:r>
          </a:p>
          <a:p>
            <a:endParaRPr lang="en-US" dirty="0">
              <a:effectLst>
                <a:outerShdw blurRad="50800" dist="25400" dir="5400000" algn="t" rotWithShape="0">
                  <a:schemeClr val="bg1">
                    <a:alpha val="51000"/>
                  </a:schemeClr>
                </a:outerShdw>
              </a:effectLst>
            </a:endParaRPr>
          </a:p>
          <a:p>
            <a:pPr marL="0" indent="0">
              <a:buNone/>
            </a:pPr>
            <a:r>
              <a:rPr lang="en-US" b="1" dirty="0" smtClean="0">
                <a:solidFill>
                  <a:schemeClr val="accent1"/>
                </a:solidFill>
                <a:effectLst>
                  <a:outerShdw blurRad="50800" dist="25400" dir="5400000" algn="t" rotWithShape="0">
                    <a:schemeClr val="bg1">
                      <a:alpha val="23000"/>
                    </a:schemeClr>
                  </a:outerShdw>
                </a:effectLst>
                <a:latin typeface="Courier New" pitchFamily="49" charset="0"/>
                <a:cs typeface="Courier New" pitchFamily="49" charset="0"/>
              </a:rPr>
              <a:t>	$</a:t>
            </a:r>
            <a:r>
              <a:rPr lang="en-US" b="1" dirty="0">
                <a:solidFill>
                  <a:schemeClr val="accent1"/>
                </a:solidFill>
                <a:effectLst>
                  <a:outerShdw blurRad="50800" dist="25400" dir="5400000" algn="t" rotWithShape="0">
                    <a:schemeClr val="bg1">
                      <a:alpha val="23000"/>
                    </a:schemeClr>
                  </a:outerShdw>
                </a:effectLst>
                <a:latin typeface="Courier New" pitchFamily="49" charset="0"/>
                <a:cs typeface="Courier New" pitchFamily="49" charset="0"/>
              </a:rPr>
              <a:t>include </a:t>
            </a:r>
            <a:r>
              <a:rPr lang="en-US" b="1" dirty="0">
                <a:solidFill>
                  <a:schemeClr val="tx1"/>
                </a:solidFill>
                <a:effectLst>
                  <a:outerShdw blurRad="50800" dist="25400" dir="5400000" algn="t" rotWithShape="0">
                    <a:schemeClr val="bg1">
                      <a:alpha val="23000"/>
                    </a:schemeClr>
                  </a:outerShdw>
                </a:effectLst>
                <a:latin typeface="Courier New" pitchFamily="49" charset="0"/>
                <a:cs typeface="Courier New" pitchFamily="49" charset="0"/>
              </a:rPr>
              <a:t>"inc/preferred_glsl.inc"</a:t>
            </a:r>
          </a:p>
          <a:p>
            <a:pPr marL="0" indent="0">
              <a:buNone/>
            </a:pPr>
            <a:r>
              <a:rPr lang="en-US" b="1" dirty="0" smtClean="0">
                <a:solidFill>
                  <a:schemeClr val="accent1"/>
                </a:solidFill>
                <a:effectLst>
                  <a:outerShdw blurRad="50800" dist="25400" dir="5400000" algn="t" rotWithShape="0">
                    <a:schemeClr val="bg1">
                      <a:alpha val="23000"/>
                    </a:schemeClr>
                  </a:outerShdw>
                </a:effectLst>
                <a:latin typeface="Courier New" pitchFamily="49" charset="0"/>
                <a:cs typeface="Courier New" pitchFamily="49" charset="0"/>
              </a:rPr>
              <a:t>	$</a:t>
            </a:r>
            <a:r>
              <a:rPr lang="en-US" b="1" dirty="0">
                <a:solidFill>
                  <a:schemeClr val="accent1"/>
                </a:solidFill>
                <a:effectLst>
                  <a:outerShdw blurRad="50800" dist="25400" dir="5400000" algn="t" rotWithShape="0">
                    <a:schemeClr val="bg1">
                      <a:alpha val="23000"/>
                    </a:schemeClr>
                  </a:outerShdw>
                </a:effectLst>
                <a:latin typeface="Courier New" pitchFamily="49" charset="0"/>
                <a:cs typeface="Courier New" pitchFamily="49" charset="0"/>
              </a:rPr>
              <a:t>define </a:t>
            </a:r>
            <a:r>
              <a:rPr lang="en-US" b="1" dirty="0" smtClean="0">
                <a:solidFill>
                  <a:schemeClr val="tx1"/>
                </a:solidFill>
                <a:effectLst>
                  <a:outerShdw blurRad="50800" dist="25400" dir="5400000" algn="t" rotWithShape="0">
                    <a:schemeClr val="bg1">
                      <a:alpha val="23000"/>
                    </a:schemeClr>
                  </a:outerShdw>
                </a:effectLst>
                <a:latin typeface="Courier New" pitchFamily="49" charset="0"/>
                <a:cs typeface="Courier New" pitchFamily="49" charset="0"/>
              </a:rPr>
              <a:t>PREFERRED_RENDERING</a:t>
            </a:r>
            <a:endParaRPr lang="en-US" b="1" dirty="0">
              <a:solidFill>
                <a:schemeClr val="tx1"/>
              </a:solidFill>
              <a:effectLst>
                <a:outerShdw blurRad="50800" dist="25400" dir="5400000" algn="t" rotWithShape="0">
                  <a:schemeClr val="bg1">
                    <a:alpha val="23000"/>
                  </a:schemeClr>
                </a:outerShdw>
              </a:effectLst>
              <a:latin typeface="Courier New" pitchFamily="49" charset="0"/>
              <a:cs typeface="Courier New" pitchFamily="49" charset="0"/>
            </a:endParaRPr>
          </a:p>
          <a:p>
            <a:pPr marL="0" indent="0">
              <a:buNone/>
            </a:pPr>
            <a:r>
              <a:rPr lang="en-US" b="1" dirty="0" smtClean="0">
                <a:solidFill>
                  <a:schemeClr val="accent1"/>
                </a:solidFill>
                <a:effectLst>
                  <a:outerShdw blurRad="50800" dist="25400" dir="5400000" algn="t" rotWithShape="0">
                    <a:schemeClr val="bg1">
                      <a:alpha val="23000"/>
                    </a:schemeClr>
                  </a:outerShdw>
                </a:effectLst>
                <a:latin typeface="Courier New" pitchFamily="49" charset="0"/>
                <a:cs typeface="Courier New" pitchFamily="49" charset="0"/>
              </a:rPr>
              <a:t>	$</a:t>
            </a:r>
            <a:r>
              <a:rPr lang="en-US" b="1" dirty="0">
                <a:solidFill>
                  <a:schemeClr val="accent1"/>
                </a:solidFill>
                <a:effectLst>
                  <a:outerShdw blurRad="50800" dist="25400" dir="5400000" algn="t" rotWithShape="0">
                    <a:schemeClr val="bg1">
                      <a:alpha val="23000"/>
                    </a:schemeClr>
                  </a:outerShdw>
                </a:effectLst>
                <a:latin typeface="Courier New" pitchFamily="49" charset="0"/>
                <a:cs typeface="Courier New" pitchFamily="49" charset="0"/>
              </a:rPr>
              <a:t>ifdef </a:t>
            </a:r>
            <a:r>
              <a:rPr lang="en-US" b="1" dirty="0" smtClean="0">
                <a:solidFill>
                  <a:schemeClr val="tx1"/>
                </a:solidFill>
                <a:effectLst>
                  <a:outerShdw blurRad="50800" dist="25400" dir="5400000" algn="t" rotWithShape="0">
                    <a:schemeClr val="bg1">
                      <a:alpha val="23000"/>
                    </a:schemeClr>
                  </a:outerShdw>
                </a:effectLst>
                <a:latin typeface="Courier New" pitchFamily="49" charset="0"/>
                <a:cs typeface="Courier New" pitchFamily="49" charset="0"/>
              </a:rPr>
              <a:t>PREFERRED_RENDERING</a:t>
            </a:r>
          </a:p>
          <a:p>
            <a:pPr marL="0" indent="0">
              <a:buNone/>
            </a:pPr>
            <a:r>
              <a:rPr lang="en-US" b="1" dirty="0" smtClean="0">
                <a:effectLst>
                  <a:outerShdw blurRad="50800" dist="25400" dir="5400000" algn="t" rotWithShape="0">
                    <a:schemeClr val="bg1">
                      <a:alpha val="23000"/>
                    </a:schemeClr>
                  </a:outerShdw>
                </a:effectLst>
                <a:latin typeface="Courier New" pitchFamily="49" charset="0"/>
                <a:cs typeface="Courier New" pitchFamily="49" charset="0"/>
              </a:rPr>
              <a:t>		</a:t>
            </a:r>
            <a:r>
              <a:rPr lang="en-US" b="1" dirty="0" smtClean="0">
                <a:solidFill>
                  <a:schemeClr val="tx1"/>
                </a:solidFill>
                <a:effectLst>
                  <a:outerShdw blurRad="50800" dist="25400" dir="5400000" algn="t" rotWithShape="0">
                    <a:schemeClr val="bg1">
                      <a:alpha val="23000"/>
                    </a:schemeClr>
                  </a:outerShdw>
                </a:effectLst>
                <a:latin typeface="Courier New" pitchFamily="49" charset="0"/>
                <a:cs typeface="Courier New" pitchFamily="49" charset="0"/>
              </a:rPr>
              <a:t>return </a:t>
            </a:r>
            <a:r>
              <a:rPr lang="en-US" b="1" dirty="0">
                <a:solidFill>
                  <a:schemeClr val="tx1"/>
                </a:solidFill>
                <a:effectLst>
                  <a:outerShdw blurRad="50800" dist="25400" dir="5400000" algn="t" rotWithShape="0">
                    <a:schemeClr val="bg1">
                      <a:alpha val="23000"/>
                    </a:schemeClr>
                  </a:outerShdw>
                </a:effectLst>
                <a:latin typeface="Courier New" pitchFamily="49" charset="0"/>
                <a:cs typeface="Courier New" pitchFamily="49" charset="0"/>
              </a:rPr>
              <a:t>bestValue();</a:t>
            </a:r>
          </a:p>
          <a:p>
            <a:pPr marL="0" indent="0">
              <a:buNone/>
            </a:pPr>
            <a:r>
              <a:rPr lang="en-US" b="1" dirty="0" smtClean="0">
                <a:solidFill>
                  <a:schemeClr val="accent1"/>
                </a:solidFill>
                <a:effectLst>
                  <a:outerShdw blurRad="50800" dist="25400" dir="5400000" algn="t" rotWithShape="0">
                    <a:schemeClr val="bg1">
                      <a:alpha val="23000"/>
                    </a:schemeClr>
                  </a:outerShdw>
                </a:effectLst>
                <a:latin typeface="Courier New" pitchFamily="49" charset="0"/>
                <a:cs typeface="Courier New" pitchFamily="49" charset="0"/>
              </a:rPr>
              <a:t>	$else</a:t>
            </a:r>
          </a:p>
          <a:p>
            <a:pPr marL="0" indent="0">
              <a:buNone/>
            </a:pPr>
            <a:r>
              <a:rPr lang="en-US" b="1" dirty="0" smtClean="0">
                <a:effectLst>
                  <a:outerShdw blurRad="50800" dist="25400" dir="5400000" algn="t" rotWithShape="0">
                    <a:schemeClr val="bg1">
                      <a:alpha val="23000"/>
                    </a:schemeClr>
                  </a:outerShdw>
                </a:effectLst>
                <a:latin typeface="Courier New" pitchFamily="49" charset="0"/>
                <a:cs typeface="Courier New" pitchFamily="49" charset="0"/>
              </a:rPr>
              <a:t>		</a:t>
            </a:r>
            <a:r>
              <a:rPr lang="en-US" b="1" dirty="0" smtClean="0">
                <a:solidFill>
                  <a:schemeClr val="tx1"/>
                </a:solidFill>
                <a:effectLst>
                  <a:outerShdw blurRad="50800" dist="25400" dir="5400000" algn="t" rotWithShape="0">
                    <a:schemeClr val="bg1">
                      <a:alpha val="23000"/>
                    </a:schemeClr>
                  </a:outerShdw>
                </a:effectLst>
                <a:latin typeface="Courier New" pitchFamily="49" charset="0"/>
                <a:cs typeface="Courier New" pitchFamily="49" charset="0"/>
              </a:rPr>
              <a:t>return </a:t>
            </a:r>
            <a:r>
              <a:rPr lang="en-US" b="1" dirty="0">
                <a:solidFill>
                  <a:schemeClr val="tx1"/>
                </a:solidFill>
                <a:effectLst>
                  <a:outerShdw blurRad="50800" dist="25400" dir="5400000" algn="t" rotWithShape="0">
                    <a:schemeClr val="bg1">
                      <a:alpha val="23000"/>
                    </a:schemeClr>
                  </a:outerShdw>
                </a:effectLst>
                <a:latin typeface="Courier New" pitchFamily="49" charset="0"/>
                <a:cs typeface="Courier New" pitchFamily="49" charset="0"/>
              </a:rPr>
              <a:t>fuglyHack();</a:t>
            </a:r>
          </a:p>
          <a:p>
            <a:pPr marL="0" indent="0">
              <a:buNone/>
            </a:pPr>
            <a:r>
              <a:rPr lang="en-US" b="1" dirty="0" smtClean="0">
                <a:solidFill>
                  <a:schemeClr val="accent1"/>
                </a:solidFill>
                <a:effectLst>
                  <a:outerShdw blurRad="50800" dist="25400" dir="5400000" algn="t" rotWithShape="0">
                    <a:schemeClr val="bg1">
                      <a:alpha val="23000"/>
                    </a:schemeClr>
                  </a:outerShdw>
                </a:effectLst>
                <a:latin typeface="Courier New" pitchFamily="49" charset="0"/>
                <a:cs typeface="Courier New" pitchFamily="49" charset="0"/>
              </a:rPr>
              <a:t>	$endif</a:t>
            </a:r>
            <a:endParaRPr lang="en-US" b="1" dirty="0" smtClean="0">
              <a:effectLst>
                <a:outerShdw blurRad="50800" dist="25400" dir="5400000" algn="t" rotWithShape="0">
                  <a:schemeClr val="bg1">
                    <a:alpha val="23000"/>
                  </a:schemeClr>
                </a:outerShdw>
              </a:effectLst>
              <a:latin typeface="Courier New" pitchFamily="49" charset="0"/>
              <a:cs typeface="Courier New" pitchFamily="49" charset="0"/>
            </a:endParaRPr>
          </a:p>
          <a:p>
            <a:pPr marL="0" indent="0">
              <a:buNone/>
            </a:pPr>
            <a:r>
              <a:rPr lang="en-US" b="1" dirty="0" smtClean="0">
                <a:solidFill>
                  <a:srgbClr val="0070C0"/>
                </a:solidFill>
                <a:effectLst>
                  <a:outerShdw blurRad="50800" dist="25400" dir="5400000" algn="t" rotWithShape="0">
                    <a:schemeClr val="bg1">
                      <a:alpha val="23000"/>
                    </a:schemeClr>
                  </a:outerShdw>
                </a:effectLst>
                <a:latin typeface="Courier New" pitchFamily="49" charset="0"/>
                <a:cs typeface="Courier New" pitchFamily="49" charset="0"/>
              </a:rPr>
              <a:t>	// </a:t>
            </a:r>
            <a:r>
              <a:rPr lang="en-US" b="1" dirty="0">
                <a:solidFill>
                  <a:srgbClr val="0070C0"/>
                </a:solidFill>
                <a:effectLst>
                  <a:outerShdw blurRad="50800" dist="25400" dir="5400000" algn="t" rotWithShape="0">
                    <a:schemeClr val="bg1">
                      <a:alpha val="23000"/>
                    </a:schemeClr>
                  </a:outerShdw>
                </a:effectLst>
                <a:latin typeface="Courier New" pitchFamily="49" charset="0"/>
                <a:cs typeface="Courier New" pitchFamily="49" charset="0"/>
              </a:rPr>
              <a:t>vertex-attributes looked up by </a:t>
            </a:r>
            <a:r>
              <a:rPr lang="en-US" b="1" dirty="0" smtClean="0">
                <a:solidFill>
                  <a:srgbClr val="0070C0"/>
                </a:solidFill>
                <a:effectLst>
                  <a:outerShdw blurRad="50800" dist="25400" dir="5400000" algn="t" rotWithShape="0">
                    <a:schemeClr val="bg1">
                      <a:alpha val="23000"/>
                    </a:schemeClr>
                  </a:outerShdw>
                </a:effectLst>
                <a:latin typeface="Courier New" pitchFamily="49" charset="0"/>
                <a:cs typeface="Courier New" pitchFamily="49" charset="0"/>
              </a:rPr>
              <a:t>name</a:t>
            </a:r>
            <a:endParaRPr lang="en-US" b="1" dirty="0">
              <a:solidFill>
                <a:srgbClr val="0070C0"/>
              </a:solidFill>
              <a:effectLst>
                <a:outerShdw blurRad="50800" dist="25400" dir="5400000" algn="t" rotWithShape="0">
                  <a:schemeClr val="bg1">
                    <a:alpha val="23000"/>
                  </a:schemeClr>
                </a:outerShdw>
              </a:effectLst>
              <a:latin typeface="Courier New" pitchFamily="49" charset="0"/>
              <a:cs typeface="Courier New" pitchFamily="49" charset="0"/>
            </a:endParaRPr>
          </a:p>
          <a:p>
            <a:pPr marL="0" indent="0">
              <a:buNone/>
            </a:pPr>
            <a:r>
              <a:rPr lang="en-US" b="1" dirty="0" smtClean="0">
                <a:solidFill>
                  <a:schemeClr val="tx1"/>
                </a:solidFill>
                <a:effectLst>
                  <a:outerShdw blurRad="50800" dist="25400" dir="5400000" algn="t" rotWithShape="0">
                    <a:schemeClr val="bg1">
                      <a:alpha val="23000"/>
                    </a:schemeClr>
                  </a:outerShdw>
                </a:effectLst>
                <a:latin typeface="Courier New" pitchFamily="49" charset="0"/>
                <a:cs typeface="Courier New" pitchFamily="49" charset="0"/>
              </a:rPr>
              <a:t>	vec4 vertexColor </a:t>
            </a:r>
            <a:r>
              <a:rPr lang="en-US" b="1" dirty="0">
                <a:solidFill>
                  <a:schemeClr val="tx1"/>
                </a:solidFill>
                <a:effectLst>
                  <a:outerShdw blurRad="50800" dist="25400" dir="5400000" algn="t" rotWithShape="0">
                    <a:schemeClr val="bg1">
                      <a:alpha val="23000"/>
                    </a:schemeClr>
                  </a:outerShdw>
                </a:effectLst>
                <a:latin typeface="Courier New" pitchFamily="49" charset="0"/>
                <a:cs typeface="Courier New" pitchFamily="49" charset="0"/>
              </a:rPr>
              <a:t>= </a:t>
            </a:r>
            <a:r>
              <a:rPr lang="en-US" b="1" dirty="0">
                <a:solidFill>
                  <a:schemeClr val="accent1"/>
                </a:solidFill>
                <a:effectLst>
                  <a:outerShdw blurRad="50800" dist="25400" dir="5400000" algn="t" rotWithShape="0">
                    <a:schemeClr val="bg1">
                      <a:alpha val="23000"/>
                    </a:schemeClr>
                  </a:outerShdw>
                </a:effectLst>
                <a:latin typeface="Courier New" pitchFamily="49" charset="0"/>
                <a:cs typeface="Courier New" pitchFamily="49" charset="0"/>
              </a:rPr>
              <a:t>$colorAttrib</a:t>
            </a:r>
            <a:r>
              <a:rPr lang="en-US" b="1" dirty="0" smtClean="0">
                <a:effectLst>
                  <a:outerShdw blurRad="50800" dist="25400" dir="5400000" algn="t" rotWithShape="0">
                    <a:schemeClr val="bg1">
                      <a:alpha val="23000"/>
                    </a:schemeClr>
                  </a:outerShdw>
                </a:effectLst>
                <a:latin typeface="Courier New" pitchFamily="49" charset="0"/>
                <a:cs typeface="Courier New" pitchFamily="49" charset="0"/>
              </a:rPr>
              <a:t>;</a:t>
            </a:r>
          </a:p>
          <a:p>
            <a:pPr marL="0" indent="0">
              <a:buNone/>
            </a:pPr>
            <a:r>
              <a:rPr lang="da-DK" b="1" dirty="0" smtClean="0">
                <a:solidFill>
                  <a:schemeClr val="accent1"/>
                </a:solidFill>
                <a:effectLst>
                  <a:outerShdw blurRad="50800" dist="25400" dir="5400000" algn="t" rotWithShape="0">
                    <a:schemeClr val="bg1">
                      <a:alpha val="23000"/>
                    </a:schemeClr>
                  </a:outerShdw>
                </a:effectLst>
                <a:latin typeface="Courier New" pitchFamily="49" charset="0"/>
                <a:cs typeface="Courier New" pitchFamily="49" charset="0"/>
              </a:rPr>
              <a:t>	</a:t>
            </a:r>
            <a:endParaRPr lang="en-US" b="1" dirty="0">
              <a:solidFill>
                <a:schemeClr val="accent1"/>
              </a:solidFill>
              <a:effectLst>
                <a:outerShdw blurRad="50800" dist="25400" dir="5400000" algn="t" rotWithShape="0">
                  <a:schemeClr val="bg1">
                    <a:alpha val="23000"/>
                  </a:schemeClr>
                </a:outerShdw>
              </a:effectLst>
              <a:latin typeface="Courier New" pitchFamily="49" charset="0"/>
              <a:cs typeface="Courier New" pitchFamily="49" charset="0"/>
            </a:endParaRPr>
          </a:p>
          <a:p>
            <a:pPr marL="0" indent="0">
              <a:buNone/>
            </a:pPr>
            <a:r>
              <a:rPr lang="en-US" b="1" dirty="0" smtClean="0">
                <a:solidFill>
                  <a:srgbClr val="0070C0"/>
                </a:solidFill>
                <a:effectLst>
                  <a:outerShdw blurRad="50800" dist="25400" dir="5400000" algn="t" rotWithShape="0">
                    <a:schemeClr val="bg1">
                      <a:alpha val="23000"/>
                    </a:schemeClr>
                  </a:outerShdw>
                </a:effectLst>
                <a:latin typeface="Courier New" pitchFamily="49" charset="0"/>
                <a:cs typeface="Courier New" pitchFamily="49" charset="0"/>
              </a:rPr>
              <a:t>	//</a:t>
            </a:r>
            <a:r>
              <a:rPr lang="en-US" b="1" dirty="0">
                <a:solidFill>
                  <a:srgbClr val="0070C0"/>
                </a:solidFill>
                <a:effectLst>
                  <a:outerShdw blurRad="50800" dist="25400" dir="5400000" algn="t" rotWithShape="0">
                    <a:schemeClr val="bg1">
                      <a:alpha val="23000"/>
                    </a:schemeClr>
                  </a:outerShdw>
                </a:effectLst>
                <a:latin typeface="Courier New" pitchFamily="49" charset="0"/>
                <a:cs typeface="Courier New" pitchFamily="49" charset="0"/>
              </a:rPr>
              <a:t>uniforms / textures mapped on shader-load</a:t>
            </a:r>
          </a:p>
          <a:p>
            <a:pPr marL="0" indent="0">
              <a:buNone/>
            </a:pPr>
            <a:r>
              <a:rPr lang="en-US" b="1" dirty="0" smtClean="0">
                <a:solidFill>
                  <a:schemeClr val="tx1"/>
                </a:solidFill>
                <a:effectLst>
                  <a:outerShdw blurRad="50800" dist="25400" dir="5400000" algn="t" rotWithShape="0">
                    <a:schemeClr val="bg1">
                      <a:alpha val="23000"/>
                    </a:schemeClr>
                  </a:outerShdw>
                </a:effectLst>
                <a:latin typeface="Courier New" pitchFamily="49" charset="0"/>
                <a:cs typeface="Courier New" pitchFamily="49" charset="0"/>
              </a:rPr>
              <a:t>	vertexColor = vertexColor * </a:t>
            </a:r>
            <a:r>
              <a:rPr lang="en-US" b="1" dirty="0" smtClean="0">
                <a:solidFill>
                  <a:schemeClr val="accent1"/>
                </a:solidFill>
                <a:effectLst>
                  <a:outerShdw blurRad="50800" dist="25400" dir="5400000" algn="t" rotWithShape="0">
                    <a:schemeClr val="bg1">
                      <a:alpha val="23000"/>
                    </a:schemeClr>
                  </a:outerShdw>
                </a:effectLst>
                <a:latin typeface="Courier New" pitchFamily="49" charset="0"/>
                <a:cs typeface="Courier New" pitchFamily="49" charset="0"/>
              </a:rPr>
              <a:t>$colorModulate</a:t>
            </a:r>
            <a:r>
              <a:rPr lang="en-US" b="1" dirty="0" smtClean="0">
                <a:effectLst>
                  <a:outerShdw blurRad="50800" dist="25400" dir="5400000" algn="t" rotWithShape="0">
                    <a:schemeClr val="bg1">
                      <a:alpha val="23000"/>
                    </a:schemeClr>
                  </a:outerShdw>
                </a:effectLst>
                <a:latin typeface="Courier New" pitchFamily="49" charset="0"/>
                <a:cs typeface="Courier New" pitchFamily="49" charset="0"/>
              </a:rPr>
              <a:t> </a:t>
            </a:r>
            <a:r>
              <a:rPr lang="en-US" b="1" dirty="0">
                <a:solidFill>
                  <a:schemeClr val="tx1"/>
                </a:solidFill>
                <a:effectLst>
                  <a:outerShdw blurRad="50800" dist="25400" dir="5400000" algn="t" rotWithShape="0">
                    <a:schemeClr val="bg1">
                      <a:alpha val="23000"/>
                    </a:schemeClr>
                  </a:outerShdw>
                </a:effectLst>
                <a:latin typeface="Courier New" pitchFamily="49" charset="0"/>
                <a:cs typeface="Courier New" pitchFamily="49" charset="0"/>
              </a:rPr>
              <a:t>+</a:t>
            </a:r>
            <a:r>
              <a:rPr lang="en-US" b="1" dirty="0">
                <a:effectLst>
                  <a:outerShdw blurRad="50800" dist="25400" dir="5400000" algn="t" rotWithShape="0">
                    <a:schemeClr val="bg1">
                      <a:alpha val="23000"/>
                    </a:schemeClr>
                  </a:outerShdw>
                </a:effectLst>
                <a:latin typeface="Courier New" pitchFamily="49" charset="0"/>
                <a:cs typeface="Courier New" pitchFamily="49" charset="0"/>
              </a:rPr>
              <a:t> </a:t>
            </a:r>
            <a:r>
              <a:rPr lang="en-US" b="1" dirty="0">
                <a:solidFill>
                  <a:schemeClr val="accent1"/>
                </a:solidFill>
                <a:effectLst>
                  <a:outerShdw blurRad="50800" dist="25400" dir="5400000" algn="t" rotWithShape="0">
                    <a:schemeClr val="bg1">
                      <a:alpha val="23000"/>
                    </a:schemeClr>
                  </a:outerShdw>
                </a:effectLst>
                <a:latin typeface="Courier New" pitchFamily="49" charset="0"/>
                <a:cs typeface="Courier New" pitchFamily="49" charset="0"/>
              </a:rPr>
              <a:t>$colorAdd</a:t>
            </a:r>
            <a:r>
              <a:rPr lang="en-US" b="1" dirty="0" smtClean="0">
                <a:effectLst>
                  <a:outerShdw blurRad="50800" dist="25400" dir="5400000" algn="t" rotWithShape="0">
                    <a:schemeClr val="bg1">
                      <a:alpha val="23000"/>
                    </a:schemeClr>
                  </a:outerShdw>
                </a:effectLst>
                <a:latin typeface="Courier New" pitchFamily="49" charset="0"/>
                <a:cs typeface="Courier New" pitchFamily="49" charset="0"/>
              </a:rPr>
              <a:t>; </a:t>
            </a:r>
            <a:endParaRPr lang="en-US" b="1" dirty="0">
              <a:solidFill>
                <a:schemeClr val="accent1"/>
              </a:solidFill>
              <a:effectLst>
                <a:outerShdw blurRad="50800" dist="25400" dir="5400000" algn="t" rotWithShape="0">
                  <a:schemeClr val="bg1">
                    <a:alpha val="23000"/>
                  </a:schemeClr>
                </a:outerShdw>
              </a:effectLst>
              <a:latin typeface="Courier New" pitchFamily="49" charset="0"/>
              <a:cs typeface="Courier New" pitchFamily="49" charset="0"/>
            </a:endParaRPr>
          </a:p>
          <a:p>
            <a:pPr marL="0" indent="0">
              <a:buNone/>
            </a:pPr>
            <a:r>
              <a:rPr lang="en-US" b="1" dirty="0" smtClean="0">
                <a:solidFill>
                  <a:schemeClr val="tx1"/>
                </a:solidFill>
                <a:effectLst>
                  <a:outerShdw blurRad="50800" dist="25400" dir="5400000" algn="t" rotWithShape="0">
                    <a:schemeClr val="bg1">
                      <a:alpha val="23000"/>
                    </a:schemeClr>
                  </a:outerShdw>
                </a:effectLst>
                <a:latin typeface="Courier New" pitchFamily="49" charset="0"/>
                <a:cs typeface="Courier New" pitchFamily="49" charset="0"/>
              </a:rPr>
              <a:t>	vec4 </a:t>
            </a:r>
            <a:r>
              <a:rPr lang="en-US" b="1" dirty="0">
                <a:solidFill>
                  <a:schemeClr val="tx1"/>
                </a:solidFill>
                <a:effectLst>
                  <a:outerShdw blurRad="50800" dist="25400" dir="5400000" algn="t" rotWithShape="0">
                    <a:schemeClr val="bg1">
                      <a:alpha val="23000"/>
                    </a:schemeClr>
                  </a:outerShdw>
                </a:effectLst>
                <a:latin typeface="Courier New" pitchFamily="49" charset="0"/>
                <a:cs typeface="Courier New" pitchFamily="49" charset="0"/>
              </a:rPr>
              <a:t>diffuse = texture( </a:t>
            </a:r>
            <a:r>
              <a:rPr lang="en-US" b="1" dirty="0">
                <a:solidFill>
                  <a:schemeClr val="accent1"/>
                </a:solidFill>
                <a:effectLst>
                  <a:outerShdw blurRad="50800" dist="25400" dir="5400000" algn="t" rotWithShape="0">
                    <a:schemeClr val="bg1">
                      <a:alpha val="23000"/>
                    </a:schemeClr>
                  </a:outerShdw>
                </a:effectLst>
                <a:latin typeface="Courier New" pitchFamily="49" charset="0"/>
                <a:cs typeface="Courier New" pitchFamily="49" charset="0"/>
              </a:rPr>
              <a:t>$diffMap</a:t>
            </a:r>
            <a:r>
              <a:rPr lang="en-US" b="1" dirty="0">
                <a:effectLst>
                  <a:outerShdw blurRad="50800" dist="25400" dir="5400000" algn="t" rotWithShape="0">
                    <a:schemeClr val="bg1">
                      <a:alpha val="23000"/>
                    </a:schemeClr>
                  </a:outerShdw>
                </a:effectLst>
                <a:latin typeface="Courier New" pitchFamily="49" charset="0"/>
                <a:cs typeface="Courier New" pitchFamily="49" charset="0"/>
              </a:rPr>
              <a:t>, </a:t>
            </a:r>
            <a:r>
              <a:rPr lang="en-US" b="1" dirty="0">
                <a:solidFill>
                  <a:schemeClr val="tx1"/>
                </a:solidFill>
                <a:effectLst>
                  <a:outerShdw blurRad="50800" dist="25400" dir="5400000" algn="t" rotWithShape="0">
                    <a:schemeClr val="bg1">
                      <a:alpha val="23000"/>
                    </a:schemeClr>
                  </a:outerShdw>
                </a:effectLst>
                <a:latin typeface="Courier New" pitchFamily="49" charset="0"/>
                <a:cs typeface="Courier New" pitchFamily="49" charset="0"/>
              </a:rPr>
              <a:t>texCoord ) * </a:t>
            </a:r>
            <a:r>
              <a:rPr lang="en-US" b="1" dirty="0" smtClean="0">
                <a:solidFill>
                  <a:schemeClr val="tx1"/>
                </a:solidFill>
                <a:effectLst>
                  <a:outerShdw blurRad="50800" dist="25400" dir="5400000" algn="t" rotWithShape="0">
                    <a:schemeClr val="bg1">
                      <a:alpha val="23000"/>
                    </a:schemeClr>
                  </a:outerShdw>
                </a:effectLst>
                <a:latin typeface="Courier New" pitchFamily="49" charset="0"/>
                <a:cs typeface="Courier New" pitchFamily="49" charset="0"/>
              </a:rPr>
              <a:t>vertexColor;</a:t>
            </a:r>
            <a:endParaRPr lang="en-US" b="1" dirty="0">
              <a:solidFill>
                <a:schemeClr val="tx1"/>
              </a:solidFill>
              <a:effectLst>
                <a:outerShdw blurRad="50800" dist="25400" dir="5400000" algn="t" rotWithShape="0">
                  <a:schemeClr val="bg1">
                    <a:alpha val="23000"/>
                  </a:schemeClr>
                </a:outerShdw>
              </a:effectLst>
              <a:latin typeface="Courier New" pitchFamily="49" charset="0"/>
              <a:cs typeface="Courier New" pitchFamily="49" charset="0"/>
            </a:endParaRPr>
          </a:p>
        </p:txBody>
      </p:sp>
    </p:spTree>
    <p:extLst>
      <p:ext uri="{BB962C8B-B14F-4D97-AF65-F5344CB8AC3E}">
        <p14:creationId xmlns:p14="http://schemas.microsoft.com/office/powerpoint/2010/main" val="59469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347" y="137160"/>
            <a:ext cx="8229600" cy="833748"/>
          </a:xfrm>
        </p:spPr>
        <p:txBody>
          <a:bodyPr>
            <a:noAutofit/>
          </a:bodyPr>
          <a:lstStyle/>
          <a:p>
            <a:r>
              <a:rPr lang="en-US" sz="4400" dirty="0" smtClean="0">
                <a:ln w="6350" cmpd="sng">
                  <a:solidFill>
                    <a:schemeClr val="bg1">
                      <a:lumMod val="50000"/>
                      <a:lumOff val="50000"/>
                    </a:schemeClr>
                  </a:solidFill>
                  <a:prstDash val="solid"/>
                </a:ln>
              </a:rPr>
              <a:t>occlusion queries</a:t>
            </a:r>
            <a:endParaRPr lang="en-US" sz="4400" spc="-150" dirty="0">
              <a:ln w="6350" cmpd="sng">
                <a:solidFill>
                  <a:schemeClr val="bg1">
                    <a:lumMod val="50000"/>
                    <a:lumOff val="50000"/>
                  </a:schemeClr>
                </a:solidFill>
                <a:prstDash val="solid"/>
              </a:ln>
            </a:endParaRPr>
          </a:p>
        </p:txBody>
      </p:sp>
      <p:sp>
        <p:nvSpPr>
          <p:cNvPr id="3" name="Content Placeholder 2"/>
          <p:cNvSpPr>
            <a:spLocks noGrp="1"/>
          </p:cNvSpPr>
          <p:nvPr>
            <p:ph idx="1"/>
          </p:nvPr>
        </p:nvSpPr>
        <p:spPr/>
        <p:txBody>
          <a:bodyPr>
            <a:normAutofit/>
          </a:bodyPr>
          <a:lstStyle/>
          <a:p>
            <a:r>
              <a:rPr lang="en-US" dirty="0"/>
              <a:t>area and frustum-culled before </a:t>
            </a:r>
            <a:r>
              <a:rPr lang="en-US" dirty="0" smtClean="0"/>
              <a:t>OCQ</a:t>
            </a:r>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055165" y="1697801"/>
            <a:ext cx="5367131" cy="3445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1354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ev\B-Docs\Programming\Presentations\Siggraph 2011\reference\tim_mop_images\bluepri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7405" y="1209629"/>
            <a:ext cx="6762985" cy="41406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33347" y="137160"/>
            <a:ext cx="8229600" cy="833748"/>
          </a:xfrm>
        </p:spPr>
        <p:txBody>
          <a:bodyPr>
            <a:noAutofit/>
          </a:bodyPr>
          <a:lstStyle/>
          <a:p>
            <a:r>
              <a:rPr lang="en-US" sz="4400" spc="-150" dirty="0" smtClean="0">
                <a:ln w="6350" cmpd="sng">
                  <a:solidFill>
                    <a:schemeClr val="bg1">
                      <a:lumMod val="50000"/>
                      <a:lumOff val="50000"/>
                    </a:schemeClr>
                  </a:solidFill>
                  <a:prstDash val="solid"/>
                </a:ln>
              </a:rPr>
              <a:t>outline</a:t>
            </a:r>
            <a:endParaRPr lang="en-US" sz="4400" spc="-150" dirty="0">
              <a:ln w="6350" cmpd="sng">
                <a:solidFill>
                  <a:schemeClr val="bg1">
                    <a:lumMod val="50000"/>
                    <a:lumOff val="50000"/>
                  </a:schemeClr>
                </a:solidFill>
                <a:prstDash val="solid"/>
              </a:ln>
            </a:endParaRPr>
          </a:p>
        </p:txBody>
      </p:sp>
      <p:sp>
        <p:nvSpPr>
          <p:cNvPr id="3" name="Content Placeholder 2"/>
          <p:cNvSpPr>
            <a:spLocks noGrp="1"/>
          </p:cNvSpPr>
          <p:nvPr>
            <p:ph idx="1"/>
          </p:nvPr>
        </p:nvSpPr>
        <p:spPr/>
        <p:txBody>
          <a:bodyPr>
            <a:normAutofit/>
          </a:bodyPr>
          <a:lstStyle/>
          <a:p>
            <a:r>
              <a:rPr lang="en-US" dirty="0" smtClean="0"/>
              <a:t>PC rendering overview</a:t>
            </a:r>
          </a:p>
          <a:p>
            <a:r>
              <a:rPr lang="en-US" dirty="0" smtClean="0"/>
              <a:t>state, shaders, occlusion queries</a:t>
            </a:r>
          </a:p>
          <a:p>
            <a:r>
              <a:rPr lang="en-US" dirty="0" smtClean="0"/>
              <a:t>virtual texturing</a:t>
            </a:r>
          </a:p>
          <a:p>
            <a:r>
              <a:rPr lang="en-US" dirty="0" err="1" smtClean="0"/>
              <a:t>bindless</a:t>
            </a:r>
            <a:r>
              <a:rPr lang="en-US" dirty="0" smtClean="0"/>
              <a:t> vertex attributes</a:t>
            </a:r>
          </a:p>
          <a:p>
            <a:r>
              <a:rPr lang="en-US" dirty="0" smtClean="0"/>
              <a:t>debugging OpenGL</a:t>
            </a:r>
          </a:p>
          <a:p>
            <a:r>
              <a:rPr lang="da-DK" dirty="0"/>
              <a:t>l</a:t>
            </a:r>
            <a:r>
              <a:rPr lang="da-DK" dirty="0" smtClean="0"/>
              <a:t>essons learned</a:t>
            </a:r>
            <a:endParaRPr lang="en-US" dirty="0" smtClean="0"/>
          </a:p>
        </p:txBody>
      </p:sp>
    </p:spTree>
    <p:extLst>
      <p:ext uri="{BB962C8B-B14F-4D97-AF65-F5344CB8AC3E}">
        <p14:creationId xmlns:p14="http://schemas.microsoft.com/office/powerpoint/2010/main" val="5175830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347" y="137160"/>
            <a:ext cx="8229600" cy="833748"/>
          </a:xfrm>
        </p:spPr>
        <p:txBody>
          <a:bodyPr>
            <a:noAutofit/>
          </a:bodyPr>
          <a:lstStyle/>
          <a:p>
            <a:r>
              <a:rPr lang="en-US" sz="4400" dirty="0" smtClean="0">
                <a:ln w="6350" cmpd="sng">
                  <a:solidFill>
                    <a:schemeClr val="bg1">
                      <a:lumMod val="50000"/>
                      <a:lumOff val="50000"/>
                    </a:schemeClr>
                  </a:solidFill>
                  <a:prstDash val="solid"/>
                </a:ln>
              </a:rPr>
              <a:t>occlusion queries</a:t>
            </a:r>
            <a:endParaRPr lang="en-US" sz="4400" spc="-150" dirty="0">
              <a:ln w="6350" cmpd="sng">
                <a:solidFill>
                  <a:schemeClr val="bg1">
                    <a:lumMod val="50000"/>
                    <a:lumOff val="50000"/>
                  </a:schemeClr>
                </a:solidFill>
                <a:prstDash val="solid"/>
              </a:ln>
            </a:endParaRPr>
          </a:p>
        </p:txBody>
      </p:sp>
      <p:sp>
        <p:nvSpPr>
          <p:cNvPr id="3" name="Content Placeholder 2"/>
          <p:cNvSpPr>
            <a:spLocks noGrp="1"/>
          </p:cNvSpPr>
          <p:nvPr>
            <p:ph idx="1"/>
          </p:nvPr>
        </p:nvSpPr>
        <p:spPr/>
        <p:txBody>
          <a:bodyPr>
            <a:normAutofit/>
          </a:bodyPr>
          <a:lstStyle/>
          <a:p>
            <a:r>
              <a:rPr lang="en-US" dirty="0"/>
              <a:t>area and frustum-culled before </a:t>
            </a:r>
            <a:r>
              <a:rPr lang="en-US" dirty="0" smtClean="0"/>
              <a:t>OCQ</a:t>
            </a:r>
          </a:p>
          <a:p>
            <a:r>
              <a:rPr lang="en-US" dirty="0" smtClean="0"/>
              <a:t>render </a:t>
            </a:r>
            <a:r>
              <a:rPr lang="en-US" dirty="0"/>
              <a:t>world-space bboxes / light-frustum</a:t>
            </a:r>
          </a:p>
          <a:p>
            <a:pPr lvl="1"/>
            <a:r>
              <a:rPr lang="en-US" dirty="0"/>
              <a:t>if predicted visible, issue OCQ during </a:t>
            </a:r>
            <a:r>
              <a:rPr lang="en-US" dirty="0" smtClean="0"/>
              <a:t>rendering</a:t>
            </a:r>
          </a:p>
          <a:p>
            <a:r>
              <a:rPr lang="en-US" dirty="0" smtClean="0"/>
              <a:t>~60 avg, ~200 max OCQ </a:t>
            </a:r>
            <a:r>
              <a:rPr lang="en-US" dirty="0"/>
              <a:t>per </a:t>
            </a:r>
            <a:r>
              <a:rPr lang="en-US" dirty="0" smtClean="0"/>
              <a:t>frame</a:t>
            </a:r>
            <a:br>
              <a:rPr lang="en-US" dirty="0" smtClean="0"/>
            </a:br>
            <a:r>
              <a:rPr lang="en-US" dirty="0" smtClean="0"/>
              <a:t>~0.5ms</a:t>
            </a:r>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055165" y="1697801"/>
            <a:ext cx="5367131" cy="3445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347" y="137160"/>
            <a:ext cx="8229600" cy="833748"/>
          </a:xfrm>
        </p:spPr>
        <p:txBody>
          <a:bodyPr>
            <a:noAutofit/>
          </a:bodyPr>
          <a:lstStyle/>
          <a:p>
            <a:r>
              <a:rPr lang="en-US" sz="4400" dirty="0" smtClean="0">
                <a:ln w="6350" cmpd="sng">
                  <a:solidFill>
                    <a:schemeClr val="bg1">
                      <a:lumMod val="50000"/>
                      <a:lumOff val="50000"/>
                    </a:schemeClr>
                  </a:solidFill>
                  <a:prstDash val="solid"/>
                </a:ln>
              </a:rPr>
              <a:t>occlusion queries</a:t>
            </a:r>
            <a:endParaRPr lang="en-US" sz="4400" spc="-150" dirty="0">
              <a:ln w="6350" cmpd="sng">
                <a:solidFill>
                  <a:schemeClr val="bg1">
                    <a:lumMod val="50000"/>
                    <a:lumOff val="50000"/>
                  </a:schemeClr>
                </a:solidFill>
                <a:prstDash val="solid"/>
              </a:ln>
            </a:endParaRPr>
          </a:p>
        </p:txBody>
      </p:sp>
      <p:sp>
        <p:nvSpPr>
          <p:cNvPr id="3" name="Content Placeholder 2"/>
          <p:cNvSpPr>
            <a:spLocks noGrp="1"/>
          </p:cNvSpPr>
          <p:nvPr>
            <p:ph idx="1"/>
          </p:nvPr>
        </p:nvSpPr>
        <p:spPr/>
        <p:txBody>
          <a:bodyPr>
            <a:normAutofit/>
          </a:bodyPr>
          <a:lstStyle/>
          <a:p>
            <a:r>
              <a:rPr lang="en-US" dirty="0" smtClean="0"/>
              <a:t>initial version stalled on frame n+1</a:t>
            </a:r>
            <a:endParaRPr lang="en-US" dirty="0"/>
          </a:p>
          <a:p>
            <a:pPr lvl="1"/>
            <a:r>
              <a:rPr lang="en-US" dirty="0" smtClean="0"/>
              <a:t>proved to be a bottleneck</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292960" y="993914"/>
            <a:ext cx="4851040" cy="4851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982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347" y="137160"/>
            <a:ext cx="8229600" cy="833748"/>
          </a:xfrm>
        </p:spPr>
        <p:txBody>
          <a:bodyPr>
            <a:noAutofit/>
          </a:bodyPr>
          <a:lstStyle/>
          <a:p>
            <a:r>
              <a:rPr lang="en-US" sz="4400" dirty="0" smtClean="0">
                <a:ln w="6350" cmpd="sng">
                  <a:solidFill>
                    <a:schemeClr val="bg1">
                      <a:lumMod val="50000"/>
                      <a:lumOff val="50000"/>
                    </a:schemeClr>
                  </a:solidFill>
                  <a:prstDash val="solid"/>
                </a:ln>
              </a:rPr>
              <a:t>occlusion queries</a:t>
            </a:r>
            <a:endParaRPr lang="en-US" sz="4400" spc="-150" dirty="0">
              <a:ln w="6350" cmpd="sng">
                <a:solidFill>
                  <a:schemeClr val="bg1">
                    <a:lumMod val="50000"/>
                    <a:lumOff val="50000"/>
                  </a:schemeClr>
                </a:solidFill>
                <a:prstDash val="solid"/>
              </a:ln>
            </a:endParaRPr>
          </a:p>
        </p:txBody>
      </p:sp>
      <p:sp>
        <p:nvSpPr>
          <p:cNvPr id="3" name="Content Placeholder 2"/>
          <p:cNvSpPr>
            <a:spLocks noGrp="1"/>
          </p:cNvSpPr>
          <p:nvPr>
            <p:ph idx="1"/>
          </p:nvPr>
        </p:nvSpPr>
        <p:spPr/>
        <p:txBody>
          <a:bodyPr>
            <a:normAutofit/>
          </a:bodyPr>
          <a:lstStyle/>
          <a:p>
            <a:r>
              <a:rPr lang="en-US" dirty="0"/>
              <a:t>if not ready, assume nothing changed</a:t>
            </a:r>
          </a:p>
          <a:p>
            <a:pPr lvl="1"/>
            <a:r>
              <a:rPr lang="en-US" dirty="0"/>
              <a:t>do not issue new </a:t>
            </a:r>
            <a:r>
              <a:rPr lang="en-US" dirty="0" smtClean="0"/>
              <a:t>OCQ</a:t>
            </a:r>
          </a:p>
          <a:p>
            <a:r>
              <a:rPr lang="en-US" dirty="0" smtClean="0"/>
              <a:t>expand bbox in view-movement-direction to predict visibility</a:t>
            </a:r>
          </a:p>
        </p:txBody>
      </p:sp>
    </p:spTree>
    <p:extLst>
      <p:ext uri="{BB962C8B-B14F-4D97-AF65-F5344CB8AC3E}">
        <p14:creationId xmlns:p14="http://schemas.microsoft.com/office/powerpoint/2010/main" val="24415592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ev\B-Docs\Programming\Presentations\Siggraph 2011\ocq_nomov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056" y="118771"/>
            <a:ext cx="7879742" cy="4924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40637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4056" y="118771"/>
            <a:ext cx="7879742" cy="4924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3330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a-DK" dirty="0" smtClean="0"/>
              <a:t>virtual texturing</a:t>
            </a:r>
            <a:endParaRPr lang="en-GB"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82420" y="1200150"/>
            <a:ext cx="5979160" cy="3736975"/>
          </a:xfrm>
        </p:spPr>
      </p:pic>
    </p:spTree>
    <p:extLst>
      <p:ext uri="{BB962C8B-B14F-4D97-AF65-F5344CB8AC3E}">
        <p14:creationId xmlns:p14="http://schemas.microsoft.com/office/powerpoint/2010/main" val="11427825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a-DK" dirty="0" smtClean="0"/>
              <a:t>virtual texturing</a:t>
            </a:r>
            <a:endParaRPr lang="en-GB" dirty="0"/>
          </a:p>
        </p:txBody>
      </p:sp>
      <p:sp>
        <p:nvSpPr>
          <p:cNvPr id="3" name="Content Placeholder 2"/>
          <p:cNvSpPr>
            <a:spLocks noGrp="1"/>
          </p:cNvSpPr>
          <p:nvPr>
            <p:ph idx="1"/>
          </p:nvPr>
        </p:nvSpPr>
        <p:spPr/>
        <p:txBody>
          <a:bodyPr/>
          <a:lstStyle/>
          <a:p>
            <a:r>
              <a:rPr lang="da-DK" dirty="0"/>
              <a:t>only load the texels you </a:t>
            </a:r>
            <a:r>
              <a:rPr lang="da-DK" dirty="0" smtClean="0"/>
              <a:t>need</a:t>
            </a:r>
          </a:p>
          <a:p>
            <a:pPr lvl="1"/>
            <a:r>
              <a:rPr lang="da-DK" dirty="0" smtClean="0"/>
              <a:t>same texel-density everywhere on screen</a:t>
            </a:r>
          </a:p>
        </p:txBody>
      </p:sp>
      <p:pic>
        <p:nvPicPr>
          <p:cNvPr id="5" name="Picture 4" descr="C:\dev\B-Docs\Programming\Presentations\Siggraph 2011\vtdif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1810" y="2465649"/>
            <a:ext cx="2438400" cy="2438400"/>
          </a:xfrm>
          <a:prstGeom prst="rect">
            <a:avLst/>
          </a:prstGeom>
          <a:noFill/>
          <a:effectLst>
            <a:outerShdw blurRad="127000" dist="1016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8329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a-DK" dirty="0" smtClean="0"/>
              <a:t>virtual texturing</a:t>
            </a:r>
            <a:endParaRPr lang="en-GB" dirty="0"/>
          </a:p>
        </p:txBody>
      </p:sp>
      <p:sp>
        <p:nvSpPr>
          <p:cNvPr id="3" name="Content Placeholder 2"/>
          <p:cNvSpPr>
            <a:spLocks noGrp="1"/>
          </p:cNvSpPr>
          <p:nvPr>
            <p:ph idx="1"/>
          </p:nvPr>
        </p:nvSpPr>
        <p:spPr/>
        <p:txBody>
          <a:bodyPr/>
          <a:lstStyle/>
          <a:p>
            <a:r>
              <a:rPr lang="da-DK" dirty="0"/>
              <a:t>only load the texels you </a:t>
            </a:r>
            <a:r>
              <a:rPr lang="da-DK" dirty="0" smtClean="0"/>
              <a:t>need</a:t>
            </a:r>
          </a:p>
          <a:p>
            <a:pPr lvl="1"/>
            <a:r>
              <a:rPr lang="da-DK" dirty="0" smtClean="0"/>
              <a:t>same texel-density everywhere on screen</a:t>
            </a:r>
          </a:p>
          <a:p>
            <a:r>
              <a:rPr lang="da-DK" dirty="0" smtClean="0"/>
              <a:t>reduces complexity for artists</a:t>
            </a:r>
          </a:p>
          <a:p>
            <a:pPr lvl="1"/>
            <a:r>
              <a:rPr lang="da-DK" dirty="0" smtClean="0"/>
              <a:t>”texture however you want, as long as it fits”</a:t>
            </a:r>
            <a:endParaRPr lang="da-DK" dirty="0"/>
          </a:p>
        </p:txBody>
      </p:sp>
      <p:pic>
        <p:nvPicPr>
          <p:cNvPr id="6" name="Picture 5" descr="C:\dev\B-Docs\Programming\Presentations\Siggraph 2011\vtdif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1810" y="2465649"/>
            <a:ext cx="2438400" cy="2438400"/>
          </a:xfrm>
          <a:prstGeom prst="rect">
            <a:avLst/>
          </a:prstGeom>
          <a:noFill/>
          <a:effectLst>
            <a:outerShdw blurRad="127000" dist="1016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57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a-DK" dirty="0" smtClean="0"/>
              <a:t>virtual texturing</a:t>
            </a:r>
            <a:endParaRPr lang="en-GB" dirty="0"/>
          </a:p>
        </p:txBody>
      </p:sp>
      <p:sp>
        <p:nvSpPr>
          <p:cNvPr id="3" name="Content Placeholder 2"/>
          <p:cNvSpPr>
            <a:spLocks noGrp="1"/>
          </p:cNvSpPr>
          <p:nvPr>
            <p:ph idx="1"/>
          </p:nvPr>
        </p:nvSpPr>
        <p:spPr/>
        <p:txBody>
          <a:bodyPr/>
          <a:lstStyle/>
          <a:p>
            <a:r>
              <a:rPr lang="da-DK" dirty="0"/>
              <a:t>only load the texels you </a:t>
            </a:r>
            <a:r>
              <a:rPr lang="da-DK" dirty="0" smtClean="0"/>
              <a:t>need</a:t>
            </a:r>
          </a:p>
          <a:p>
            <a:pPr lvl="1"/>
            <a:r>
              <a:rPr lang="da-DK" dirty="0" smtClean="0"/>
              <a:t>same texel-density everywhere on screen</a:t>
            </a:r>
          </a:p>
          <a:p>
            <a:r>
              <a:rPr lang="da-DK" dirty="0" smtClean="0"/>
              <a:t>reduces complexity for artists</a:t>
            </a:r>
          </a:p>
          <a:p>
            <a:pPr lvl="1"/>
            <a:r>
              <a:rPr lang="da-DK" dirty="0" smtClean="0"/>
              <a:t>”texture however you want, as long as it fits”</a:t>
            </a:r>
            <a:endParaRPr lang="da-DK" dirty="0"/>
          </a:p>
          <a:p>
            <a:r>
              <a:rPr lang="da-DK" dirty="0" smtClean="0"/>
              <a:t>reduces dependency between drawcalls</a:t>
            </a:r>
          </a:p>
          <a:p>
            <a:pPr lvl="1"/>
            <a:r>
              <a:rPr lang="da-DK" dirty="0" smtClean="0"/>
              <a:t>everything uses the same texture</a:t>
            </a:r>
          </a:p>
          <a:p>
            <a:pPr lvl="1"/>
            <a:r>
              <a:rPr lang="da-DK" dirty="0" smtClean="0"/>
              <a:t>...actually we have multiple pagefiles</a:t>
            </a:r>
          </a:p>
        </p:txBody>
      </p:sp>
      <p:pic>
        <p:nvPicPr>
          <p:cNvPr id="5" name="Picture 4" descr="C:\dev\B-Docs\Programming\Presentations\Siggraph 2011\vtdif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1810" y="2465649"/>
            <a:ext cx="2438400" cy="2438400"/>
          </a:xfrm>
          <a:prstGeom prst="rect">
            <a:avLst/>
          </a:prstGeom>
          <a:noFill/>
          <a:effectLst>
            <a:outerShdw blurRad="127000" dist="1016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6253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a-DK" dirty="0" smtClean="0"/>
              <a:t>virtual texturing</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88532" y="1200150"/>
            <a:ext cx="5766936" cy="3736975"/>
          </a:xfrm>
        </p:spPr>
      </p:pic>
    </p:spTree>
    <p:extLst>
      <p:ext uri="{BB962C8B-B14F-4D97-AF65-F5344CB8AC3E}">
        <p14:creationId xmlns:p14="http://schemas.microsoft.com/office/powerpoint/2010/main" val="1698797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splash damage</a:t>
            </a:r>
            <a:endParaRPr lang="en-GB" dirty="0"/>
          </a:p>
        </p:txBody>
      </p:sp>
      <p:sp>
        <p:nvSpPr>
          <p:cNvPr id="3" name="Content Placeholder 2"/>
          <p:cNvSpPr>
            <a:spLocks noGrp="1"/>
          </p:cNvSpPr>
          <p:nvPr>
            <p:ph idx="1"/>
          </p:nvPr>
        </p:nvSpPr>
        <p:spPr>
          <a:xfrm>
            <a:off x="457200" y="1276350"/>
            <a:ext cx="4572000" cy="3276600"/>
          </a:xfrm>
        </p:spPr>
        <p:txBody>
          <a:bodyPr/>
          <a:lstStyle/>
          <a:p>
            <a:r>
              <a:rPr lang="en-GB" dirty="0" smtClean="0"/>
              <a:t>Founded 2001</a:t>
            </a:r>
          </a:p>
          <a:p>
            <a:r>
              <a:rPr lang="en-GB" dirty="0" smtClean="0"/>
              <a:t>Mod team gone pro</a:t>
            </a:r>
          </a:p>
          <a:p>
            <a:r>
              <a:rPr lang="en-GB" dirty="0" smtClean="0"/>
              <a:t>Developed Enemy Territory games with id Software</a:t>
            </a:r>
          </a:p>
          <a:p>
            <a:r>
              <a:rPr lang="en-GB" dirty="0" smtClean="0"/>
              <a:t>Just finished Brink with Bethesda </a:t>
            </a:r>
            <a:r>
              <a:rPr lang="en-GB" dirty="0" err="1" smtClean="0"/>
              <a:t>Softworks</a:t>
            </a:r>
            <a:endParaRPr lang="en-GB" dirty="0"/>
          </a:p>
        </p:txBody>
      </p:sp>
      <p:pic>
        <p:nvPicPr>
          <p:cNvPr id="4" name="Picture 6" descr="\\Library\Company\Business Art\Presentation Slides\SD\Frags to Riches Oct 2008\slides\wet.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98949" y="590550"/>
            <a:ext cx="2699740" cy="3884195"/>
          </a:xfrm>
          <a:prstGeom prst="rect">
            <a:avLst/>
          </a:prstGeom>
          <a:noFill/>
          <a:ln w="9525">
            <a:noFill/>
            <a:miter lim="800000"/>
            <a:headEnd/>
            <a:tailEnd/>
          </a:ln>
          <a:effectLst/>
        </p:spPr>
      </p:pic>
      <p:pic>
        <p:nvPicPr>
          <p:cNvPr id="5" name="Picture 4" descr="\\Library\Company\Business Art\Presentation Slides\SD\Frags to Riches Oct 2008\slides\etqw.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89549" y="1114092"/>
            <a:ext cx="2659113" cy="3438858"/>
          </a:xfrm>
          <a:prstGeom prst="rect">
            <a:avLst/>
          </a:prstGeom>
          <a:noFill/>
          <a:ln w="9525">
            <a:noFill/>
            <a:miter lim="800000"/>
            <a:headEnd/>
            <a:tailEnd/>
          </a:ln>
        </p:spPr>
      </p:pic>
      <p:pic>
        <p:nvPicPr>
          <p:cNvPr id="6" name="Picture 5"/>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6141949" y="1047750"/>
            <a:ext cx="2773451" cy="3584152"/>
          </a:xfrm>
          <a:prstGeom prst="rect">
            <a:avLst/>
          </a:prstGeom>
          <a:noFill/>
          <a:ln w="9525">
            <a:noFill/>
            <a:miter lim="800000"/>
            <a:headEnd/>
            <a:tailEnd/>
          </a:ln>
        </p:spPr>
      </p:pic>
    </p:spTree>
    <p:extLst>
      <p:ext uri="{BB962C8B-B14F-4D97-AF65-F5344CB8AC3E}">
        <p14:creationId xmlns:p14="http://schemas.microsoft.com/office/powerpoint/2010/main" val="196309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42" presetClass="path" presetSubtype="0" accel="50000" decel="50000" fill="hold" nodeType="withEffect">
                                  <p:stCondLst>
                                    <p:cond delay="0"/>
                                  </p:stCondLst>
                                  <p:childTnLst>
                                    <p:animMotion origin="layout" path="M 1.11022E-16 7.40741E-7 L -0.05 7.40741E-7 " pathEditMode="relative" rAng="0" ptsTypes="AA">
                                      <p:cBhvr>
                                        <p:cTn id="10" dur="1000" fill="hold"/>
                                        <p:tgtEl>
                                          <p:spTgt spid="5"/>
                                        </p:tgtEl>
                                        <p:attrNameLst>
                                          <p:attrName>ppt_x</p:attrName>
                                          <p:attrName>ppt_y</p:attrName>
                                        </p:attrNameLst>
                                      </p:cBhvr>
                                      <p:rCtr x="-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a-DK" dirty="0" smtClean="0"/>
              <a:t>virtual texturing</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45109" y="1011382"/>
            <a:ext cx="7107741" cy="4031672"/>
          </a:xfrm>
        </p:spPr>
      </p:pic>
    </p:spTree>
    <p:extLst>
      <p:ext uri="{BB962C8B-B14F-4D97-AF65-F5344CB8AC3E}">
        <p14:creationId xmlns:p14="http://schemas.microsoft.com/office/powerpoint/2010/main" val="40151632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a-DK" dirty="0" smtClean="0"/>
              <a:t>virtual texturing</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45109" y="1011382"/>
            <a:ext cx="7107741" cy="4031672"/>
          </a:xfrm>
        </p:spPr>
      </p:pic>
    </p:spTree>
    <p:extLst>
      <p:ext uri="{BB962C8B-B14F-4D97-AF65-F5344CB8AC3E}">
        <p14:creationId xmlns:p14="http://schemas.microsoft.com/office/powerpoint/2010/main" val="3646824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347" y="137160"/>
            <a:ext cx="8229600" cy="833748"/>
          </a:xfrm>
        </p:spPr>
        <p:txBody>
          <a:bodyPr>
            <a:noAutofit/>
          </a:bodyPr>
          <a:lstStyle/>
          <a:p>
            <a:r>
              <a:rPr lang="en-US" sz="4400" spc="-150" dirty="0" smtClean="0">
                <a:ln w="6350" cmpd="sng">
                  <a:solidFill>
                    <a:schemeClr val="bg1">
                      <a:lumMod val="50000"/>
                      <a:lumOff val="50000"/>
                    </a:schemeClr>
                  </a:solidFill>
                  <a:prstDash val="solid"/>
                </a:ln>
              </a:rPr>
              <a:t>virtual texturing</a:t>
            </a:r>
            <a:endParaRPr lang="en-US" sz="4400" spc="-150" dirty="0">
              <a:ln w="6350" cmpd="sng">
                <a:solidFill>
                  <a:schemeClr val="bg1">
                    <a:lumMod val="50000"/>
                    <a:lumOff val="50000"/>
                  </a:schemeClr>
                </a:solidFill>
                <a:prstDash val="solid"/>
              </a:ln>
            </a:endParaRPr>
          </a:p>
        </p:txBody>
      </p:sp>
      <p:sp>
        <p:nvSpPr>
          <p:cNvPr id="3" name="Content Placeholder 2"/>
          <p:cNvSpPr>
            <a:spLocks noGrp="1"/>
          </p:cNvSpPr>
          <p:nvPr>
            <p:ph idx="1"/>
          </p:nvPr>
        </p:nvSpPr>
        <p:spPr/>
        <p:txBody>
          <a:bodyPr>
            <a:normAutofit/>
          </a:bodyPr>
          <a:lstStyle/>
          <a:p>
            <a:r>
              <a:rPr lang="en-US" dirty="0" smtClean="0"/>
              <a:t>processing mapped memory from separate thread</a:t>
            </a:r>
          </a:p>
          <a:p>
            <a:pPr lvl="1"/>
            <a:r>
              <a:rPr lang="en-US" dirty="0" smtClean="0"/>
              <a:t>PBO mapped pointer valid in all threads</a:t>
            </a:r>
          </a:p>
        </p:txBody>
      </p:sp>
      <p:pic>
        <p:nvPicPr>
          <p:cNvPr id="4" name="Picture 2" descr="C:\dev\B-Docs\Programming\Presentations\Siggraph 2011\vt_idbuff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1106" y="3346199"/>
            <a:ext cx="2438401" cy="1624013"/>
          </a:xfrm>
          <a:prstGeom prst="rect">
            <a:avLst/>
          </a:prstGeom>
          <a:noFill/>
          <a:effectLst>
            <a:outerShdw blurRad="127000" dist="889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75150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347" y="137160"/>
            <a:ext cx="8229600" cy="833748"/>
          </a:xfrm>
        </p:spPr>
        <p:txBody>
          <a:bodyPr>
            <a:noAutofit/>
          </a:bodyPr>
          <a:lstStyle/>
          <a:p>
            <a:r>
              <a:rPr lang="en-US" sz="4400" spc="-150" dirty="0" smtClean="0">
                <a:ln w="6350" cmpd="sng">
                  <a:solidFill>
                    <a:schemeClr val="bg1">
                      <a:lumMod val="50000"/>
                      <a:lumOff val="50000"/>
                    </a:schemeClr>
                  </a:solidFill>
                  <a:prstDash val="solid"/>
                </a:ln>
              </a:rPr>
              <a:t>virtual texturing</a:t>
            </a:r>
            <a:endParaRPr lang="en-US" sz="4400" spc="-150" dirty="0">
              <a:ln w="6350" cmpd="sng">
                <a:solidFill>
                  <a:schemeClr val="bg1">
                    <a:lumMod val="50000"/>
                    <a:lumOff val="50000"/>
                  </a:schemeClr>
                </a:solidFill>
                <a:prstDash val="solid"/>
              </a:ln>
            </a:endParaRPr>
          </a:p>
        </p:txBody>
      </p:sp>
      <p:sp>
        <p:nvSpPr>
          <p:cNvPr id="3" name="Content Placeholder 2"/>
          <p:cNvSpPr>
            <a:spLocks noGrp="1"/>
          </p:cNvSpPr>
          <p:nvPr>
            <p:ph idx="1"/>
          </p:nvPr>
        </p:nvSpPr>
        <p:spPr/>
        <p:txBody>
          <a:bodyPr>
            <a:normAutofit/>
          </a:bodyPr>
          <a:lstStyle/>
          <a:p>
            <a:r>
              <a:rPr lang="en-US" dirty="0" smtClean="0"/>
              <a:t>processing mapped memory from separate thread</a:t>
            </a:r>
          </a:p>
          <a:p>
            <a:pPr lvl="1"/>
            <a:r>
              <a:rPr lang="en-US" dirty="0" smtClean="0"/>
              <a:t>PBO mapped pointer valid in all threads</a:t>
            </a:r>
          </a:p>
          <a:p>
            <a:r>
              <a:rPr lang="en-US" dirty="0" smtClean="0"/>
              <a:t>minimum 1 frame delay for </a:t>
            </a:r>
            <a:r>
              <a:rPr lang="en-US" dirty="0" err="1" smtClean="0"/>
              <a:t>async</a:t>
            </a:r>
            <a:r>
              <a:rPr lang="en-US" dirty="0" smtClean="0"/>
              <a:t> </a:t>
            </a:r>
            <a:r>
              <a:rPr lang="en-US" dirty="0" err="1" smtClean="0"/>
              <a:t>readback</a:t>
            </a:r>
            <a:endParaRPr lang="en-US" dirty="0" smtClean="0"/>
          </a:p>
          <a:p>
            <a:pPr lvl="1"/>
            <a:r>
              <a:rPr lang="en-US" dirty="0" smtClean="0"/>
              <a:t>2+ frames delayed for multi-GPU</a:t>
            </a:r>
          </a:p>
        </p:txBody>
      </p:sp>
      <p:pic>
        <p:nvPicPr>
          <p:cNvPr id="4" name="Picture 2" descr="C:\dev\B-Docs\Programming\Presentations\Siggraph 2011\vt_idbuff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1106" y="3346199"/>
            <a:ext cx="2438401" cy="1624013"/>
          </a:xfrm>
          <a:prstGeom prst="rect">
            <a:avLst/>
          </a:prstGeom>
          <a:noFill/>
          <a:effectLst>
            <a:outerShdw blurRad="127000" dist="889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909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ev\B-Docs\Programming\Presentations\Siggraph 2011\vt_idbuff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1106" y="3346199"/>
            <a:ext cx="2438401" cy="1624013"/>
          </a:xfrm>
          <a:prstGeom prst="rect">
            <a:avLst/>
          </a:prstGeom>
          <a:noFill/>
          <a:effectLst>
            <a:outerShdw blurRad="127000" dist="889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33347" y="137160"/>
            <a:ext cx="8229600" cy="833748"/>
          </a:xfrm>
        </p:spPr>
        <p:txBody>
          <a:bodyPr>
            <a:noAutofit/>
          </a:bodyPr>
          <a:lstStyle/>
          <a:p>
            <a:r>
              <a:rPr lang="en-US" sz="4400" spc="-150" dirty="0" smtClean="0">
                <a:ln w="6350" cmpd="sng">
                  <a:solidFill>
                    <a:schemeClr val="bg1">
                      <a:lumMod val="50000"/>
                      <a:lumOff val="50000"/>
                    </a:schemeClr>
                  </a:solidFill>
                  <a:prstDash val="solid"/>
                </a:ln>
              </a:rPr>
              <a:t>virtual texturing</a:t>
            </a:r>
            <a:endParaRPr lang="en-US" sz="4400" spc="-150" dirty="0">
              <a:ln w="6350" cmpd="sng">
                <a:solidFill>
                  <a:schemeClr val="bg1">
                    <a:lumMod val="50000"/>
                    <a:lumOff val="50000"/>
                  </a:schemeClr>
                </a:solidFill>
                <a:prstDash val="solid"/>
              </a:ln>
            </a:endParaRPr>
          </a:p>
        </p:txBody>
      </p:sp>
      <p:sp>
        <p:nvSpPr>
          <p:cNvPr id="3" name="Content Placeholder 2"/>
          <p:cNvSpPr>
            <a:spLocks noGrp="1"/>
          </p:cNvSpPr>
          <p:nvPr>
            <p:ph idx="1"/>
          </p:nvPr>
        </p:nvSpPr>
        <p:spPr/>
        <p:txBody>
          <a:bodyPr>
            <a:normAutofit/>
          </a:bodyPr>
          <a:lstStyle/>
          <a:p>
            <a:r>
              <a:rPr lang="en-US" dirty="0" smtClean="0"/>
              <a:t>processing mapped memory from separate thread</a:t>
            </a:r>
          </a:p>
          <a:p>
            <a:pPr lvl="1"/>
            <a:r>
              <a:rPr lang="en-US" dirty="0" smtClean="0"/>
              <a:t>PBO mapped pointer valid in all threads</a:t>
            </a:r>
          </a:p>
          <a:p>
            <a:r>
              <a:rPr lang="en-US" dirty="0" smtClean="0"/>
              <a:t>minimum 1 frame delay for </a:t>
            </a:r>
            <a:r>
              <a:rPr lang="en-US" dirty="0" err="1" smtClean="0"/>
              <a:t>async</a:t>
            </a:r>
            <a:r>
              <a:rPr lang="en-US" dirty="0" smtClean="0"/>
              <a:t> </a:t>
            </a:r>
            <a:r>
              <a:rPr lang="en-US" dirty="0" err="1" smtClean="0"/>
              <a:t>readback</a:t>
            </a:r>
            <a:endParaRPr lang="en-US" dirty="0" smtClean="0"/>
          </a:p>
          <a:p>
            <a:pPr lvl="1"/>
            <a:r>
              <a:rPr lang="en-US" dirty="0" smtClean="0"/>
              <a:t>2+ frames delayed for multi-GPU</a:t>
            </a:r>
          </a:p>
          <a:p>
            <a:r>
              <a:rPr lang="en-US" dirty="0" smtClean="0"/>
              <a:t>anisotropic </a:t>
            </a:r>
            <a:r>
              <a:rPr lang="en-US" dirty="0" err="1" smtClean="0"/>
              <a:t>mip</a:t>
            </a:r>
            <a:r>
              <a:rPr lang="en-US" dirty="0" smtClean="0"/>
              <a:t>-selection, bi-linear filtering</a:t>
            </a:r>
            <a:endParaRPr lang="en-US" dirty="0"/>
          </a:p>
        </p:txBody>
      </p:sp>
    </p:spTree>
    <p:extLst>
      <p:ext uri="{BB962C8B-B14F-4D97-AF65-F5344CB8AC3E}">
        <p14:creationId xmlns:p14="http://schemas.microsoft.com/office/powerpoint/2010/main" val="245184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347" y="137160"/>
            <a:ext cx="8229600" cy="833748"/>
          </a:xfrm>
        </p:spPr>
        <p:txBody>
          <a:bodyPr>
            <a:noAutofit/>
          </a:bodyPr>
          <a:lstStyle/>
          <a:p>
            <a:r>
              <a:rPr lang="en-US" sz="4400" spc="-150" dirty="0" err="1" smtClean="0">
                <a:ln w="6350" cmpd="sng">
                  <a:solidFill>
                    <a:schemeClr val="bg1">
                      <a:lumMod val="50000"/>
                      <a:lumOff val="50000"/>
                    </a:schemeClr>
                  </a:solidFill>
                  <a:prstDash val="solid"/>
                </a:ln>
              </a:rPr>
              <a:t>bindless</a:t>
            </a:r>
            <a:r>
              <a:rPr lang="en-US" sz="4400" spc="-150" dirty="0" smtClean="0">
                <a:ln w="6350" cmpd="sng">
                  <a:solidFill>
                    <a:schemeClr val="bg1">
                      <a:lumMod val="50000"/>
                      <a:lumOff val="50000"/>
                    </a:schemeClr>
                  </a:solidFill>
                  <a:prstDash val="solid"/>
                </a:ln>
              </a:rPr>
              <a:t> vertex attributes</a:t>
            </a:r>
            <a:endParaRPr lang="en-US" sz="4400" spc="-150" dirty="0">
              <a:ln w="6350" cmpd="sng">
                <a:solidFill>
                  <a:schemeClr val="bg1">
                    <a:lumMod val="50000"/>
                    <a:lumOff val="50000"/>
                  </a:schemeClr>
                </a:solidFill>
                <a:prstDash val="solid"/>
              </a:ln>
            </a:endParaRPr>
          </a:p>
        </p:txBody>
      </p:sp>
      <p:sp>
        <p:nvSpPr>
          <p:cNvPr id="3" name="Content Placeholder 2"/>
          <p:cNvSpPr>
            <a:spLocks noGrp="1"/>
          </p:cNvSpPr>
          <p:nvPr>
            <p:ph idx="1"/>
          </p:nvPr>
        </p:nvSpPr>
        <p:spPr/>
        <p:txBody>
          <a:bodyPr>
            <a:normAutofit/>
          </a:bodyPr>
          <a:lstStyle/>
          <a:p>
            <a:pPr marL="457200" indent="-457200">
              <a:buFont typeface="+mj-lt"/>
              <a:buAutoNum type="arabicPeriod"/>
            </a:pPr>
            <a:r>
              <a:rPr lang="en-US" dirty="0"/>
              <a:t>d</a:t>
            </a:r>
            <a:r>
              <a:rPr lang="en-US" dirty="0" smtClean="0"/>
              <a:t>ecouples </a:t>
            </a:r>
            <a:r>
              <a:rPr lang="en-US" dirty="0"/>
              <a:t>vertex-format </a:t>
            </a:r>
            <a:r>
              <a:rPr lang="en-US" dirty="0" smtClean="0"/>
              <a:t>from vertex-pointers</a:t>
            </a:r>
          </a:p>
          <a:p>
            <a:pPr marL="457200" indent="-457200">
              <a:buFont typeface="+mj-lt"/>
              <a:buAutoNum type="arabicPeriod"/>
            </a:pPr>
            <a:r>
              <a:rPr lang="en-US" dirty="0"/>
              <a:t>p</a:t>
            </a:r>
            <a:r>
              <a:rPr lang="en-US" dirty="0" smtClean="0"/>
              <a:t>rovides direct GPU-pointer, </a:t>
            </a:r>
            <a:r>
              <a:rPr lang="en-US" dirty="0"/>
              <a:t>reducing </a:t>
            </a:r>
            <a:r>
              <a:rPr lang="en-US" dirty="0" smtClean="0"/>
              <a:t>indirection-overhead in driver</a:t>
            </a:r>
          </a:p>
          <a:p>
            <a:pPr marL="0" indent="0">
              <a:buNone/>
            </a:pPr>
            <a:endParaRPr lang="en-US" b="1" dirty="0" smtClean="0">
              <a:latin typeface="Courier New" pitchFamily="49" charset="0"/>
              <a:cs typeface="Courier New" pitchFamily="49" charset="0"/>
            </a:endParaRPr>
          </a:p>
          <a:p>
            <a:pPr marL="0" indent="0">
              <a:buNone/>
            </a:pPr>
            <a:r>
              <a:rPr lang="en-US" sz="1800" b="1" dirty="0" err="1" smtClean="0">
                <a:latin typeface="Courier New" pitchFamily="49" charset="0"/>
                <a:cs typeface="Courier New" pitchFamily="49" charset="0"/>
              </a:rPr>
              <a:t>GL_NV_vertex_buffer_unified_memory</a:t>
            </a:r>
            <a:r>
              <a:rPr lang="en-US" sz="1800" b="1" dirty="0">
                <a:latin typeface="Courier New" pitchFamily="49" charset="0"/>
                <a:cs typeface="Courier New" pitchFamily="49" charset="0"/>
              </a:rPr>
              <a:t/>
            </a:r>
            <a:br>
              <a:rPr lang="en-US" sz="1800" b="1" dirty="0">
                <a:latin typeface="Courier New" pitchFamily="49" charset="0"/>
                <a:cs typeface="Courier New" pitchFamily="49" charset="0"/>
              </a:rPr>
            </a:br>
            <a:r>
              <a:rPr lang="en-US" sz="1800" b="1" dirty="0" err="1" smtClean="0">
                <a:latin typeface="Courier New" pitchFamily="49" charset="0"/>
                <a:cs typeface="Courier New" pitchFamily="49" charset="0"/>
              </a:rPr>
              <a:t>GL_NV_shader_buffer_load</a:t>
            </a:r>
            <a:endParaRPr lang="en-US" sz="1800" dirty="0"/>
          </a:p>
        </p:txBody>
      </p:sp>
      <p:pic>
        <p:nvPicPr>
          <p:cNvPr id="29698" name="Picture 2" descr="C:\dev\B-Docs\Programming\Presentations\Siggraph 2011\rop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936183">
            <a:off x="4063114" y="1923425"/>
            <a:ext cx="6370955" cy="4239320"/>
          </a:xfrm>
          <a:prstGeom prst="rect">
            <a:avLst/>
          </a:prstGeom>
          <a:noFill/>
          <a:effectLst>
            <a:outerShdw blurRad="2540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8553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0344" y="1359674"/>
            <a:ext cx="8460189" cy="766999"/>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33347" y="137160"/>
            <a:ext cx="8229600" cy="833748"/>
          </a:xfrm>
        </p:spPr>
        <p:txBody>
          <a:bodyPr>
            <a:noAutofit/>
          </a:bodyPr>
          <a:lstStyle/>
          <a:p>
            <a:r>
              <a:rPr lang="en-US" sz="4400" spc="-150" dirty="0" err="1" smtClean="0">
                <a:ln w="6350" cmpd="sng">
                  <a:solidFill>
                    <a:schemeClr val="bg1">
                      <a:lumMod val="50000"/>
                      <a:lumOff val="50000"/>
                    </a:schemeClr>
                  </a:solidFill>
                  <a:prstDash val="solid"/>
                </a:ln>
              </a:rPr>
              <a:t>bindless</a:t>
            </a:r>
            <a:r>
              <a:rPr lang="en-US" sz="4400" spc="-150" dirty="0" smtClean="0">
                <a:ln w="6350" cmpd="sng">
                  <a:solidFill>
                    <a:schemeClr val="bg1">
                      <a:lumMod val="50000"/>
                      <a:lumOff val="50000"/>
                    </a:schemeClr>
                  </a:solidFill>
                  <a:prstDash val="solid"/>
                </a:ln>
              </a:rPr>
              <a:t> vertex attributes</a:t>
            </a:r>
            <a:endParaRPr lang="en-US" sz="4400" spc="-150" dirty="0">
              <a:ln w="6350" cmpd="sng">
                <a:solidFill>
                  <a:schemeClr val="bg1">
                    <a:lumMod val="50000"/>
                    <a:lumOff val="50000"/>
                  </a:schemeClr>
                </a:solidFill>
                <a:prstDash val="solid"/>
              </a:ln>
            </a:endParaRPr>
          </a:p>
        </p:txBody>
      </p:sp>
      <p:sp>
        <p:nvSpPr>
          <p:cNvPr id="3" name="Content Placeholder 2"/>
          <p:cNvSpPr>
            <a:spLocks noGrp="1"/>
          </p:cNvSpPr>
          <p:nvPr>
            <p:ph idx="1"/>
          </p:nvPr>
        </p:nvSpPr>
        <p:spPr/>
        <p:txBody>
          <a:bodyPr>
            <a:normAutofit/>
          </a:bodyPr>
          <a:lstStyle/>
          <a:p>
            <a:pPr marL="0" indent="0">
              <a:buNone/>
            </a:pPr>
            <a:r>
              <a:rPr lang="en-US" sz="1800" dirty="0"/>
              <a:t/>
            </a:r>
            <a:br>
              <a:rPr lang="en-US" sz="1800" dirty="0"/>
            </a:br>
            <a:r>
              <a:rPr lang="en-US" sz="1800" b="1" dirty="0" err="1" smtClean="0">
                <a:solidFill>
                  <a:schemeClr val="tx1"/>
                </a:solidFill>
                <a:effectLst>
                  <a:outerShdw blurRad="50800" dist="38100" dir="2700000" algn="tl" rotWithShape="0">
                    <a:schemeClr val="bg1">
                      <a:alpha val="40000"/>
                    </a:schemeClr>
                  </a:outerShdw>
                </a:effectLst>
                <a:latin typeface="Courier New" pitchFamily="49" charset="0"/>
                <a:cs typeface="Courier New" pitchFamily="49" charset="0"/>
              </a:rPr>
              <a:t>glVertexAttribPointerARB</a:t>
            </a:r>
            <a:r>
              <a:rPr lang="en-US" sz="1800" b="1" dirty="0">
                <a:solidFill>
                  <a:schemeClr val="tx1"/>
                </a:solidFill>
                <a:effectLst>
                  <a:outerShdw blurRad="50800" dist="38100" dir="2700000" algn="tl" rotWithShape="0">
                    <a:schemeClr val="bg1">
                      <a:alpha val="40000"/>
                    </a:schemeClr>
                  </a:outerShdw>
                </a:effectLst>
                <a:latin typeface="Courier New" pitchFamily="49" charset="0"/>
                <a:cs typeface="Courier New" pitchFamily="49" charset="0"/>
              </a:rPr>
              <a:t>( </a:t>
            </a:r>
            <a:r>
              <a:rPr lang="en-US" sz="1800" b="1" dirty="0">
                <a:solidFill>
                  <a:schemeClr val="accent1"/>
                </a:solidFill>
                <a:effectLst>
                  <a:outerShdw blurRad="50800" dist="38100" dir="2700000" algn="tl" rotWithShape="0">
                    <a:schemeClr val="bg1">
                      <a:alpha val="40000"/>
                    </a:schemeClr>
                  </a:outerShdw>
                </a:effectLst>
                <a:latin typeface="Courier New" pitchFamily="49" charset="0"/>
                <a:cs typeface="Courier New" pitchFamily="49" charset="0"/>
              </a:rPr>
              <a:t>ATTR_COL</a:t>
            </a:r>
            <a:r>
              <a:rPr lang="en-US" sz="1800" b="1" dirty="0">
                <a:solidFill>
                  <a:schemeClr val="tx1"/>
                </a:solidFill>
                <a:effectLst>
                  <a:outerShdw blurRad="50800" dist="38100" dir="2700000" algn="tl" rotWithShape="0">
                    <a:schemeClr val="bg1">
                      <a:alpha val="40000"/>
                    </a:schemeClr>
                  </a:outerShdw>
                </a:effectLst>
                <a:latin typeface="Courier New" pitchFamily="49" charset="0"/>
                <a:cs typeface="Courier New" pitchFamily="49" charset="0"/>
              </a:rPr>
              <a:t>, </a:t>
            </a:r>
            <a:r>
              <a:rPr lang="en-US" sz="1800" b="1" dirty="0" smtClean="0">
                <a:solidFill>
                  <a:schemeClr val="accent4">
                    <a:lumMod val="75000"/>
                  </a:schemeClr>
                </a:solidFill>
                <a:effectLst>
                  <a:outerShdw blurRad="50800" dist="38100" dir="2700000" algn="tl" rotWithShape="0">
                    <a:schemeClr val="bg1">
                      <a:alpha val="40000"/>
                    </a:schemeClr>
                  </a:outerShdw>
                </a:effectLst>
                <a:latin typeface="Courier New" pitchFamily="49" charset="0"/>
                <a:cs typeface="Courier New" pitchFamily="49" charset="0"/>
              </a:rPr>
              <a:t>4</a:t>
            </a:r>
            <a:r>
              <a:rPr lang="en-US" sz="1800" b="1" dirty="0" smtClean="0">
                <a:solidFill>
                  <a:schemeClr val="tx1"/>
                </a:solidFill>
                <a:effectLst>
                  <a:outerShdw blurRad="50800" dist="38100" dir="2700000" algn="tl" rotWithShape="0">
                    <a:schemeClr val="bg1">
                      <a:alpha val="40000"/>
                    </a:schemeClr>
                  </a:outerShdw>
                </a:effectLst>
                <a:latin typeface="Courier New" pitchFamily="49" charset="0"/>
                <a:cs typeface="Courier New" pitchFamily="49" charset="0"/>
              </a:rPr>
              <a:t>, GL_UNSIGNED_BYTE</a:t>
            </a:r>
            <a:r>
              <a:rPr lang="en-US" sz="1800" b="1" dirty="0">
                <a:solidFill>
                  <a:schemeClr val="tx1"/>
                </a:solidFill>
                <a:effectLst>
                  <a:outerShdw blurRad="50800" dist="38100" dir="2700000" algn="tl" rotWithShape="0">
                    <a:schemeClr val="bg1">
                      <a:alpha val="40000"/>
                    </a:schemeClr>
                  </a:outerShdw>
                </a:effectLst>
                <a:latin typeface="Courier New" pitchFamily="49" charset="0"/>
                <a:cs typeface="Courier New" pitchFamily="49" charset="0"/>
              </a:rPr>
              <a:t>,</a:t>
            </a:r>
          </a:p>
          <a:p>
            <a:pPr marL="0" indent="0">
              <a:buNone/>
            </a:pPr>
            <a:r>
              <a:rPr lang="en-US" sz="1800" b="1" dirty="0" smtClean="0">
                <a:solidFill>
                  <a:schemeClr val="tx1"/>
                </a:solidFill>
                <a:effectLst>
                  <a:outerShdw blurRad="50800" dist="38100" dir="2700000" algn="tl" rotWithShape="0">
                    <a:schemeClr val="bg1">
                      <a:alpha val="40000"/>
                    </a:schemeClr>
                  </a:outerShdw>
                </a:effectLst>
                <a:latin typeface="Courier New" pitchFamily="49" charset="0"/>
                <a:cs typeface="Courier New" pitchFamily="49" charset="0"/>
              </a:rPr>
              <a:t>			</a:t>
            </a:r>
            <a:r>
              <a:rPr lang="en-US" sz="1800" b="1" dirty="0">
                <a:solidFill>
                  <a:schemeClr val="tx1"/>
                </a:solidFill>
                <a:latin typeface="Courier New" pitchFamily="49" charset="0"/>
                <a:cs typeface="Courier New" pitchFamily="49" charset="0"/>
              </a:rPr>
              <a:t> </a:t>
            </a:r>
            <a:r>
              <a:rPr lang="en-US" sz="1800" b="1" dirty="0" smtClean="0">
                <a:solidFill>
                  <a:schemeClr val="tx1"/>
                </a:solidFill>
                <a:latin typeface="Courier New" pitchFamily="49" charset="0"/>
                <a:cs typeface="Courier New" pitchFamily="49" charset="0"/>
              </a:rPr>
              <a:t>     </a:t>
            </a:r>
            <a:r>
              <a:rPr lang="en-US" sz="1800" b="1" dirty="0" smtClean="0">
                <a:solidFill>
                  <a:schemeClr val="tx1"/>
                </a:solidFill>
                <a:effectLst>
                  <a:outerShdw blurRad="50800" dist="38100" dir="2700000" algn="tl" rotWithShape="0">
                    <a:schemeClr val="bg1">
                      <a:alpha val="40000"/>
                    </a:schemeClr>
                  </a:outerShdw>
                </a:effectLst>
                <a:latin typeface="Courier New" pitchFamily="49" charset="0"/>
                <a:cs typeface="Courier New" pitchFamily="49" charset="0"/>
              </a:rPr>
              <a:t>GL_TRUE, </a:t>
            </a:r>
            <a:r>
              <a:rPr lang="en-US" sz="1800" b="1" dirty="0" err="1" smtClean="0">
                <a:solidFill>
                  <a:schemeClr val="accent4">
                    <a:lumMod val="75000"/>
                  </a:schemeClr>
                </a:solidFill>
                <a:effectLst>
                  <a:outerShdw blurRad="50800" dist="38100" dir="2700000" algn="tl" rotWithShape="0">
                    <a:schemeClr val="bg1">
                      <a:alpha val="40000"/>
                    </a:schemeClr>
                  </a:outerShdw>
                </a:effectLst>
                <a:latin typeface="Courier New" pitchFamily="49" charset="0"/>
                <a:cs typeface="Courier New" pitchFamily="49" charset="0"/>
              </a:rPr>
              <a:t>vertsiz</a:t>
            </a:r>
            <a:r>
              <a:rPr lang="en-US" sz="1800" b="1" dirty="0">
                <a:solidFill>
                  <a:schemeClr val="tx1"/>
                </a:solidFill>
                <a:effectLst>
                  <a:outerShdw blurRad="50800" dist="38100" dir="2700000" algn="tl" rotWithShape="0">
                    <a:schemeClr val="bg1">
                      <a:alpha val="40000"/>
                    </a:schemeClr>
                  </a:outerShdw>
                </a:effectLst>
                <a:latin typeface="Courier New" pitchFamily="49" charset="0"/>
                <a:cs typeface="Courier New" pitchFamily="49" charset="0"/>
              </a:rPr>
              <a:t>, </a:t>
            </a:r>
            <a:r>
              <a:rPr lang="en-US" sz="1800" b="1" dirty="0" err="1">
                <a:solidFill>
                  <a:srgbClr val="00B050"/>
                </a:solidFill>
                <a:effectLst>
                  <a:outerShdw blurRad="50800" dist="38100" dir="2700000" algn="tl" rotWithShape="0">
                    <a:schemeClr val="bg1">
                      <a:alpha val="40000"/>
                    </a:schemeClr>
                  </a:outerShdw>
                </a:effectLst>
                <a:latin typeface="Courier New" pitchFamily="49" charset="0"/>
                <a:cs typeface="Courier New" pitchFamily="49" charset="0"/>
              </a:rPr>
              <a:t>ofs_col</a:t>
            </a:r>
            <a:r>
              <a:rPr lang="en-US" sz="1800" b="1" dirty="0">
                <a:solidFill>
                  <a:srgbClr val="00B050"/>
                </a:solidFill>
                <a:effectLst>
                  <a:outerShdw blurRad="50800" dist="38100" dir="2700000" algn="tl" rotWithShape="0">
                    <a:schemeClr val="bg1">
                      <a:alpha val="40000"/>
                    </a:schemeClr>
                  </a:outerShdw>
                </a:effectLst>
                <a:latin typeface="Courier New" pitchFamily="49" charset="0"/>
                <a:cs typeface="Courier New" pitchFamily="49" charset="0"/>
              </a:rPr>
              <a:t> </a:t>
            </a:r>
            <a:r>
              <a:rPr lang="en-US" sz="1800" b="1" dirty="0">
                <a:solidFill>
                  <a:schemeClr val="tx1"/>
                </a:solidFill>
                <a:effectLst>
                  <a:outerShdw blurRad="50800" dist="38100" dir="2700000" algn="tl" rotWithShape="0">
                    <a:schemeClr val="bg1">
                      <a:alpha val="40000"/>
                    </a:schemeClr>
                  </a:outerShdw>
                </a:effectLst>
                <a:latin typeface="Courier New" pitchFamily="49" charset="0"/>
                <a:cs typeface="Courier New" pitchFamily="49" charset="0"/>
              </a:rPr>
              <a:t>);</a:t>
            </a:r>
          </a:p>
          <a:p>
            <a:pPr marL="0" indent="0">
              <a:buNone/>
            </a:pPr>
            <a:endParaRPr lang="en-US" sz="1800" b="1" dirty="0">
              <a:solidFill>
                <a:schemeClr val="tx1"/>
              </a:solidFill>
              <a:effectLst>
                <a:outerShdw blurRad="50800" dist="38100" dir="2700000" algn="tl" rotWithShape="0">
                  <a:schemeClr val="bg1">
                    <a:alpha val="40000"/>
                  </a:schemeClr>
                </a:outerShdw>
              </a:effectLst>
              <a:latin typeface="Courier New" pitchFamily="49" charset="0"/>
              <a:cs typeface="Courier New" pitchFamily="49" charset="0"/>
            </a:endParaRPr>
          </a:p>
          <a:p>
            <a:pPr marL="0" indent="0">
              <a:buNone/>
            </a:pPr>
            <a:r>
              <a:rPr lang="en-US" sz="1800" b="1" dirty="0" err="1" smtClean="0">
                <a:solidFill>
                  <a:srgbClr val="00B050"/>
                </a:solidFill>
                <a:effectLst>
                  <a:outerShdw blurRad="50800" dist="38100" dir="2700000" algn="tl" rotWithShape="0">
                    <a:schemeClr val="bg1">
                      <a:alpha val="40000"/>
                    </a:schemeClr>
                  </a:outerShdw>
                </a:effectLst>
                <a:latin typeface="Courier New" pitchFamily="49" charset="0"/>
                <a:cs typeface="Courier New" pitchFamily="49" charset="0"/>
              </a:rPr>
              <a:t>glBufferAddressRangeNV</a:t>
            </a:r>
            <a:r>
              <a:rPr lang="en-US" sz="1800" b="1" dirty="0" smtClean="0">
                <a:solidFill>
                  <a:schemeClr val="tx1"/>
                </a:solidFill>
                <a:effectLst>
                  <a:outerShdw blurRad="50800" dist="38100" dir="2700000" algn="tl" rotWithShape="0">
                    <a:schemeClr val="bg1">
                      <a:alpha val="40000"/>
                    </a:schemeClr>
                  </a:outerShdw>
                </a:effectLst>
                <a:latin typeface="Courier New" pitchFamily="49" charset="0"/>
                <a:cs typeface="Courier New" pitchFamily="49" charset="0"/>
              </a:rPr>
              <a:t>( GL_VERTEX_ATTRIB_ARRAY_ADDRESS_NV</a:t>
            </a:r>
            <a:r>
              <a:rPr lang="en-US" sz="1800" b="1" dirty="0">
                <a:solidFill>
                  <a:schemeClr val="tx1"/>
                </a:solidFill>
                <a:effectLst>
                  <a:outerShdw blurRad="50800" dist="38100" dir="2700000" algn="tl" rotWithShape="0">
                    <a:schemeClr val="bg1">
                      <a:alpha val="40000"/>
                    </a:schemeClr>
                  </a:outerShdw>
                </a:effectLst>
                <a:latin typeface="Courier New" pitchFamily="49" charset="0"/>
                <a:cs typeface="Courier New" pitchFamily="49" charset="0"/>
              </a:rPr>
              <a:t>,</a:t>
            </a:r>
          </a:p>
          <a:p>
            <a:pPr marL="0" indent="0">
              <a:buNone/>
            </a:pPr>
            <a:r>
              <a:rPr lang="en-US" sz="1800" b="1" dirty="0" smtClean="0">
                <a:solidFill>
                  <a:schemeClr val="tx1"/>
                </a:solidFill>
                <a:effectLst>
                  <a:outerShdw blurRad="50800" dist="38100" dir="2700000" algn="tl" rotWithShape="0">
                    <a:schemeClr val="bg1">
                      <a:alpha val="40000"/>
                    </a:schemeClr>
                  </a:outerShdw>
                </a:effectLst>
                <a:latin typeface="Courier New" pitchFamily="49" charset="0"/>
                <a:cs typeface="Courier New" pitchFamily="49" charset="0"/>
              </a:rPr>
              <a:t>			    </a:t>
            </a:r>
            <a:r>
              <a:rPr lang="en-US" sz="1800" b="1" dirty="0" smtClean="0">
                <a:solidFill>
                  <a:schemeClr val="accent1"/>
                </a:solidFill>
                <a:effectLst>
                  <a:outerShdw blurRad="50800" dist="38100" dir="2700000" algn="tl" rotWithShape="0">
                    <a:schemeClr val="bg1">
                      <a:alpha val="40000"/>
                    </a:schemeClr>
                  </a:outerShdw>
                </a:effectLst>
                <a:latin typeface="Courier New" pitchFamily="49" charset="0"/>
                <a:cs typeface="Courier New" pitchFamily="49" charset="0"/>
              </a:rPr>
              <a:t>ATTR_COL</a:t>
            </a:r>
            <a:r>
              <a:rPr lang="en-US" sz="1800" b="1" dirty="0" smtClean="0">
                <a:solidFill>
                  <a:schemeClr val="tx1"/>
                </a:solidFill>
                <a:effectLst>
                  <a:outerShdw blurRad="50800" dist="38100" dir="2700000" algn="tl" rotWithShape="0">
                    <a:schemeClr val="bg1">
                      <a:alpha val="40000"/>
                    </a:schemeClr>
                  </a:outerShdw>
                </a:effectLst>
                <a:latin typeface="Courier New" pitchFamily="49" charset="0"/>
                <a:cs typeface="Courier New" pitchFamily="49" charset="0"/>
              </a:rPr>
              <a:t>, </a:t>
            </a:r>
            <a:r>
              <a:rPr lang="en-US" sz="1800" b="1" dirty="0" err="1" smtClean="0">
                <a:solidFill>
                  <a:srgbClr val="7030A0"/>
                </a:solidFill>
                <a:effectLst>
                  <a:outerShdw blurRad="50800" dist="38100" dir="2700000" algn="tl" rotWithShape="0">
                    <a:schemeClr val="bg1">
                      <a:alpha val="40000"/>
                    </a:schemeClr>
                  </a:outerShdw>
                </a:effectLst>
                <a:latin typeface="Courier New" pitchFamily="49" charset="0"/>
                <a:cs typeface="Courier New" pitchFamily="49" charset="0"/>
              </a:rPr>
              <a:t>vbo_gpu_addr</a:t>
            </a:r>
            <a:r>
              <a:rPr lang="en-US" sz="1800" b="1" dirty="0" err="1" smtClean="0">
                <a:solidFill>
                  <a:schemeClr val="tx1"/>
                </a:solidFill>
                <a:effectLst>
                  <a:outerShdw blurRad="50800" dist="38100" dir="2700000" algn="tl" rotWithShape="0">
                    <a:schemeClr val="bg1">
                      <a:alpha val="40000"/>
                    </a:schemeClr>
                  </a:outerShdw>
                </a:effectLst>
                <a:latin typeface="Courier New" pitchFamily="49" charset="0"/>
                <a:cs typeface="Courier New" pitchFamily="49" charset="0"/>
              </a:rPr>
              <a:t>+</a:t>
            </a:r>
            <a:r>
              <a:rPr lang="en-US" sz="1800" b="1" dirty="0" err="1" smtClean="0">
                <a:solidFill>
                  <a:srgbClr val="00B050"/>
                </a:solidFill>
                <a:effectLst>
                  <a:outerShdw blurRad="50800" dist="38100" dir="2700000" algn="tl" rotWithShape="0">
                    <a:schemeClr val="bg1">
                      <a:alpha val="40000"/>
                    </a:schemeClr>
                  </a:outerShdw>
                </a:effectLst>
                <a:latin typeface="Courier New" pitchFamily="49" charset="0"/>
                <a:cs typeface="Courier New" pitchFamily="49" charset="0"/>
              </a:rPr>
              <a:t>ofs_col</a:t>
            </a:r>
            <a:r>
              <a:rPr lang="en-US" sz="1800" b="1" dirty="0">
                <a:solidFill>
                  <a:schemeClr val="tx1"/>
                </a:solidFill>
                <a:effectLst>
                  <a:outerShdw blurRad="50800" dist="38100" dir="2700000" algn="tl" rotWithShape="0">
                    <a:schemeClr val="bg1">
                      <a:alpha val="40000"/>
                    </a:schemeClr>
                  </a:outerShdw>
                </a:effectLst>
                <a:latin typeface="Courier New" pitchFamily="49" charset="0"/>
                <a:cs typeface="Courier New" pitchFamily="49" charset="0"/>
              </a:rPr>
              <a:t>,</a:t>
            </a:r>
          </a:p>
          <a:p>
            <a:pPr marL="0" indent="0">
              <a:buNone/>
            </a:pPr>
            <a:r>
              <a:rPr lang="en-US" sz="1800" b="1" dirty="0">
                <a:solidFill>
                  <a:schemeClr val="tx1"/>
                </a:solidFill>
                <a:effectLst>
                  <a:outerShdw blurRad="50800" dist="38100" dir="2700000" algn="tl" rotWithShape="0">
                    <a:schemeClr val="bg1">
                      <a:alpha val="40000"/>
                    </a:schemeClr>
                  </a:outerShdw>
                </a:effectLst>
                <a:latin typeface="Courier New" pitchFamily="49" charset="0"/>
                <a:cs typeface="Courier New" pitchFamily="49" charset="0"/>
              </a:rPr>
              <a:t>	</a:t>
            </a:r>
            <a:r>
              <a:rPr lang="en-US" sz="1800" b="1" dirty="0" smtClean="0">
                <a:solidFill>
                  <a:schemeClr val="tx1"/>
                </a:solidFill>
                <a:effectLst>
                  <a:outerShdw blurRad="50800" dist="38100" dir="2700000" algn="tl" rotWithShape="0">
                    <a:schemeClr val="bg1">
                      <a:alpha val="40000"/>
                    </a:schemeClr>
                  </a:outerShdw>
                </a:effectLst>
                <a:latin typeface="Courier New" pitchFamily="49" charset="0"/>
                <a:cs typeface="Courier New" pitchFamily="49" charset="0"/>
              </a:rPr>
              <a:t>		    </a:t>
            </a:r>
            <a:r>
              <a:rPr lang="en-US" sz="1800" b="1" dirty="0" err="1" smtClean="0">
                <a:solidFill>
                  <a:schemeClr val="tx1"/>
                </a:solidFill>
                <a:effectLst>
                  <a:outerShdw blurRad="50800" dist="38100" dir="2700000" algn="tl" rotWithShape="0">
                    <a:schemeClr val="bg1">
                      <a:alpha val="40000"/>
                    </a:schemeClr>
                  </a:outerShdw>
                </a:effectLst>
                <a:latin typeface="Courier New" pitchFamily="49" charset="0"/>
                <a:cs typeface="Courier New" pitchFamily="49" charset="0"/>
              </a:rPr>
              <a:t>vbo_gpu_siz-</a:t>
            </a:r>
            <a:r>
              <a:rPr lang="en-US" sz="1800" b="1" dirty="0" err="1" smtClean="0">
                <a:solidFill>
                  <a:srgbClr val="00B050"/>
                </a:solidFill>
                <a:effectLst>
                  <a:outerShdw blurRad="50800" dist="38100" dir="2700000" algn="tl" rotWithShape="0">
                    <a:schemeClr val="bg1">
                      <a:alpha val="40000"/>
                    </a:schemeClr>
                  </a:outerShdw>
                </a:effectLst>
                <a:latin typeface="Courier New" pitchFamily="49" charset="0"/>
                <a:cs typeface="Courier New" pitchFamily="49" charset="0"/>
              </a:rPr>
              <a:t>ofs_col</a:t>
            </a:r>
            <a:r>
              <a:rPr lang="en-US" sz="1800" b="1" dirty="0" smtClean="0">
                <a:solidFill>
                  <a:schemeClr val="tx1"/>
                </a:solidFill>
                <a:effectLst>
                  <a:outerShdw blurRad="50800" dist="38100" dir="2700000" algn="tl" rotWithShape="0">
                    <a:schemeClr val="bg1">
                      <a:alpha val="40000"/>
                    </a:schemeClr>
                  </a:outerShdw>
                </a:effectLst>
                <a:latin typeface="Courier New" pitchFamily="49" charset="0"/>
                <a:cs typeface="Courier New" pitchFamily="49" charset="0"/>
              </a:rPr>
              <a:t> </a:t>
            </a:r>
            <a:r>
              <a:rPr lang="en-US" sz="1800" b="1" dirty="0">
                <a:solidFill>
                  <a:schemeClr val="tx1"/>
                </a:solidFill>
                <a:effectLst>
                  <a:outerShdw blurRad="50800" dist="38100" dir="2700000" algn="tl" rotWithShape="0">
                    <a:schemeClr val="bg1">
                      <a:alpha val="40000"/>
                    </a:schemeClr>
                  </a:outerShdw>
                </a:effectLst>
                <a:latin typeface="Courier New" pitchFamily="49" charset="0"/>
                <a:cs typeface="Courier New" pitchFamily="49" charset="0"/>
              </a:rPr>
              <a:t>);</a:t>
            </a:r>
          </a:p>
          <a:p>
            <a:pPr marL="0" indent="0">
              <a:buNone/>
            </a:pPr>
            <a:r>
              <a:rPr lang="en-US" sz="1800" b="1" dirty="0" err="1" smtClean="0">
                <a:solidFill>
                  <a:schemeClr val="accent4">
                    <a:lumMod val="75000"/>
                  </a:schemeClr>
                </a:solidFill>
                <a:effectLst>
                  <a:outerShdw blurRad="50800" dist="38100" dir="2700000" algn="tl" rotWithShape="0">
                    <a:schemeClr val="bg1">
                      <a:alpha val="40000"/>
                    </a:schemeClr>
                  </a:outerShdw>
                </a:effectLst>
                <a:latin typeface="Courier New" pitchFamily="49" charset="0"/>
                <a:cs typeface="Courier New" pitchFamily="49" charset="0"/>
              </a:rPr>
              <a:t>glVertexAttribFormatNV</a:t>
            </a:r>
            <a:r>
              <a:rPr lang="en-US" sz="1800" b="1" dirty="0" smtClean="0">
                <a:solidFill>
                  <a:schemeClr val="tx1"/>
                </a:solidFill>
                <a:effectLst>
                  <a:outerShdw blurRad="50800" dist="38100" dir="2700000" algn="tl" rotWithShape="0">
                    <a:schemeClr val="bg1">
                      <a:alpha val="40000"/>
                    </a:schemeClr>
                  </a:outerShdw>
                </a:effectLst>
                <a:latin typeface="Courier New" pitchFamily="49" charset="0"/>
                <a:cs typeface="Courier New" pitchFamily="49" charset="0"/>
              </a:rPr>
              <a:t>( </a:t>
            </a:r>
            <a:r>
              <a:rPr lang="en-US" sz="1800" b="1" dirty="0" smtClean="0">
                <a:solidFill>
                  <a:schemeClr val="accent1"/>
                </a:solidFill>
                <a:effectLst>
                  <a:outerShdw blurRad="50800" dist="38100" dir="2700000" algn="tl" rotWithShape="0">
                    <a:schemeClr val="bg1">
                      <a:alpha val="40000"/>
                    </a:schemeClr>
                  </a:outerShdw>
                </a:effectLst>
                <a:latin typeface="Courier New" pitchFamily="49" charset="0"/>
                <a:cs typeface="Courier New" pitchFamily="49" charset="0"/>
              </a:rPr>
              <a:t>ATTR_COL</a:t>
            </a:r>
            <a:r>
              <a:rPr lang="en-US" sz="1800" b="1" dirty="0">
                <a:solidFill>
                  <a:schemeClr val="tx1"/>
                </a:solidFill>
                <a:effectLst>
                  <a:outerShdw blurRad="50800" dist="38100" dir="2700000" algn="tl" rotWithShape="0">
                    <a:schemeClr val="bg1">
                      <a:alpha val="40000"/>
                    </a:schemeClr>
                  </a:outerShdw>
                </a:effectLst>
                <a:latin typeface="Courier New" pitchFamily="49" charset="0"/>
                <a:cs typeface="Courier New" pitchFamily="49" charset="0"/>
              </a:rPr>
              <a:t>, </a:t>
            </a:r>
            <a:r>
              <a:rPr lang="en-US" sz="1800" b="1" dirty="0" smtClean="0">
                <a:solidFill>
                  <a:schemeClr val="accent4">
                    <a:lumMod val="75000"/>
                  </a:schemeClr>
                </a:solidFill>
                <a:effectLst>
                  <a:outerShdw blurRad="50800" dist="38100" dir="2700000" algn="tl" rotWithShape="0">
                    <a:schemeClr val="bg1">
                      <a:alpha val="40000"/>
                    </a:schemeClr>
                  </a:outerShdw>
                </a:effectLst>
                <a:latin typeface="Courier New" pitchFamily="49" charset="0"/>
                <a:cs typeface="Courier New" pitchFamily="49" charset="0"/>
              </a:rPr>
              <a:t>4</a:t>
            </a:r>
            <a:r>
              <a:rPr lang="en-US" sz="1800" b="1" dirty="0" smtClean="0">
                <a:solidFill>
                  <a:schemeClr val="tx1"/>
                </a:solidFill>
                <a:effectLst>
                  <a:outerShdw blurRad="50800" dist="38100" dir="2700000" algn="tl" rotWithShape="0">
                    <a:schemeClr val="bg1">
                      <a:alpha val="40000"/>
                    </a:schemeClr>
                  </a:outerShdw>
                </a:effectLst>
                <a:latin typeface="Courier New" pitchFamily="49" charset="0"/>
                <a:cs typeface="Courier New" pitchFamily="49" charset="0"/>
              </a:rPr>
              <a:t>, GL_UNSIGNED_BYTE,</a:t>
            </a:r>
          </a:p>
          <a:p>
            <a:pPr marL="0" indent="0">
              <a:buNone/>
            </a:pPr>
            <a:r>
              <a:rPr lang="en-US" sz="1800" b="1" dirty="0" smtClean="0">
                <a:solidFill>
                  <a:schemeClr val="tx1"/>
                </a:solidFill>
                <a:effectLst>
                  <a:outerShdw blurRad="50800" dist="38100" dir="2700000" algn="tl" rotWithShape="0">
                    <a:schemeClr val="bg1">
                      <a:alpha val="40000"/>
                    </a:schemeClr>
                  </a:outerShdw>
                </a:effectLst>
                <a:latin typeface="Courier New" pitchFamily="49" charset="0"/>
                <a:cs typeface="Courier New" pitchFamily="49" charset="0"/>
              </a:rPr>
              <a:t>			    GL_TRUE</a:t>
            </a:r>
            <a:r>
              <a:rPr lang="en-US" sz="1800" b="1" dirty="0">
                <a:solidFill>
                  <a:schemeClr val="tx1"/>
                </a:solidFill>
                <a:effectLst>
                  <a:outerShdw blurRad="50800" dist="38100" dir="2700000" algn="tl" rotWithShape="0">
                    <a:schemeClr val="bg1">
                      <a:alpha val="40000"/>
                    </a:schemeClr>
                  </a:outerShdw>
                </a:effectLst>
                <a:latin typeface="Courier New" pitchFamily="49" charset="0"/>
                <a:cs typeface="Courier New" pitchFamily="49" charset="0"/>
              </a:rPr>
              <a:t>, </a:t>
            </a:r>
            <a:r>
              <a:rPr lang="en-US" sz="1800" b="1" dirty="0" err="1">
                <a:solidFill>
                  <a:schemeClr val="accent4">
                    <a:lumMod val="75000"/>
                  </a:schemeClr>
                </a:solidFill>
                <a:effectLst>
                  <a:outerShdw blurRad="50800" dist="38100" dir="2700000" algn="tl" rotWithShape="0">
                    <a:schemeClr val="bg1">
                      <a:alpha val="40000"/>
                    </a:schemeClr>
                  </a:outerShdw>
                </a:effectLst>
                <a:latin typeface="Courier New" pitchFamily="49" charset="0"/>
                <a:cs typeface="Courier New" pitchFamily="49" charset="0"/>
              </a:rPr>
              <a:t>vertsiz</a:t>
            </a:r>
            <a:r>
              <a:rPr lang="en-US" sz="1800" b="1" dirty="0">
                <a:solidFill>
                  <a:schemeClr val="accent4">
                    <a:lumMod val="75000"/>
                  </a:schemeClr>
                </a:solidFill>
                <a:effectLst>
                  <a:outerShdw blurRad="50800" dist="38100" dir="2700000" algn="tl" rotWithShape="0">
                    <a:schemeClr val="bg1">
                      <a:alpha val="40000"/>
                    </a:schemeClr>
                  </a:outerShdw>
                </a:effectLst>
                <a:latin typeface="Courier New" pitchFamily="49" charset="0"/>
                <a:cs typeface="Courier New" pitchFamily="49" charset="0"/>
              </a:rPr>
              <a:t> </a:t>
            </a:r>
            <a:r>
              <a:rPr lang="en-US" sz="1800" b="1" dirty="0" smtClean="0">
                <a:solidFill>
                  <a:schemeClr val="tx1"/>
                </a:solidFill>
                <a:effectLst>
                  <a:outerShdw blurRad="50800" dist="38100" dir="2700000" algn="tl" rotWithShape="0">
                    <a:schemeClr val="bg1">
                      <a:alpha val="40000"/>
                    </a:schemeClr>
                  </a:outerShdw>
                </a:effectLst>
                <a:latin typeface="Courier New" pitchFamily="49" charset="0"/>
                <a:cs typeface="Courier New" pitchFamily="49" charset="0"/>
              </a:rPr>
              <a:t>);</a:t>
            </a:r>
          </a:p>
        </p:txBody>
      </p:sp>
      <p:sp>
        <p:nvSpPr>
          <p:cNvPr id="5" name="Rectangle 4"/>
          <p:cNvSpPr/>
          <p:nvPr/>
        </p:nvSpPr>
        <p:spPr>
          <a:xfrm>
            <a:off x="270344" y="2452254"/>
            <a:ext cx="8460189" cy="1952769"/>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874272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347" y="137160"/>
            <a:ext cx="8229600" cy="833748"/>
          </a:xfrm>
        </p:spPr>
        <p:txBody>
          <a:bodyPr>
            <a:noAutofit/>
          </a:bodyPr>
          <a:lstStyle/>
          <a:p>
            <a:r>
              <a:rPr lang="en-US" sz="4400" spc="-150" dirty="0" err="1" smtClean="0">
                <a:ln w="6350" cmpd="sng">
                  <a:solidFill>
                    <a:schemeClr val="bg1">
                      <a:lumMod val="50000"/>
                      <a:lumOff val="50000"/>
                    </a:schemeClr>
                  </a:solidFill>
                  <a:prstDash val="solid"/>
                </a:ln>
              </a:rPr>
              <a:t>bindless</a:t>
            </a:r>
            <a:r>
              <a:rPr lang="en-US" sz="4400" spc="-150" dirty="0" smtClean="0">
                <a:ln w="6350" cmpd="sng">
                  <a:solidFill>
                    <a:schemeClr val="bg1">
                      <a:lumMod val="50000"/>
                      <a:lumOff val="50000"/>
                    </a:schemeClr>
                  </a:solidFill>
                  <a:prstDash val="solid"/>
                </a:ln>
              </a:rPr>
              <a:t> vertex attributes</a:t>
            </a:r>
            <a:endParaRPr lang="en-US" sz="4400" spc="-150" dirty="0">
              <a:ln w="6350" cmpd="sng">
                <a:solidFill>
                  <a:schemeClr val="bg1">
                    <a:lumMod val="50000"/>
                    <a:lumOff val="50000"/>
                  </a:schemeClr>
                </a:solidFill>
                <a:prstDash val="solid"/>
              </a:ln>
            </a:endParaRPr>
          </a:p>
        </p:txBody>
      </p:sp>
      <p:sp>
        <p:nvSpPr>
          <p:cNvPr id="3" name="Content Placeholder 2"/>
          <p:cNvSpPr>
            <a:spLocks noGrp="1"/>
          </p:cNvSpPr>
          <p:nvPr>
            <p:ph idx="1"/>
          </p:nvPr>
        </p:nvSpPr>
        <p:spPr/>
        <p:txBody>
          <a:bodyPr>
            <a:normAutofit/>
          </a:bodyPr>
          <a:lstStyle/>
          <a:p>
            <a:r>
              <a:rPr lang="en-US" dirty="0"/>
              <a:t>i</a:t>
            </a:r>
            <a:r>
              <a:rPr lang="en-US" dirty="0" smtClean="0"/>
              <a:t>mplementation revealed the slack in our attribute-code, </a:t>
            </a:r>
            <a:r>
              <a:rPr lang="en-US" dirty="0"/>
              <a:t>drivers are forgiving</a:t>
            </a:r>
          </a:p>
          <a:p>
            <a:pPr lvl="1"/>
            <a:r>
              <a:rPr lang="en-US" dirty="0" smtClean="0"/>
              <a:t>this </a:t>
            </a:r>
            <a:r>
              <a:rPr lang="en-US" dirty="0"/>
              <a:t>was the main </a:t>
            </a:r>
            <a:r>
              <a:rPr lang="en-US" dirty="0" smtClean="0"/>
              <a:t>work - writing </a:t>
            </a:r>
            <a:r>
              <a:rPr lang="en-US" dirty="0"/>
              <a:t>the code was </a:t>
            </a:r>
            <a:r>
              <a:rPr lang="en-US" dirty="0" smtClean="0"/>
              <a:t>easy…</a:t>
            </a:r>
            <a:endParaRPr lang="en-US" dirty="0"/>
          </a:p>
          <a:p>
            <a:r>
              <a:rPr lang="en-US" dirty="0"/>
              <a:t>u</a:t>
            </a:r>
            <a:r>
              <a:rPr lang="en-US" dirty="0" smtClean="0"/>
              <a:t>se debug-context </a:t>
            </a:r>
            <a:r>
              <a:rPr lang="en-US" dirty="0"/>
              <a:t>to spare </a:t>
            </a:r>
            <a:r>
              <a:rPr lang="en-US" dirty="0" smtClean="0"/>
              <a:t>crashes </a:t>
            </a:r>
            <a:r>
              <a:rPr lang="en-US" dirty="0"/>
              <a:t>(thanks </a:t>
            </a:r>
            <a:r>
              <a:rPr lang="en-US" dirty="0" smtClean="0"/>
              <a:t>Jeff Bolz!)</a:t>
            </a:r>
            <a:endParaRPr lang="en-US" dirty="0"/>
          </a:p>
        </p:txBody>
      </p:sp>
    </p:spTree>
    <p:extLst>
      <p:ext uri="{BB962C8B-B14F-4D97-AF65-F5344CB8AC3E}">
        <p14:creationId xmlns:p14="http://schemas.microsoft.com/office/powerpoint/2010/main" val="36471851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347" y="137160"/>
            <a:ext cx="8229600" cy="833748"/>
          </a:xfrm>
        </p:spPr>
        <p:txBody>
          <a:bodyPr>
            <a:noAutofit/>
          </a:bodyPr>
          <a:lstStyle/>
          <a:p>
            <a:r>
              <a:rPr lang="en-US" sz="4400" spc="-150" dirty="0" err="1" smtClean="0">
                <a:ln w="6350" cmpd="sng">
                  <a:solidFill>
                    <a:schemeClr val="bg1">
                      <a:lumMod val="50000"/>
                      <a:lumOff val="50000"/>
                    </a:schemeClr>
                  </a:solidFill>
                  <a:prstDash val="solid"/>
                </a:ln>
              </a:rPr>
              <a:t>bindless</a:t>
            </a:r>
            <a:r>
              <a:rPr lang="en-US" sz="4400" spc="-150" dirty="0" smtClean="0">
                <a:ln w="6350" cmpd="sng">
                  <a:solidFill>
                    <a:schemeClr val="bg1">
                      <a:lumMod val="50000"/>
                      <a:lumOff val="50000"/>
                    </a:schemeClr>
                  </a:solidFill>
                  <a:prstDash val="solid"/>
                </a:ln>
              </a:rPr>
              <a:t> vertex attributes</a:t>
            </a:r>
            <a:endParaRPr lang="en-US" sz="4400" spc="-150" dirty="0">
              <a:ln w="6350" cmpd="sng">
                <a:solidFill>
                  <a:schemeClr val="bg1">
                    <a:lumMod val="50000"/>
                    <a:lumOff val="50000"/>
                  </a:schemeClr>
                </a:solidFill>
                <a:prstDash val="solid"/>
              </a:ln>
            </a:endParaRPr>
          </a:p>
        </p:txBody>
      </p:sp>
      <p:sp>
        <p:nvSpPr>
          <p:cNvPr id="3" name="Content Placeholder 2"/>
          <p:cNvSpPr>
            <a:spLocks noGrp="1"/>
          </p:cNvSpPr>
          <p:nvPr>
            <p:ph idx="1"/>
          </p:nvPr>
        </p:nvSpPr>
        <p:spPr/>
        <p:txBody>
          <a:bodyPr>
            <a:normAutofit/>
          </a:bodyPr>
          <a:lstStyle/>
          <a:p>
            <a:r>
              <a:rPr lang="en-US" dirty="0" smtClean="0"/>
              <a:t>implementation revealed the slack in our attribute-code, drivers are forgiving</a:t>
            </a:r>
          </a:p>
          <a:p>
            <a:pPr lvl="1"/>
            <a:r>
              <a:rPr lang="en-US" dirty="0" smtClean="0"/>
              <a:t>this was the main work - writing the code was easy…</a:t>
            </a:r>
          </a:p>
          <a:p>
            <a:r>
              <a:rPr lang="en-US" dirty="0" smtClean="0"/>
              <a:t>use debug-context to spare crashes (thanks Jeff Bolz!)</a:t>
            </a:r>
          </a:p>
          <a:p>
            <a:endParaRPr lang="en-US" dirty="0" smtClean="0"/>
          </a:p>
          <a:p>
            <a:r>
              <a:rPr lang="en-US" dirty="0" smtClean="0"/>
              <a:t>practically </a:t>
            </a:r>
            <a:r>
              <a:rPr lang="en-US" dirty="0"/>
              <a:t>got rid of </a:t>
            </a:r>
            <a:r>
              <a:rPr lang="en-US" dirty="0" smtClean="0"/>
              <a:t>vertex-attribute </a:t>
            </a:r>
            <a:r>
              <a:rPr lang="en-US" dirty="0" err="1" smtClean="0"/>
              <a:t>cpu</a:t>
            </a:r>
            <a:r>
              <a:rPr lang="en-US" dirty="0" smtClean="0"/>
              <a:t>-overhead</a:t>
            </a:r>
          </a:p>
          <a:p>
            <a:pPr lvl="1"/>
            <a:r>
              <a:rPr lang="en-US" dirty="0" smtClean="0"/>
              <a:t>5-10% of CPU frame-time</a:t>
            </a:r>
            <a:endParaRPr lang="en-US" dirty="0"/>
          </a:p>
          <a:p>
            <a:r>
              <a:rPr lang="en-US" dirty="0" smtClean="0"/>
              <a:t>…not practical for frame-temporary allocations</a:t>
            </a:r>
            <a:br>
              <a:rPr lang="en-US" dirty="0" smtClean="0"/>
            </a:br>
            <a:r>
              <a:rPr lang="en-US" dirty="0" smtClean="0"/>
              <a:t>Getting </a:t>
            </a:r>
            <a:r>
              <a:rPr lang="en-US" dirty="0"/>
              <a:t>GPU-address takes time</a:t>
            </a:r>
            <a:r>
              <a:rPr lang="en-US" dirty="0" smtClean="0"/>
              <a:t>.</a:t>
            </a:r>
            <a:endParaRPr lang="en-US" dirty="0"/>
          </a:p>
        </p:txBody>
      </p:sp>
    </p:spTree>
    <p:extLst>
      <p:ext uri="{BB962C8B-B14F-4D97-AF65-F5344CB8AC3E}">
        <p14:creationId xmlns:p14="http://schemas.microsoft.com/office/powerpoint/2010/main" val="3357847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33347" y="137160"/>
            <a:ext cx="8229600" cy="833748"/>
          </a:xfrm>
        </p:spPr>
        <p:txBody>
          <a:bodyPr>
            <a:noAutofit/>
          </a:bodyPr>
          <a:lstStyle/>
          <a:p>
            <a:r>
              <a:rPr lang="en-US" sz="4400" dirty="0"/>
              <a:t>creating a window</a:t>
            </a:r>
          </a:p>
        </p:txBody>
      </p:sp>
      <p:sp>
        <p:nvSpPr>
          <p:cNvPr id="3" name="Content Placeholder 2"/>
          <p:cNvSpPr>
            <a:spLocks noGrp="1"/>
          </p:cNvSpPr>
          <p:nvPr>
            <p:ph idx="1"/>
          </p:nvPr>
        </p:nvSpPr>
        <p:spPr/>
        <p:txBody>
          <a:bodyPr>
            <a:normAutofit/>
          </a:bodyPr>
          <a:lstStyle/>
          <a:p>
            <a:r>
              <a:rPr lang="en-US" dirty="0" smtClean="0"/>
              <a:t>x2 contexts</a:t>
            </a:r>
          </a:p>
          <a:p>
            <a:pPr lvl="1"/>
            <a:r>
              <a:rPr lang="en-US" dirty="0" smtClean="0"/>
              <a:t>one </a:t>
            </a:r>
            <a:r>
              <a:rPr lang="en-US" dirty="0"/>
              <a:t>to get </a:t>
            </a:r>
            <a:r>
              <a:rPr lang="en-US" dirty="0" err="1"/>
              <a:t>wgl</a:t>
            </a:r>
            <a:r>
              <a:rPr lang="en-US" dirty="0"/>
              <a:t>-extensions to create the "real" </a:t>
            </a:r>
            <a:r>
              <a:rPr lang="en-US" dirty="0" smtClean="0"/>
              <a:t>one</a:t>
            </a:r>
          </a:p>
          <a:p>
            <a:pPr lvl="1"/>
            <a:r>
              <a:rPr lang="en-US" dirty="0" smtClean="0"/>
              <a:t>the real one….</a:t>
            </a:r>
            <a:endParaRPr lang="en-US" dirty="0"/>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93662" y="1756921"/>
            <a:ext cx="3810000" cy="346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430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 y="281418"/>
            <a:ext cx="2994991" cy="602508"/>
          </a:xfrm>
          <a:prstGeom prst="rect">
            <a:avLst/>
          </a:prstGeom>
        </p:spPr>
      </p:pic>
      <p:pic>
        <p:nvPicPr>
          <p:cNvPr id="3" name="Content Placeholder 2"/>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250244" y="1200150"/>
            <a:ext cx="6643511" cy="3736975"/>
          </a:xfrm>
        </p:spPr>
      </p:pic>
    </p:spTree>
    <p:extLst>
      <p:ext uri="{BB962C8B-B14F-4D97-AF65-F5344CB8AC3E}">
        <p14:creationId xmlns:p14="http://schemas.microsoft.com/office/powerpoint/2010/main" val="33543549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33347" y="137160"/>
            <a:ext cx="8229600" cy="833748"/>
          </a:xfrm>
        </p:spPr>
        <p:txBody>
          <a:bodyPr>
            <a:noAutofit/>
          </a:bodyPr>
          <a:lstStyle/>
          <a:p>
            <a:r>
              <a:rPr lang="en-US" sz="4400" dirty="0"/>
              <a:t>creating a window</a:t>
            </a:r>
          </a:p>
        </p:txBody>
      </p:sp>
      <p:sp>
        <p:nvSpPr>
          <p:cNvPr id="3" name="Content Placeholder 2"/>
          <p:cNvSpPr>
            <a:spLocks noGrp="1"/>
          </p:cNvSpPr>
          <p:nvPr>
            <p:ph idx="1"/>
          </p:nvPr>
        </p:nvSpPr>
        <p:spPr/>
        <p:txBody>
          <a:bodyPr>
            <a:normAutofit/>
          </a:bodyPr>
          <a:lstStyle/>
          <a:p>
            <a:r>
              <a:rPr lang="en-US" dirty="0" smtClean="0"/>
              <a:t>x2 contexts</a:t>
            </a:r>
          </a:p>
          <a:p>
            <a:pPr lvl="1"/>
            <a:r>
              <a:rPr lang="en-US" dirty="0" smtClean="0"/>
              <a:t>one </a:t>
            </a:r>
            <a:r>
              <a:rPr lang="en-US" dirty="0"/>
              <a:t>to get </a:t>
            </a:r>
            <a:r>
              <a:rPr lang="en-US" dirty="0" err="1"/>
              <a:t>wgl</a:t>
            </a:r>
            <a:r>
              <a:rPr lang="en-US" dirty="0"/>
              <a:t>-extensions to create the "real" </a:t>
            </a:r>
            <a:r>
              <a:rPr lang="en-US" dirty="0" smtClean="0"/>
              <a:t>one</a:t>
            </a:r>
          </a:p>
          <a:p>
            <a:pPr lvl="1"/>
            <a:r>
              <a:rPr lang="en-US" dirty="0" smtClean="0"/>
              <a:t>the real one….</a:t>
            </a:r>
            <a:endParaRPr lang="en-US" dirty="0"/>
          </a:p>
          <a:p>
            <a:r>
              <a:rPr lang="en-US" dirty="0" smtClean="0"/>
              <a:t>x2 windows</a:t>
            </a:r>
          </a:p>
          <a:p>
            <a:pPr lvl="1"/>
            <a:r>
              <a:rPr lang="en-US" dirty="0" smtClean="0"/>
              <a:t>one </a:t>
            </a:r>
            <a:r>
              <a:rPr lang="en-US" dirty="0"/>
              <a:t>to eat the </a:t>
            </a:r>
            <a:r>
              <a:rPr lang="en-US" dirty="0" smtClean="0"/>
              <a:t>Windows </a:t>
            </a:r>
            <a:r>
              <a:rPr lang="en-US" dirty="0"/>
              <a:t>"maximize</a:t>
            </a:r>
            <a:r>
              <a:rPr lang="en-US" dirty="0" smtClean="0"/>
              <a:t>"-window call at launch</a:t>
            </a:r>
          </a:p>
          <a:p>
            <a:pPr lvl="1"/>
            <a:r>
              <a:rPr lang="en-US" dirty="0"/>
              <a:t>o</a:t>
            </a:r>
            <a:r>
              <a:rPr lang="en-US" dirty="0" smtClean="0"/>
              <a:t>ne </a:t>
            </a:r>
            <a:r>
              <a:rPr lang="en-US" dirty="0"/>
              <a:t>to render the </a:t>
            </a:r>
            <a:r>
              <a:rPr lang="en-US" dirty="0" smtClean="0"/>
              <a:t>game</a:t>
            </a:r>
            <a:endParaRPr lang="en-US" dirty="0"/>
          </a:p>
        </p:txBody>
      </p:sp>
    </p:spTree>
    <p:extLst>
      <p:ext uri="{BB962C8B-B14F-4D97-AF65-F5344CB8AC3E}">
        <p14:creationId xmlns:p14="http://schemas.microsoft.com/office/powerpoint/2010/main" val="203496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33347" y="137160"/>
            <a:ext cx="8229600" cy="833748"/>
          </a:xfrm>
        </p:spPr>
        <p:txBody>
          <a:bodyPr>
            <a:noAutofit/>
          </a:bodyPr>
          <a:lstStyle/>
          <a:p>
            <a:r>
              <a:rPr lang="en-US" sz="4400" dirty="0"/>
              <a:t>creating a window</a:t>
            </a:r>
          </a:p>
        </p:txBody>
      </p:sp>
      <p:sp>
        <p:nvSpPr>
          <p:cNvPr id="3" name="Content Placeholder 2"/>
          <p:cNvSpPr>
            <a:spLocks noGrp="1"/>
          </p:cNvSpPr>
          <p:nvPr>
            <p:ph idx="1"/>
          </p:nvPr>
        </p:nvSpPr>
        <p:spPr/>
        <p:txBody>
          <a:bodyPr>
            <a:normAutofit/>
          </a:bodyPr>
          <a:lstStyle/>
          <a:p>
            <a:r>
              <a:rPr lang="en-US" dirty="0" smtClean="0"/>
              <a:t>use </a:t>
            </a:r>
            <a:r>
              <a:rPr lang="en-US" b="1" dirty="0" err="1">
                <a:solidFill>
                  <a:schemeClr val="accent1"/>
                </a:solidFill>
                <a:latin typeface="Courier New" pitchFamily="49" charset="0"/>
                <a:cs typeface="Courier New" pitchFamily="49" charset="0"/>
              </a:rPr>
              <a:t>wglShareLists</a:t>
            </a:r>
            <a:r>
              <a:rPr lang="en-US" dirty="0">
                <a:solidFill>
                  <a:schemeClr val="accent1"/>
                </a:solidFill>
              </a:rPr>
              <a:t> </a:t>
            </a:r>
            <a:r>
              <a:rPr lang="en-US" dirty="0"/>
              <a:t>to </a:t>
            </a:r>
            <a:r>
              <a:rPr lang="en-US" dirty="0" smtClean="0"/>
              <a:t>share data between contexts</a:t>
            </a:r>
            <a:endParaRPr lang="en-US" b="1" dirty="0" smtClean="0">
              <a:solidFill>
                <a:schemeClr val="accent1"/>
              </a:solidFill>
            </a:endParaRPr>
          </a:p>
          <a:p>
            <a:pPr lvl="1"/>
            <a:r>
              <a:rPr lang="en-US" dirty="0" smtClean="0"/>
              <a:t>or just share via </a:t>
            </a:r>
            <a:r>
              <a:rPr lang="en-GB" b="1" dirty="0" err="1" smtClean="0">
                <a:solidFill>
                  <a:schemeClr val="accent1"/>
                </a:solidFill>
                <a:latin typeface="Courier New" pitchFamily="49" charset="0"/>
                <a:cs typeface="Courier New" pitchFamily="49" charset="0"/>
              </a:rPr>
              <a:t>wglCreateContextAttribs</a:t>
            </a:r>
            <a:endParaRPr lang="en-GB" b="1" dirty="0" smtClean="0">
              <a:solidFill>
                <a:schemeClr val="accent1"/>
              </a:solidFill>
              <a:latin typeface="Courier New" pitchFamily="49" charset="0"/>
              <a:cs typeface="Courier New" pitchFamily="49" charset="0"/>
            </a:endParaRPr>
          </a:p>
          <a:p>
            <a:pPr lvl="1"/>
            <a:endParaRPr lang="en-US" b="1" dirty="0" smtClean="0">
              <a:solidFill>
                <a:schemeClr val="accent1"/>
              </a:solidFill>
              <a:latin typeface="Courier New" pitchFamily="49" charset="0"/>
              <a:cs typeface="Courier New" pitchFamily="49" charset="0"/>
            </a:endParaRPr>
          </a:p>
          <a:p>
            <a:r>
              <a:rPr lang="en-US" dirty="0" smtClean="0"/>
              <a:t>useful between </a:t>
            </a:r>
            <a:r>
              <a:rPr lang="en-US" dirty="0"/>
              <a:t>editor-windows / </a:t>
            </a:r>
            <a:r>
              <a:rPr lang="en-US" dirty="0" smtClean="0"/>
              <a:t>game, windowed/</a:t>
            </a:r>
            <a:r>
              <a:rPr lang="en-US" dirty="0" err="1" smtClean="0"/>
              <a:t>fullscreen</a:t>
            </a:r>
            <a:endParaRPr lang="en-US" dirty="0" smtClean="0"/>
          </a:p>
        </p:txBody>
      </p:sp>
    </p:spTree>
    <p:extLst>
      <p:ext uri="{BB962C8B-B14F-4D97-AF65-F5344CB8AC3E}">
        <p14:creationId xmlns:p14="http://schemas.microsoft.com/office/powerpoint/2010/main" val="3480584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dev\B-Docs\Programming\Presentations\Siggraph 2011\hamm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3965" y="1037610"/>
            <a:ext cx="3260035" cy="447090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33347" y="137160"/>
            <a:ext cx="8229600" cy="833748"/>
          </a:xfrm>
        </p:spPr>
        <p:txBody>
          <a:bodyPr>
            <a:noAutofit/>
          </a:bodyPr>
          <a:lstStyle/>
          <a:p>
            <a:r>
              <a:rPr lang="en-US" sz="4400" spc="-150" dirty="0" smtClean="0">
                <a:ln w="6350" cmpd="sng">
                  <a:solidFill>
                    <a:schemeClr val="bg1">
                      <a:lumMod val="50000"/>
                      <a:lumOff val="50000"/>
                    </a:schemeClr>
                  </a:solidFill>
                  <a:prstDash val="solid"/>
                </a:ln>
              </a:rPr>
              <a:t>debugging OpenGL - tools</a:t>
            </a:r>
            <a:endParaRPr lang="en-US" sz="4400" spc="-150" dirty="0">
              <a:ln w="6350" cmpd="sng">
                <a:solidFill>
                  <a:schemeClr val="bg1">
                    <a:lumMod val="50000"/>
                    <a:lumOff val="50000"/>
                  </a:schemeClr>
                </a:solidFill>
                <a:prstDash val="solid"/>
              </a:ln>
            </a:endParaRPr>
          </a:p>
        </p:txBody>
      </p:sp>
      <p:sp>
        <p:nvSpPr>
          <p:cNvPr id="3" name="Content Placeholder 2"/>
          <p:cNvSpPr>
            <a:spLocks noGrp="1"/>
          </p:cNvSpPr>
          <p:nvPr>
            <p:ph idx="1"/>
          </p:nvPr>
        </p:nvSpPr>
        <p:spPr/>
        <p:txBody>
          <a:bodyPr/>
          <a:lstStyle/>
          <a:p>
            <a:r>
              <a:rPr lang="en-US" dirty="0" err="1" smtClean="0"/>
              <a:t>gDebugger</a:t>
            </a:r>
            <a:r>
              <a:rPr lang="en-US" dirty="0" smtClean="0"/>
              <a:t> </a:t>
            </a:r>
            <a:r>
              <a:rPr lang="en-US" dirty="0"/>
              <a:t>/ </a:t>
            </a:r>
            <a:r>
              <a:rPr lang="en-US" dirty="0" err="1"/>
              <a:t>glIntercept</a:t>
            </a:r>
            <a:r>
              <a:rPr lang="en-US" dirty="0"/>
              <a:t> for </a:t>
            </a:r>
            <a:r>
              <a:rPr lang="en-US" dirty="0" err="1"/>
              <a:t>cmdBuffer</a:t>
            </a:r>
            <a:r>
              <a:rPr lang="en-US" dirty="0"/>
              <a:t> </a:t>
            </a:r>
            <a:r>
              <a:rPr lang="en-US" dirty="0" smtClean="0"/>
              <a:t>debugging</a:t>
            </a:r>
          </a:p>
          <a:p>
            <a:pPr lvl="1"/>
            <a:r>
              <a:rPr lang="en-US" dirty="0" smtClean="0"/>
              <a:t>useful for checking correct textures/</a:t>
            </a:r>
            <a:r>
              <a:rPr lang="en-US" dirty="0" err="1" smtClean="0"/>
              <a:t>shaders</a:t>
            </a:r>
            <a:r>
              <a:rPr lang="en-US" dirty="0"/>
              <a:t>/"</a:t>
            </a:r>
            <a:r>
              <a:rPr lang="en-US" dirty="0" smtClean="0"/>
              <a:t>meshes“</a:t>
            </a:r>
          </a:p>
        </p:txBody>
      </p:sp>
    </p:spTree>
    <p:extLst>
      <p:ext uri="{BB962C8B-B14F-4D97-AF65-F5344CB8AC3E}">
        <p14:creationId xmlns:p14="http://schemas.microsoft.com/office/powerpoint/2010/main" val="8097488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dev\B-Docs\Programming\Presentations\Siggraph 2011\hamm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3965" y="1037610"/>
            <a:ext cx="3260035" cy="447090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33347" y="137160"/>
            <a:ext cx="8229600" cy="833748"/>
          </a:xfrm>
        </p:spPr>
        <p:txBody>
          <a:bodyPr>
            <a:noAutofit/>
          </a:bodyPr>
          <a:lstStyle/>
          <a:p>
            <a:r>
              <a:rPr lang="en-US" sz="4400" spc="-150" dirty="0" smtClean="0">
                <a:ln w="6350" cmpd="sng">
                  <a:solidFill>
                    <a:schemeClr val="bg1">
                      <a:lumMod val="50000"/>
                      <a:lumOff val="50000"/>
                    </a:schemeClr>
                  </a:solidFill>
                  <a:prstDash val="solid"/>
                </a:ln>
              </a:rPr>
              <a:t>debugging OpenGL - tools</a:t>
            </a:r>
            <a:endParaRPr lang="en-US" sz="4400" spc="-150" dirty="0">
              <a:ln w="6350" cmpd="sng">
                <a:solidFill>
                  <a:schemeClr val="bg1">
                    <a:lumMod val="50000"/>
                    <a:lumOff val="50000"/>
                  </a:schemeClr>
                </a:solidFill>
                <a:prstDash val="solid"/>
              </a:ln>
            </a:endParaRPr>
          </a:p>
        </p:txBody>
      </p:sp>
      <p:sp>
        <p:nvSpPr>
          <p:cNvPr id="3" name="Content Placeholder 2"/>
          <p:cNvSpPr>
            <a:spLocks noGrp="1"/>
          </p:cNvSpPr>
          <p:nvPr>
            <p:ph idx="1"/>
          </p:nvPr>
        </p:nvSpPr>
        <p:spPr/>
        <p:txBody>
          <a:bodyPr/>
          <a:lstStyle/>
          <a:p>
            <a:r>
              <a:rPr lang="en-US" dirty="0" err="1" smtClean="0"/>
              <a:t>gDebugger</a:t>
            </a:r>
            <a:r>
              <a:rPr lang="en-US" dirty="0" smtClean="0"/>
              <a:t> </a:t>
            </a:r>
            <a:r>
              <a:rPr lang="en-US" dirty="0"/>
              <a:t>/ </a:t>
            </a:r>
            <a:r>
              <a:rPr lang="en-US" dirty="0" err="1"/>
              <a:t>glIntercept</a:t>
            </a:r>
            <a:r>
              <a:rPr lang="en-US" dirty="0"/>
              <a:t> for </a:t>
            </a:r>
            <a:r>
              <a:rPr lang="en-US" dirty="0" err="1"/>
              <a:t>cmdBuffer</a:t>
            </a:r>
            <a:r>
              <a:rPr lang="en-US" dirty="0"/>
              <a:t> </a:t>
            </a:r>
            <a:r>
              <a:rPr lang="en-US" dirty="0" smtClean="0"/>
              <a:t>debugging</a:t>
            </a:r>
          </a:p>
          <a:p>
            <a:pPr lvl="1"/>
            <a:r>
              <a:rPr lang="en-US" dirty="0" smtClean="0"/>
              <a:t>useful for checking correct textures/</a:t>
            </a:r>
            <a:r>
              <a:rPr lang="en-US" dirty="0" err="1" smtClean="0"/>
              <a:t>shaders</a:t>
            </a:r>
            <a:r>
              <a:rPr lang="en-US" dirty="0"/>
              <a:t>/"</a:t>
            </a:r>
            <a:r>
              <a:rPr lang="en-US" dirty="0" smtClean="0"/>
              <a:t>meshes“</a:t>
            </a:r>
          </a:p>
          <a:p>
            <a:pPr lvl="1"/>
            <a:endParaRPr lang="en-US" dirty="0"/>
          </a:p>
          <a:p>
            <a:r>
              <a:rPr lang="en-US" dirty="0" err="1" smtClean="0"/>
              <a:t>Nsight</a:t>
            </a:r>
            <a:r>
              <a:rPr lang="en-US" dirty="0" smtClean="0"/>
              <a:t> </a:t>
            </a:r>
            <a:r>
              <a:rPr lang="en-US" dirty="0"/>
              <a:t>/ GPU </a:t>
            </a:r>
            <a:r>
              <a:rPr lang="en-US" dirty="0" err="1"/>
              <a:t>PerfStudio</a:t>
            </a:r>
            <a:r>
              <a:rPr lang="en-US" dirty="0"/>
              <a:t> almost useful for </a:t>
            </a:r>
            <a:r>
              <a:rPr lang="en-US" dirty="0" smtClean="0"/>
              <a:t>timing.</a:t>
            </a:r>
          </a:p>
          <a:p>
            <a:pPr lvl="1"/>
            <a:r>
              <a:rPr lang="en-US" dirty="0" err="1" smtClean="0"/>
              <a:t>NSight</a:t>
            </a:r>
            <a:r>
              <a:rPr lang="en-US" dirty="0" smtClean="0"/>
              <a:t> </a:t>
            </a:r>
            <a:r>
              <a:rPr lang="en-US" dirty="0"/>
              <a:t>has actual </a:t>
            </a:r>
            <a:r>
              <a:rPr lang="en-US" dirty="0" smtClean="0"/>
              <a:t>start/end </a:t>
            </a:r>
            <a:r>
              <a:rPr lang="en-US" dirty="0" err="1" smtClean="0"/>
              <a:t>drawcall</a:t>
            </a:r>
            <a:r>
              <a:rPr lang="en-US" dirty="0" smtClean="0"/>
              <a:t> GPU-times!</a:t>
            </a:r>
            <a:br>
              <a:rPr lang="en-US" dirty="0" smtClean="0"/>
            </a:br>
            <a:r>
              <a:rPr lang="en-US" dirty="0" smtClean="0"/>
              <a:t>Only way to get this. </a:t>
            </a:r>
            <a:r>
              <a:rPr lang="en-US" dirty="0"/>
              <a:t>Try it today</a:t>
            </a:r>
            <a:r>
              <a:rPr lang="en-US" dirty="0" smtClean="0"/>
              <a:t>!</a:t>
            </a:r>
          </a:p>
          <a:p>
            <a:pPr lvl="1"/>
            <a:r>
              <a:rPr lang="en-US" dirty="0" smtClean="0"/>
              <a:t>Neither is very mature for OpenGL</a:t>
            </a:r>
          </a:p>
        </p:txBody>
      </p:sp>
    </p:spTree>
    <p:extLst>
      <p:ext uri="{BB962C8B-B14F-4D97-AF65-F5344CB8AC3E}">
        <p14:creationId xmlns:p14="http://schemas.microsoft.com/office/powerpoint/2010/main" val="2032826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dev\B-Docs\Programming\Presentations\Siggraph 2011\hamm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3965" y="1037610"/>
            <a:ext cx="3260035" cy="447090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33347" y="137160"/>
            <a:ext cx="8229600" cy="833748"/>
          </a:xfrm>
        </p:spPr>
        <p:txBody>
          <a:bodyPr>
            <a:noAutofit/>
          </a:bodyPr>
          <a:lstStyle/>
          <a:p>
            <a:r>
              <a:rPr lang="en-US" sz="4400" spc="-150" dirty="0" smtClean="0">
                <a:ln w="6350" cmpd="sng">
                  <a:solidFill>
                    <a:schemeClr val="bg1">
                      <a:lumMod val="50000"/>
                      <a:lumOff val="50000"/>
                    </a:schemeClr>
                  </a:solidFill>
                  <a:prstDash val="solid"/>
                </a:ln>
              </a:rPr>
              <a:t>debugging OpenGL - tools</a:t>
            </a:r>
            <a:endParaRPr lang="en-US" sz="4400" spc="-150" dirty="0">
              <a:ln w="6350" cmpd="sng">
                <a:solidFill>
                  <a:schemeClr val="bg1">
                    <a:lumMod val="50000"/>
                    <a:lumOff val="50000"/>
                  </a:schemeClr>
                </a:solidFill>
                <a:prstDash val="solid"/>
              </a:ln>
            </a:endParaRPr>
          </a:p>
        </p:txBody>
      </p:sp>
      <p:sp>
        <p:nvSpPr>
          <p:cNvPr id="3" name="Content Placeholder 2"/>
          <p:cNvSpPr>
            <a:spLocks noGrp="1"/>
          </p:cNvSpPr>
          <p:nvPr>
            <p:ph idx="1"/>
          </p:nvPr>
        </p:nvSpPr>
        <p:spPr/>
        <p:txBody>
          <a:bodyPr/>
          <a:lstStyle/>
          <a:p>
            <a:r>
              <a:rPr lang="en-US" dirty="0" err="1" smtClean="0"/>
              <a:t>gDebugger</a:t>
            </a:r>
            <a:r>
              <a:rPr lang="en-US" dirty="0" smtClean="0"/>
              <a:t> </a:t>
            </a:r>
            <a:r>
              <a:rPr lang="en-US" dirty="0"/>
              <a:t>/ </a:t>
            </a:r>
            <a:r>
              <a:rPr lang="en-US" dirty="0" err="1"/>
              <a:t>glIntercept</a:t>
            </a:r>
            <a:r>
              <a:rPr lang="en-US" dirty="0"/>
              <a:t> for </a:t>
            </a:r>
            <a:r>
              <a:rPr lang="en-US" dirty="0" err="1"/>
              <a:t>cmdBuffer</a:t>
            </a:r>
            <a:r>
              <a:rPr lang="en-US" dirty="0"/>
              <a:t> </a:t>
            </a:r>
            <a:r>
              <a:rPr lang="en-US" dirty="0" smtClean="0"/>
              <a:t>debugging</a:t>
            </a:r>
          </a:p>
          <a:p>
            <a:pPr lvl="1"/>
            <a:r>
              <a:rPr lang="en-US" dirty="0" smtClean="0"/>
              <a:t>useful for checking correct textures/</a:t>
            </a:r>
            <a:r>
              <a:rPr lang="en-US" dirty="0" err="1" smtClean="0"/>
              <a:t>shaders</a:t>
            </a:r>
            <a:r>
              <a:rPr lang="en-US" dirty="0"/>
              <a:t>/"</a:t>
            </a:r>
            <a:r>
              <a:rPr lang="en-US" dirty="0" smtClean="0"/>
              <a:t>meshes“</a:t>
            </a:r>
          </a:p>
          <a:p>
            <a:pPr lvl="1"/>
            <a:endParaRPr lang="en-US" dirty="0"/>
          </a:p>
          <a:p>
            <a:r>
              <a:rPr lang="en-US" dirty="0" err="1" smtClean="0"/>
              <a:t>Nsight</a:t>
            </a:r>
            <a:r>
              <a:rPr lang="en-US" dirty="0" smtClean="0"/>
              <a:t> </a:t>
            </a:r>
            <a:r>
              <a:rPr lang="en-US" dirty="0"/>
              <a:t>/ GPU </a:t>
            </a:r>
            <a:r>
              <a:rPr lang="en-US" dirty="0" err="1"/>
              <a:t>PerfStudio</a:t>
            </a:r>
            <a:r>
              <a:rPr lang="en-US" dirty="0"/>
              <a:t> almost useful for </a:t>
            </a:r>
            <a:r>
              <a:rPr lang="en-US" dirty="0" smtClean="0"/>
              <a:t>timing.</a:t>
            </a:r>
          </a:p>
          <a:p>
            <a:pPr lvl="1"/>
            <a:r>
              <a:rPr lang="en-US" dirty="0" err="1" smtClean="0"/>
              <a:t>NSight</a:t>
            </a:r>
            <a:r>
              <a:rPr lang="en-US" dirty="0" smtClean="0"/>
              <a:t> </a:t>
            </a:r>
            <a:r>
              <a:rPr lang="en-US" dirty="0"/>
              <a:t>has actual </a:t>
            </a:r>
            <a:r>
              <a:rPr lang="en-US" dirty="0" smtClean="0"/>
              <a:t>start/end </a:t>
            </a:r>
            <a:r>
              <a:rPr lang="en-US" dirty="0" err="1" smtClean="0"/>
              <a:t>drawcall</a:t>
            </a:r>
            <a:r>
              <a:rPr lang="en-US" dirty="0" smtClean="0"/>
              <a:t> GPU-times!</a:t>
            </a:r>
            <a:br>
              <a:rPr lang="en-US" dirty="0" smtClean="0"/>
            </a:br>
            <a:r>
              <a:rPr lang="en-US" dirty="0" smtClean="0"/>
              <a:t>Only way to get this. </a:t>
            </a:r>
            <a:r>
              <a:rPr lang="en-US" dirty="0"/>
              <a:t>Try it today</a:t>
            </a:r>
            <a:r>
              <a:rPr lang="en-US" dirty="0" smtClean="0"/>
              <a:t>!</a:t>
            </a:r>
          </a:p>
          <a:p>
            <a:pPr lvl="1"/>
            <a:r>
              <a:rPr lang="en-US" dirty="0" smtClean="0"/>
              <a:t>Neither is very mature for OpenGL</a:t>
            </a:r>
          </a:p>
          <a:p>
            <a:r>
              <a:rPr lang="en-US" dirty="0" smtClean="0"/>
              <a:t>no </a:t>
            </a:r>
            <a:r>
              <a:rPr lang="en-US" dirty="0"/>
              <a:t>tools currently shows FBO </a:t>
            </a:r>
            <a:r>
              <a:rPr lang="en-US" dirty="0" smtClean="0"/>
              <a:t>or </a:t>
            </a:r>
            <a:r>
              <a:rPr lang="en-US" dirty="0"/>
              <a:t>geometry</a:t>
            </a:r>
          </a:p>
        </p:txBody>
      </p:sp>
    </p:spTree>
    <p:extLst>
      <p:ext uri="{BB962C8B-B14F-4D97-AF65-F5344CB8AC3E}">
        <p14:creationId xmlns:p14="http://schemas.microsoft.com/office/powerpoint/2010/main" val="1325857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346" y="137160"/>
            <a:ext cx="8440309" cy="833748"/>
          </a:xfrm>
        </p:spPr>
        <p:txBody>
          <a:bodyPr>
            <a:noAutofit/>
          </a:bodyPr>
          <a:lstStyle/>
          <a:p>
            <a:r>
              <a:rPr lang="en-US" sz="4200" spc="-150" dirty="0" smtClean="0">
                <a:ln w="6350" cmpd="sng">
                  <a:solidFill>
                    <a:schemeClr val="bg1">
                      <a:lumMod val="50000"/>
                      <a:lumOff val="50000"/>
                    </a:schemeClr>
                  </a:solidFill>
                  <a:prstDash val="solid"/>
                </a:ln>
              </a:rPr>
              <a:t>debugging OpenGL – custom code</a:t>
            </a:r>
            <a:endParaRPr lang="en-US" sz="4200" spc="-150" dirty="0">
              <a:ln w="6350" cmpd="sng">
                <a:solidFill>
                  <a:schemeClr val="bg1">
                    <a:lumMod val="50000"/>
                    <a:lumOff val="50000"/>
                  </a:schemeClr>
                </a:solidFill>
                <a:prstDash val="solid"/>
              </a:ln>
            </a:endParaRPr>
          </a:p>
        </p:txBody>
      </p:sp>
      <p:sp>
        <p:nvSpPr>
          <p:cNvPr id="3" name="Content Placeholder 2"/>
          <p:cNvSpPr>
            <a:spLocks noGrp="1"/>
          </p:cNvSpPr>
          <p:nvPr>
            <p:ph idx="1"/>
          </p:nvPr>
        </p:nvSpPr>
        <p:spPr/>
        <p:txBody>
          <a:bodyPr>
            <a:normAutofit/>
          </a:bodyPr>
          <a:lstStyle/>
          <a:p>
            <a:r>
              <a:rPr lang="en-US" dirty="0" smtClean="0"/>
              <a:t>hot-reloadable assets</a:t>
            </a:r>
            <a:endParaRPr lang="en-US" dirty="0"/>
          </a:p>
          <a:p>
            <a:pPr lvl="1"/>
            <a:r>
              <a:rPr lang="en-US" dirty="0" err="1" smtClean="0"/>
              <a:t>shaders</a:t>
            </a:r>
            <a:r>
              <a:rPr lang="en-US" dirty="0" smtClean="0"/>
              <a:t> </a:t>
            </a:r>
            <a:r>
              <a:rPr lang="en-US" dirty="0"/>
              <a:t>/ textures / </a:t>
            </a:r>
            <a:r>
              <a:rPr lang="en-US" dirty="0" smtClean="0"/>
              <a:t>meshes / assets</a:t>
            </a:r>
          </a:p>
          <a:p>
            <a:pPr lvl="1"/>
            <a:r>
              <a:rPr lang="en-US" dirty="0" smtClean="0"/>
              <a:t>runtime-modifying shaders for debugging</a:t>
            </a:r>
            <a:endParaRPr lang="en-US" dirty="0"/>
          </a:p>
        </p:txBody>
      </p:sp>
      <p:pic>
        <p:nvPicPr>
          <p:cNvPr id="11266" name="Picture 2" descr="C:\dev\B-Docs\Programming\Presentations\Siggraph 2011\hammer_calvi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8704" y="1354991"/>
            <a:ext cx="1524000" cy="1914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58035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346" y="137160"/>
            <a:ext cx="8440309" cy="833748"/>
          </a:xfrm>
        </p:spPr>
        <p:txBody>
          <a:bodyPr>
            <a:noAutofit/>
          </a:bodyPr>
          <a:lstStyle/>
          <a:p>
            <a:r>
              <a:rPr lang="en-US" sz="4200" spc="-150" dirty="0" smtClean="0">
                <a:ln w="6350" cmpd="sng">
                  <a:solidFill>
                    <a:schemeClr val="bg1">
                      <a:lumMod val="50000"/>
                      <a:lumOff val="50000"/>
                    </a:schemeClr>
                  </a:solidFill>
                  <a:prstDash val="solid"/>
                </a:ln>
              </a:rPr>
              <a:t>debugging OpenGL – custom code</a:t>
            </a:r>
            <a:endParaRPr lang="en-US" sz="4200" spc="-150" dirty="0">
              <a:ln w="6350" cmpd="sng">
                <a:solidFill>
                  <a:schemeClr val="bg1">
                    <a:lumMod val="50000"/>
                    <a:lumOff val="50000"/>
                  </a:schemeClr>
                </a:solidFill>
                <a:prstDash val="solid"/>
              </a:ln>
            </a:endParaRPr>
          </a:p>
        </p:txBody>
      </p:sp>
      <p:sp>
        <p:nvSpPr>
          <p:cNvPr id="3" name="Content Placeholder 2"/>
          <p:cNvSpPr>
            <a:spLocks noGrp="1"/>
          </p:cNvSpPr>
          <p:nvPr>
            <p:ph idx="1"/>
          </p:nvPr>
        </p:nvSpPr>
        <p:spPr/>
        <p:txBody>
          <a:bodyPr>
            <a:normAutofit/>
          </a:bodyPr>
          <a:lstStyle/>
          <a:p>
            <a:r>
              <a:rPr lang="en-US" dirty="0" smtClean="0"/>
              <a:t>hot-reloadable assets</a:t>
            </a:r>
            <a:endParaRPr lang="en-US" dirty="0"/>
          </a:p>
          <a:p>
            <a:pPr lvl="1"/>
            <a:r>
              <a:rPr lang="en-US" dirty="0" err="1" smtClean="0"/>
              <a:t>shaders</a:t>
            </a:r>
            <a:r>
              <a:rPr lang="en-US" dirty="0" smtClean="0"/>
              <a:t> </a:t>
            </a:r>
            <a:r>
              <a:rPr lang="en-US" dirty="0"/>
              <a:t>/ textures / </a:t>
            </a:r>
            <a:r>
              <a:rPr lang="en-US" dirty="0" smtClean="0"/>
              <a:t>meshes / assets</a:t>
            </a:r>
          </a:p>
          <a:p>
            <a:pPr lvl="1"/>
            <a:r>
              <a:rPr lang="en-US" dirty="0" smtClean="0"/>
              <a:t>runtime-modifying </a:t>
            </a:r>
            <a:r>
              <a:rPr lang="en-US" dirty="0" err="1" smtClean="0"/>
              <a:t>shaders</a:t>
            </a:r>
            <a:r>
              <a:rPr lang="en-US" dirty="0" smtClean="0"/>
              <a:t> for debugging</a:t>
            </a:r>
            <a:endParaRPr lang="en-US" dirty="0"/>
          </a:p>
          <a:p>
            <a:r>
              <a:rPr lang="en-US" dirty="0"/>
              <a:t>“configurable” </a:t>
            </a:r>
            <a:r>
              <a:rPr lang="en-US" dirty="0" smtClean="0"/>
              <a:t>render-stages</a:t>
            </a:r>
          </a:p>
          <a:p>
            <a:r>
              <a:rPr lang="en-US" dirty="0" smtClean="0"/>
              <a:t>various visualization </a:t>
            </a:r>
            <a:r>
              <a:rPr lang="en-US" dirty="0"/>
              <a:t>modes</a:t>
            </a:r>
          </a:p>
          <a:p>
            <a:pPr lvl="1"/>
            <a:r>
              <a:rPr lang="en-US" dirty="0" smtClean="0"/>
              <a:t>wire</a:t>
            </a:r>
            <a:r>
              <a:rPr lang="en-US" dirty="0"/>
              <a:t>, batches, info on </a:t>
            </a:r>
            <a:r>
              <a:rPr lang="en-US" dirty="0" err="1"/>
              <a:t>obj</a:t>
            </a:r>
            <a:r>
              <a:rPr lang="en-US" dirty="0"/>
              <a:t>, lights, </a:t>
            </a:r>
            <a:r>
              <a:rPr lang="en-US" dirty="0" err="1"/>
              <a:t>ocq</a:t>
            </a:r>
            <a:r>
              <a:rPr lang="en-US" dirty="0"/>
              <a:t> etc</a:t>
            </a:r>
            <a:r>
              <a:rPr lang="en-US" dirty="0" smtClean="0"/>
              <a:t>.</a:t>
            </a:r>
          </a:p>
          <a:p>
            <a:pPr lvl="1"/>
            <a:r>
              <a:rPr lang="en-US" dirty="0" smtClean="0"/>
              <a:t>show </a:t>
            </a:r>
            <a:r>
              <a:rPr lang="en-US" dirty="0"/>
              <a:t>textures / </a:t>
            </a:r>
            <a:r>
              <a:rPr lang="en-US" dirty="0" err="1"/>
              <a:t>rendertargets</a:t>
            </a:r>
            <a:r>
              <a:rPr lang="en-US" dirty="0"/>
              <a:t>, write to </a:t>
            </a:r>
            <a:r>
              <a:rPr lang="en-US" dirty="0" smtClean="0"/>
              <a:t>files</a:t>
            </a:r>
            <a:endParaRPr lang="en-US" dirty="0"/>
          </a:p>
        </p:txBody>
      </p:sp>
      <p:pic>
        <p:nvPicPr>
          <p:cNvPr id="11266" name="Picture 2" descr="C:\dev\B-Docs\Programming\Presentations\Siggraph 2011\hammer_calvi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8704" y="1354991"/>
            <a:ext cx="1524000" cy="1914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224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ev\B-Docs\Programming\Presentations\Siggraph 2011\dbg_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127" y="0"/>
            <a:ext cx="8237551" cy="5148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18714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9127" y="1"/>
            <a:ext cx="8237551" cy="5148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7441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9127" y="1"/>
            <a:ext cx="8237550" cy="5148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90855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rink_Gameplay3_AbilitiesTrailer_UK_HD.wmv">
            <a:hlinkClick r:id="" action="ppaction://media"/>
          </p:cNvPr>
          <p:cNvPicPr>
            <a:picLocks noGrp="1" noChangeAspect="1"/>
          </p:cNvPicPr>
          <p:nvPr>
            <p:ph idx="1"/>
            <a:videoFile r:link="rId1"/>
            <p:extLst>
              <p:ext uri="{DAA4B4D4-6D71-4841-9C94-3DE7FCFB9230}">
                <p14:media xmlns:p14="http://schemas.microsoft.com/office/powerpoint/2010/main" r:link="rId2">
                  <p14:trim st="4781.4844"/>
                </p14:media>
              </p:ext>
            </p:extLst>
          </p:nvPr>
        </p:nvPicPr>
        <p:blipFill>
          <a:blip r:embed="rId5"/>
          <a:stretch>
            <a:fillRect/>
          </a:stretch>
        </p:blipFill>
        <p:spPr>
          <a:xfrm>
            <a:off x="1121133" y="1170762"/>
            <a:ext cx="6941487" cy="3904482"/>
          </a:xfr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920" y="281418"/>
            <a:ext cx="2994991" cy="602508"/>
          </a:xfrm>
          <a:prstGeom prst="rect">
            <a:avLst/>
          </a:prstGeom>
        </p:spPr>
      </p:pic>
    </p:spTree>
    <p:extLst>
      <p:ext uri="{BB962C8B-B14F-4D97-AF65-F5344CB8AC3E}">
        <p14:creationId xmlns:p14="http://schemas.microsoft.com/office/powerpoint/2010/main" val="3267758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6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9127" y="1"/>
            <a:ext cx="8237550" cy="5148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29376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346" y="137160"/>
            <a:ext cx="8440309" cy="833748"/>
          </a:xfrm>
        </p:spPr>
        <p:txBody>
          <a:bodyPr>
            <a:noAutofit/>
          </a:bodyPr>
          <a:lstStyle/>
          <a:p>
            <a:r>
              <a:rPr lang="en-US" sz="4200" spc="-150" dirty="0" smtClean="0">
                <a:ln w="6350" cmpd="sng">
                  <a:solidFill>
                    <a:schemeClr val="bg1">
                      <a:lumMod val="50000"/>
                      <a:lumOff val="50000"/>
                    </a:schemeClr>
                  </a:solidFill>
                  <a:prstDash val="solid"/>
                </a:ln>
              </a:rPr>
              <a:t>debugging OpenGL – custom code</a:t>
            </a:r>
            <a:endParaRPr lang="en-US" sz="4200" spc="-150" dirty="0">
              <a:ln w="6350" cmpd="sng">
                <a:solidFill>
                  <a:schemeClr val="bg1">
                    <a:lumMod val="50000"/>
                    <a:lumOff val="50000"/>
                  </a:schemeClr>
                </a:solidFill>
                <a:prstDash val="solid"/>
              </a:ln>
            </a:endParaRPr>
          </a:p>
        </p:txBody>
      </p:sp>
      <p:sp>
        <p:nvSpPr>
          <p:cNvPr id="3" name="Content Placeholder 2"/>
          <p:cNvSpPr>
            <a:spLocks noGrp="1"/>
          </p:cNvSpPr>
          <p:nvPr>
            <p:ph idx="1"/>
          </p:nvPr>
        </p:nvSpPr>
        <p:spPr/>
        <p:txBody>
          <a:bodyPr>
            <a:normAutofit/>
          </a:bodyPr>
          <a:lstStyle/>
          <a:p>
            <a:r>
              <a:rPr lang="en-US" dirty="0" smtClean="0"/>
              <a:t>full OpenGL-</a:t>
            </a:r>
            <a:r>
              <a:rPr lang="en-US" dirty="0" err="1" smtClean="0"/>
              <a:t>statedump</a:t>
            </a:r>
            <a:endParaRPr lang="en-US" dirty="0" smtClean="0"/>
          </a:p>
          <a:p>
            <a:pPr lvl="1"/>
            <a:r>
              <a:rPr lang="en-US" dirty="0" smtClean="0"/>
              <a:t>write to file and diff</a:t>
            </a:r>
            <a:endParaRPr lang="en-US" dirty="0"/>
          </a:p>
          <a:p>
            <a:r>
              <a:rPr lang="en-US" dirty="0" err="1" smtClean="0">
                <a:solidFill>
                  <a:schemeClr val="tx1">
                    <a:lumMod val="85000"/>
                    <a:lumOff val="15000"/>
                  </a:schemeClr>
                </a:solidFill>
              </a:rPr>
              <a:t>queryTimers</a:t>
            </a:r>
            <a:r>
              <a:rPr lang="en-US" dirty="0" smtClean="0">
                <a:solidFill>
                  <a:schemeClr val="tx1">
                    <a:lumMod val="85000"/>
                    <a:lumOff val="15000"/>
                  </a:schemeClr>
                </a:solidFill>
              </a:rPr>
              <a:t> </a:t>
            </a:r>
            <a:r>
              <a:rPr lang="en-US" dirty="0"/>
              <a:t>for profiling</a:t>
            </a:r>
          </a:p>
          <a:p>
            <a:pPr lvl="1"/>
            <a:r>
              <a:rPr lang="en-US" dirty="0"/>
              <a:t>Make sure to pair with CPU-timings to find </a:t>
            </a:r>
            <a:r>
              <a:rPr lang="en-US" dirty="0" smtClean="0"/>
              <a:t>all bottlenecks</a:t>
            </a:r>
            <a:endParaRPr lang="en-US" dirty="0"/>
          </a:p>
          <a:p>
            <a:endParaRPr lang="en-US"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39864" y="2833935"/>
            <a:ext cx="1455429" cy="1914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13390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71428" y="2051559"/>
            <a:ext cx="3266703" cy="32667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33347" y="137160"/>
            <a:ext cx="8229600" cy="833748"/>
          </a:xfrm>
        </p:spPr>
        <p:txBody>
          <a:bodyPr>
            <a:noAutofit/>
          </a:bodyPr>
          <a:lstStyle/>
          <a:p>
            <a:r>
              <a:rPr lang="en-US" sz="4400" dirty="0" smtClean="0">
                <a:ln w="6350" cmpd="sng">
                  <a:solidFill>
                    <a:schemeClr val="bg1">
                      <a:lumMod val="50000"/>
                      <a:lumOff val="50000"/>
                    </a:schemeClr>
                  </a:solidFill>
                  <a:prstDash val="solid"/>
                </a:ln>
              </a:rPr>
              <a:t>lessons learned</a:t>
            </a:r>
            <a:endParaRPr lang="en-US" sz="4400" spc="-150" dirty="0">
              <a:ln w="6350" cmpd="sng">
                <a:solidFill>
                  <a:schemeClr val="bg1">
                    <a:lumMod val="50000"/>
                    <a:lumOff val="50000"/>
                  </a:schemeClr>
                </a:solidFill>
                <a:prstDash val="solid"/>
              </a:ln>
            </a:endParaRPr>
          </a:p>
        </p:txBody>
      </p:sp>
      <p:sp>
        <p:nvSpPr>
          <p:cNvPr id="3" name="Content Placeholder 2"/>
          <p:cNvSpPr>
            <a:spLocks noGrp="1"/>
          </p:cNvSpPr>
          <p:nvPr>
            <p:ph idx="1"/>
          </p:nvPr>
        </p:nvSpPr>
        <p:spPr/>
        <p:txBody>
          <a:bodyPr>
            <a:normAutofit/>
          </a:bodyPr>
          <a:lstStyle/>
          <a:p>
            <a:pPr marL="342900" lvl="1" indent="-342900">
              <a:buClr>
                <a:schemeClr val="accent1"/>
              </a:buClr>
              <a:buSzPct val="100000"/>
              <a:buFont typeface="Wingdings" pitchFamily="2" charset="2"/>
              <a:buChar char=""/>
            </a:pPr>
            <a:r>
              <a:rPr lang="en-US" sz="2400" dirty="0"/>
              <a:t>do not trust state: Reset per </a:t>
            </a:r>
            <a:r>
              <a:rPr lang="en-US" sz="2400" dirty="0" smtClean="0"/>
              <a:t>frame</a:t>
            </a:r>
          </a:p>
        </p:txBody>
      </p:sp>
    </p:spTree>
    <p:extLst>
      <p:ext uri="{BB962C8B-B14F-4D97-AF65-F5344CB8AC3E}">
        <p14:creationId xmlns:p14="http://schemas.microsoft.com/office/powerpoint/2010/main" val="79540893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71428" y="2051559"/>
            <a:ext cx="3266703" cy="32667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33347" y="137160"/>
            <a:ext cx="8229600" cy="833748"/>
          </a:xfrm>
        </p:spPr>
        <p:txBody>
          <a:bodyPr>
            <a:noAutofit/>
          </a:bodyPr>
          <a:lstStyle/>
          <a:p>
            <a:r>
              <a:rPr lang="en-US" sz="4400" dirty="0" smtClean="0">
                <a:ln w="6350" cmpd="sng">
                  <a:solidFill>
                    <a:schemeClr val="bg1">
                      <a:lumMod val="50000"/>
                      <a:lumOff val="50000"/>
                    </a:schemeClr>
                  </a:solidFill>
                  <a:prstDash val="solid"/>
                </a:ln>
              </a:rPr>
              <a:t>lessons learned</a:t>
            </a:r>
            <a:endParaRPr lang="en-US" sz="4400" spc="-150" dirty="0">
              <a:ln w="6350" cmpd="sng">
                <a:solidFill>
                  <a:schemeClr val="bg1">
                    <a:lumMod val="50000"/>
                    <a:lumOff val="50000"/>
                  </a:schemeClr>
                </a:solidFill>
                <a:prstDash val="solid"/>
              </a:ln>
            </a:endParaRPr>
          </a:p>
        </p:txBody>
      </p:sp>
      <p:sp>
        <p:nvSpPr>
          <p:cNvPr id="3" name="Content Placeholder 2"/>
          <p:cNvSpPr>
            <a:spLocks noGrp="1"/>
          </p:cNvSpPr>
          <p:nvPr>
            <p:ph idx="1"/>
          </p:nvPr>
        </p:nvSpPr>
        <p:spPr/>
        <p:txBody>
          <a:bodyPr>
            <a:normAutofit/>
          </a:bodyPr>
          <a:lstStyle/>
          <a:p>
            <a:pPr marL="342900" lvl="1" indent="-342900">
              <a:buClr>
                <a:schemeClr val="accent1"/>
              </a:buClr>
              <a:buSzPct val="100000"/>
              <a:buFont typeface="Wingdings" pitchFamily="2" charset="2"/>
              <a:buChar char=""/>
            </a:pPr>
            <a:r>
              <a:rPr lang="en-US" sz="2400" dirty="0"/>
              <a:t>do not trust state: Reset per </a:t>
            </a:r>
            <a:r>
              <a:rPr lang="en-US" sz="2400" dirty="0" smtClean="0"/>
              <a:t>frame</a:t>
            </a:r>
          </a:p>
          <a:p>
            <a:r>
              <a:rPr lang="en-US" dirty="0" smtClean="0"/>
              <a:t>use </a:t>
            </a:r>
            <a:r>
              <a:rPr lang="en-US" dirty="0"/>
              <a:t>the </a:t>
            </a:r>
            <a:r>
              <a:rPr lang="en-US" dirty="0" smtClean="0"/>
              <a:t>debug context. </a:t>
            </a:r>
            <a:r>
              <a:rPr lang="en-US" dirty="0"/>
              <a:t>A</a:t>
            </a:r>
            <a:r>
              <a:rPr lang="en-US" dirty="0" smtClean="0"/>
              <a:t>dd </a:t>
            </a:r>
            <a:r>
              <a:rPr lang="en-US" dirty="0"/>
              <a:t>it </a:t>
            </a:r>
            <a:r>
              <a:rPr lang="en-US" dirty="0" smtClean="0"/>
              <a:t>today! ~1 hour</a:t>
            </a:r>
          </a:p>
        </p:txBody>
      </p:sp>
    </p:spTree>
    <p:extLst>
      <p:ext uri="{BB962C8B-B14F-4D97-AF65-F5344CB8AC3E}">
        <p14:creationId xmlns:p14="http://schemas.microsoft.com/office/powerpoint/2010/main" val="2061537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71428" y="2051559"/>
            <a:ext cx="3266703" cy="32667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33347" y="137160"/>
            <a:ext cx="8229600" cy="833748"/>
          </a:xfrm>
        </p:spPr>
        <p:txBody>
          <a:bodyPr>
            <a:noAutofit/>
          </a:bodyPr>
          <a:lstStyle/>
          <a:p>
            <a:r>
              <a:rPr lang="en-US" sz="4400" dirty="0" smtClean="0">
                <a:ln w="6350" cmpd="sng">
                  <a:solidFill>
                    <a:schemeClr val="bg1">
                      <a:lumMod val="50000"/>
                      <a:lumOff val="50000"/>
                    </a:schemeClr>
                  </a:solidFill>
                  <a:prstDash val="solid"/>
                </a:ln>
              </a:rPr>
              <a:t>lessons learned</a:t>
            </a:r>
            <a:endParaRPr lang="en-US" sz="4400" spc="-150" dirty="0">
              <a:ln w="6350" cmpd="sng">
                <a:solidFill>
                  <a:schemeClr val="bg1">
                    <a:lumMod val="50000"/>
                    <a:lumOff val="50000"/>
                  </a:schemeClr>
                </a:solidFill>
                <a:prstDash val="solid"/>
              </a:ln>
            </a:endParaRPr>
          </a:p>
        </p:txBody>
      </p:sp>
      <p:sp>
        <p:nvSpPr>
          <p:cNvPr id="3" name="Content Placeholder 2"/>
          <p:cNvSpPr>
            <a:spLocks noGrp="1"/>
          </p:cNvSpPr>
          <p:nvPr>
            <p:ph idx="1"/>
          </p:nvPr>
        </p:nvSpPr>
        <p:spPr/>
        <p:txBody>
          <a:bodyPr>
            <a:normAutofit/>
          </a:bodyPr>
          <a:lstStyle/>
          <a:p>
            <a:pPr marL="342900" lvl="1" indent="-342900">
              <a:buClr>
                <a:schemeClr val="accent1"/>
              </a:buClr>
              <a:buSzPct val="100000"/>
              <a:buFont typeface="Wingdings" pitchFamily="2" charset="2"/>
              <a:buChar char=""/>
            </a:pPr>
            <a:r>
              <a:rPr lang="en-US" sz="2400" dirty="0"/>
              <a:t>do not trust state: Reset per </a:t>
            </a:r>
            <a:r>
              <a:rPr lang="en-US" sz="2400" dirty="0" smtClean="0"/>
              <a:t>frame</a:t>
            </a:r>
          </a:p>
          <a:p>
            <a:r>
              <a:rPr lang="en-US" dirty="0" smtClean="0"/>
              <a:t>use </a:t>
            </a:r>
            <a:r>
              <a:rPr lang="en-US" dirty="0"/>
              <a:t>the </a:t>
            </a:r>
            <a:r>
              <a:rPr lang="en-US" dirty="0" smtClean="0"/>
              <a:t>debug context. </a:t>
            </a:r>
            <a:r>
              <a:rPr lang="en-US" dirty="0"/>
              <a:t>A</a:t>
            </a:r>
            <a:r>
              <a:rPr lang="en-US" dirty="0" smtClean="0"/>
              <a:t>dd </a:t>
            </a:r>
            <a:r>
              <a:rPr lang="en-US" dirty="0"/>
              <a:t>it </a:t>
            </a:r>
            <a:r>
              <a:rPr lang="en-US" dirty="0" smtClean="0"/>
              <a:t>today! ~1 hour</a:t>
            </a:r>
          </a:p>
          <a:p>
            <a:r>
              <a:rPr lang="en-US" dirty="0" smtClean="0"/>
              <a:t>no vendor-independent solutions </a:t>
            </a:r>
            <a:r>
              <a:rPr lang="en-US" dirty="0"/>
              <a:t>exists for </a:t>
            </a:r>
            <a:r>
              <a:rPr lang="en-US" dirty="0" smtClean="0"/>
              <a:t>dual-GPU laptops</a:t>
            </a:r>
          </a:p>
        </p:txBody>
      </p:sp>
    </p:spTree>
    <p:extLst>
      <p:ext uri="{BB962C8B-B14F-4D97-AF65-F5344CB8AC3E}">
        <p14:creationId xmlns:p14="http://schemas.microsoft.com/office/powerpoint/2010/main" val="205383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71428" y="2051559"/>
            <a:ext cx="3266703" cy="32667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33347" y="137160"/>
            <a:ext cx="8229600" cy="833748"/>
          </a:xfrm>
        </p:spPr>
        <p:txBody>
          <a:bodyPr>
            <a:noAutofit/>
          </a:bodyPr>
          <a:lstStyle/>
          <a:p>
            <a:r>
              <a:rPr lang="en-US" sz="4400" dirty="0" smtClean="0">
                <a:ln w="6350" cmpd="sng">
                  <a:solidFill>
                    <a:schemeClr val="bg1">
                      <a:lumMod val="50000"/>
                      <a:lumOff val="50000"/>
                    </a:schemeClr>
                  </a:solidFill>
                  <a:prstDash val="solid"/>
                </a:ln>
              </a:rPr>
              <a:t>lessons learned</a:t>
            </a:r>
            <a:endParaRPr lang="en-US" sz="4400" spc="-150" dirty="0">
              <a:ln w="6350" cmpd="sng">
                <a:solidFill>
                  <a:schemeClr val="bg1">
                    <a:lumMod val="50000"/>
                    <a:lumOff val="50000"/>
                  </a:schemeClr>
                </a:solidFill>
                <a:prstDash val="solid"/>
              </a:ln>
            </a:endParaRPr>
          </a:p>
        </p:txBody>
      </p:sp>
      <p:sp>
        <p:nvSpPr>
          <p:cNvPr id="3" name="Content Placeholder 2"/>
          <p:cNvSpPr>
            <a:spLocks noGrp="1"/>
          </p:cNvSpPr>
          <p:nvPr>
            <p:ph idx="1"/>
          </p:nvPr>
        </p:nvSpPr>
        <p:spPr/>
        <p:txBody>
          <a:bodyPr>
            <a:normAutofit/>
          </a:bodyPr>
          <a:lstStyle/>
          <a:p>
            <a:pPr marL="342900" lvl="1" indent="-342900">
              <a:buClr>
                <a:schemeClr val="accent1"/>
              </a:buClr>
              <a:buSzPct val="100000"/>
              <a:buFont typeface="Wingdings" pitchFamily="2" charset="2"/>
              <a:buChar char=""/>
            </a:pPr>
            <a:r>
              <a:rPr lang="en-US" sz="2400" dirty="0"/>
              <a:t>do not trust state: Reset per </a:t>
            </a:r>
            <a:r>
              <a:rPr lang="en-US" sz="2400" dirty="0" smtClean="0"/>
              <a:t>frame</a:t>
            </a:r>
          </a:p>
          <a:p>
            <a:r>
              <a:rPr lang="en-US" dirty="0" smtClean="0"/>
              <a:t>use </a:t>
            </a:r>
            <a:r>
              <a:rPr lang="en-US" dirty="0"/>
              <a:t>the </a:t>
            </a:r>
            <a:r>
              <a:rPr lang="en-US" dirty="0" smtClean="0"/>
              <a:t>debug context. </a:t>
            </a:r>
            <a:r>
              <a:rPr lang="en-US" dirty="0"/>
              <a:t>A</a:t>
            </a:r>
            <a:r>
              <a:rPr lang="en-US" dirty="0" smtClean="0"/>
              <a:t>dd </a:t>
            </a:r>
            <a:r>
              <a:rPr lang="en-US" dirty="0"/>
              <a:t>it </a:t>
            </a:r>
            <a:r>
              <a:rPr lang="en-US" dirty="0" smtClean="0"/>
              <a:t>today! ~1 hour</a:t>
            </a:r>
          </a:p>
          <a:p>
            <a:r>
              <a:rPr lang="en-US" dirty="0" smtClean="0"/>
              <a:t>no vendor-independent solutions </a:t>
            </a:r>
            <a:r>
              <a:rPr lang="en-US" dirty="0"/>
              <a:t>exists for </a:t>
            </a:r>
            <a:r>
              <a:rPr lang="en-US" dirty="0" smtClean="0"/>
              <a:t>dual-GPU laptops</a:t>
            </a:r>
          </a:p>
          <a:p>
            <a:r>
              <a:rPr lang="en-US" dirty="0"/>
              <a:t>keep a small code-setup for tests</a:t>
            </a:r>
          </a:p>
          <a:p>
            <a:pPr lvl="1"/>
            <a:r>
              <a:rPr lang="en-US" dirty="0"/>
              <a:t>driver teams appreciate small reproduction-programs with source-code too</a:t>
            </a:r>
          </a:p>
          <a:p>
            <a:endParaRPr lang="en-US" dirty="0" smtClean="0"/>
          </a:p>
        </p:txBody>
      </p:sp>
    </p:spTree>
    <p:extLst>
      <p:ext uri="{BB962C8B-B14F-4D97-AF65-F5344CB8AC3E}">
        <p14:creationId xmlns:p14="http://schemas.microsoft.com/office/powerpoint/2010/main" val="362031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347" y="137160"/>
            <a:ext cx="8229600" cy="833748"/>
          </a:xfrm>
        </p:spPr>
        <p:txBody>
          <a:bodyPr>
            <a:noAutofit/>
          </a:bodyPr>
          <a:lstStyle/>
          <a:p>
            <a:r>
              <a:rPr lang="en-US" sz="4400" dirty="0" smtClean="0">
                <a:ln w="6350" cmpd="sng">
                  <a:solidFill>
                    <a:schemeClr val="bg1">
                      <a:lumMod val="50000"/>
                      <a:lumOff val="50000"/>
                    </a:schemeClr>
                  </a:solidFill>
                  <a:prstDash val="solid"/>
                </a:ln>
              </a:rPr>
              <a:t>conclusions</a:t>
            </a:r>
            <a:endParaRPr lang="en-US" sz="4400" spc="-150" dirty="0">
              <a:ln w="6350" cmpd="sng">
                <a:solidFill>
                  <a:schemeClr val="bg1">
                    <a:lumMod val="50000"/>
                    <a:lumOff val="50000"/>
                  </a:schemeClr>
                </a:solidFill>
                <a:prstDash val="solid"/>
              </a:ln>
            </a:endParaRPr>
          </a:p>
        </p:txBody>
      </p:sp>
      <p:sp>
        <p:nvSpPr>
          <p:cNvPr id="3" name="Content Placeholder 2"/>
          <p:cNvSpPr>
            <a:spLocks noGrp="1"/>
          </p:cNvSpPr>
          <p:nvPr>
            <p:ph idx="1"/>
          </p:nvPr>
        </p:nvSpPr>
        <p:spPr>
          <a:xfrm>
            <a:off x="457200" y="1200150"/>
            <a:ext cx="6199909" cy="3737609"/>
          </a:xfrm>
        </p:spPr>
        <p:txBody>
          <a:bodyPr>
            <a:normAutofit/>
          </a:bodyPr>
          <a:lstStyle/>
          <a:p>
            <a:r>
              <a:rPr lang="en-US" dirty="0" smtClean="0"/>
              <a:t>OpenGL works for AAA games</a:t>
            </a:r>
          </a:p>
          <a:p>
            <a:pPr lvl="1"/>
            <a:r>
              <a:rPr lang="en-US" dirty="0" smtClean="0"/>
              <a:t>OpenGL-support was never an issue</a:t>
            </a:r>
          </a:p>
          <a:p>
            <a:pPr lvl="1"/>
            <a:r>
              <a:rPr lang="en-US" dirty="0" smtClean="0"/>
              <a:t>d3d</a:t>
            </a:r>
            <a:r>
              <a:rPr lang="en-US" dirty="0" smtClean="0"/>
              <a:t>10 </a:t>
            </a:r>
            <a:r>
              <a:rPr lang="en-US" dirty="0" smtClean="0"/>
              <a:t>on Windows XP</a:t>
            </a:r>
          </a:p>
        </p:txBody>
      </p:sp>
    </p:spTree>
    <p:extLst>
      <p:ext uri="{BB962C8B-B14F-4D97-AF65-F5344CB8AC3E}">
        <p14:creationId xmlns:p14="http://schemas.microsoft.com/office/powerpoint/2010/main" val="404765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347" y="137160"/>
            <a:ext cx="8229600" cy="833748"/>
          </a:xfrm>
        </p:spPr>
        <p:txBody>
          <a:bodyPr>
            <a:noAutofit/>
          </a:bodyPr>
          <a:lstStyle/>
          <a:p>
            <a:r>
              <a:rPr lang="en-US" sz="4400" dirty="0" smtClean="0">
                <a:ln w="6350" cmpd="sng">
                  <a:solidFill>
                    <a:schemeClr val="bg1">
                      <a:lumMod val="50000"/>
                      <a:lumOff val="50000"/>
                    </a:schemeClr>
                  </a:solidFill>
                  <a:prstDash val="solid"/>
                </a:ln>
              </a:rPr>
              <a:t>conclusions</a:t>
            </a:r>
            <a:endParaRPr lang="en-US" sz="4400" spc="-150" dirty="0">
              <a:ln w="6350" cmpd="sng">
                <a:solidFill>
                  <a:schemeClr val="bg1">
                    <a:lumMod val="50000"/>
                    <a:lumOff val="50000"/>
                  </a:schemeClr>
                </a:solidFill>
                <a:prstDash val="solid"/>
              </a:ln>
            </a:endParaRPr>
          </a:p>
        </p:txBody>
      </p:sp>
      <p:sp>
        <p:nvSpPr>
          <p:cNvPr id="3" name="Content Placeholder 2"/>
          <p:cNvSpPr>
            <a:spLocks noGrp="1"/>
          </p:cNvSpPr>
          <p:nvPr>
            <p:ph idx="1"/>
          </p:nvPr>
        </p:nvSpPr>
        <p:spPr>
          <a:xfrm>
            <a:off x="457200" y="1200150"/>
            <a:ext cx="6199909" cy="3737609"/>
          </a:xfrm>
        </p:spPr>
        <p:txBody>
          <a:bodyPr>
            <a:normAutofit/>
          </a:bodyPr>
          <a:lstStyle/>
          <a:p>
            <a:r>
              <a:rPr lang="en-US" dirty="0" smtClean="0"/>
              <a:t>OpenGL works for AAA games</a:t>
            </a:r>
          </a:p>
          <a:p>
            <a:pPr lvl="1"/>
            <a:r>
              <a:rPr lang="en-US" dirty="0" smtClean="0"/>
              <a:t>OpenGL-support was never an issue</a:t>
            </a:r>
          </a:p>
          <a:p>
            <a:pPr lvl="1"/>
            <a:r>
              <a:rPr lang="en-US" dirty="0" smtClean="0"/>
              <a:t>d3d10 </a:t>
            </a:r>
            <a:r>
              <a:rPr lang="en-US" dirty="0" smtClean="0"/>
              <a:t>on Windows XP</a:t>
            </a:r>
          </a:p>
          <a:p>
            <a:pPr lvl="1"/>
            <a:r>
              <a:rPr lang="en-US" dirty="0" smtClean="0"/>
              <a:t>responsive IHVs</a:t>
            </a:r>
          </a:p>
          <a:p>
            <a:pPr lvl="1"/>
            <a:r>
              <a:rPr lang="en-US" dirty="0" smtClean="0"/>
              <a:t>AAA can “force” updated drivers</a:t>
            </a:r>
          </a:p>
        </p:txBody>
      </p:sp>
    </p:spTree>
    <p:extLst>
      <p:ext uri="{BB962C8B-B14F-4D97-AF65-F5344CB8AC3E}">
        <p14:creationId xmlns:p14="http://schemas.microsoft.com/office/powerpoint/2010/main" val="838547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347" y="137160"/>
            <a:ext cx="8229600" cy="833748"/>
          </a:xfrm>
        </p:spPr>
        <p:txBody>
          <a:bodyPr>
            <a:noAutofit/>
          </a:bodyPr>
          <a:lstStyle/>
          <a:p>
            <a:r>
              <a:rPr lang="en-US" sz="4400" spc="-150" dirty="0" smtClean="0">
                <a:ln w="6350" cmpd="sng">
                  <a:solidFill>
                    <a:schemeClr val="bg1">
                      <a:lumMod val="50000"/>
                      <a:lumOff val="50000"/>
                    </a:schemeClr>
                  </a:solidFill>
                  <a:prstDash val="solid"/>
                </a:ln>
              </a:rPr>
              <a:t>OpenGL </a:t>
            </a:r>
            <a:r>
              <a:rPr lang="en-US" sz="4400" spc="-150" dirty="0" err="1" smtClean="0">
                <a:ln w="6350" cmpd="sng">
                  <a:solidFill>
                    <a:schemeClr val="bg1">
                      <a:lumMod val="50000"/>
                      <a:lumOff val="50000"/>
                    </a:schemeClr>
                  </a:solidFill>
                  <a:prstDash val="solid"/>
                </a:ln>
              </a:rPr>
              <a:t>wishlist</a:t>
            </a:r>
            <a:endParaRPr lang="en-US" sz="4400" spc="-150" dirty="0">
              <a:ln w="6350" cmpd="sng">
                <a:solidFill>
                  <a:schemeClr val="bg1">
                    <a:lumMod val="50000"/>
                    <a:lumOff val="50000"/>
                  </a:schemeClr>
                </a:solidFill>
                <a:prstDash val="solid"/>
              </a:ln>
            </a:endParaRPr>
          </a:p>
        </p:txBody>
      </p:sp>
      <p:sp>
        <p:nvSpPr>
          <p:cNvPr id="3" name="Content Placeholder 2"/>
          <p:cNvSpPr>
            <a:spLocks noGrp="1"/>
          </p:cNvSpPr>
          <p:nvPr>
            <p:ph idx="1"/>
          </p:nvPr>
        </p:nvSpPr>
        <p:spPr/>
        <p:txBody>
          <a:bodyPr>
            <a:normAutofit/>
          </a:bodyPr>
          <a:lstStyle/>
          <a:p>
            <a:r>
              <a:rPr lang="en-US" dirty="0" smtClean="0"/>
              <a:t>IHV to use the debug-context more</a:t>
            </a:r>
          </a:p>
          <a:p>
            <a:pPr lvl="1"/>
            <a:r>
              <a:rPr lang="da-DK" dirty="0" smtClean="0"/>
              <a:t>enable a lower-level api</a:t>
            </a:r>
          </a:p>
          <a:p>
            <a:pPr lvl="1"/>
            <a:r>
              <a:rPr lang="da-DK" dirty="0" smtClean="0"/>
              <a:t>GL_PARANOID_LEVEL = INT_MAX;</a:t>
            </a:r>
            <a:endParaRPr lang="en-US" dirty="0" smtClean="0"/>
          </a:p>
          <a:p>
            <a:pPr lvl="1"/>
            <a:r>
              <a:rPr lang="da-DK" dirty="0" smtClean="0"/>
              <a:t>performance warnings</a:t>
            </a:r>
            <a:endParaRPr lang="en-US" dirty="0"/>
          </a:p>
        </p:txBody>
      </p:sp>
      <p:pic>
        <p:nvPicPr>
          <p:cNvPr id="12290" name="Picture 2" descr="C:\Users\mig\Desktop\visuals\images\CalvinHobbe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1489" y="2966403"/>
            <a:ext cx="1723791" cy="1723791"/>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97231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33347" y="137160"/>
            <a:ext cx="8229600" cy="833748"/>
          </a:xfrm>
        </p:spPr>
        <p:txBody>
          <a:bodyPr>
            <a:noAutofit/>
          </a:bodyPr>
          <a:lstStyle/>
          <a:p>
            <a:r>
              <a:rPr lang="en-US" sz="4400" spc="-150" dirty="0" smtClean="0">
                <a:ln w="6350" cmpd="sng">
                  <a:solidFill>
                    <a:schemeClr val="bg1">
                      <a:lumMod val="50000"/>
                      <a:lumOff val="50000"/>
                    </a:schemeClr>
                  </a:solidFill>
                  <a:prstDash val="solid"/>
                </a:ln>
              </a:rPr>
              <a:t>OpenGL </a:t>
            </a:r>
            <a:r>
              <a:rPr lang="en-US" sz="4400" spc="-150" dirty="0" err="1" smtClean="0">
                <a:ln w="6350" cmpd="sng">
                  <a:solidFill>
                    <a:schemeClr val="bg1">
                      <a:lumMod val="50000"/>
                      <a:lumOff val="50000"/>
                    </a:schemeClr>
                  </a:solidFill>
                  <a:prstDash val="solid"/>
                </a:ln>
              </a:rPr>
              <a:t>wishlist</a:t>
            </a:r>
            <a:endParaRPr lang="en-US" sz="4400" spc="-150" dirty="0">
              <a:ln w="6350" cmpd="sng">
                <a:solidFill>
                  <a:schemeClr val="bg1">
                    <a:lumMod val="50000"/>
                    <a:lumOff val="50000"/>
                  </a:schemeClr>
                </a:solidFill>
                <a:prstDash val="solid"/>
              </a:ln>
            </a:endParaRPr>
          </a:p>
        </p:txBody>
      </p:sp>
      <p:sp>
        <p:nvSpPr>
          <p:cNvPr id="3" name="Content Placeholder 2"/>
          <p:cNvSpPr>
            <a:spLocks noGrp="1"/>
          </p:cNvSpPr>
          <p:nvPr>
            <p:ph idx="1"/>
          </p:nvPr>
        </p:nvSpPr>
        <p:spPr/>
        <p:txBody>
          <a:bodyPr>
            <a:normAutofit/>
          </a:bodyPr>
          <a:lstStyle/>
          <a:p>
            <a:r>
              <a:rPr lang="en-US" dirty="0" smtClean="0"/>
              <a:t>more stateless </a:t>
            </a:r>
            <a:r>
              <a:rPr lang="en-US" dirty="0"/>
              <a:t>/ bindless / named -style </a:t>
            </a:r>
            <a:r>
              <a:rPr lang="en-US" dirty="0" smtClean="0"/>
              <a:t>API</a:t>
            </a:r>
          </a:p>
          <a:p>
            <a:pPr lvl="1"/>
            <a:r>
              <a:rPr lang="en-US" dirty="0" smtClean="0"/>
              <a:t>less </a:t>
            </a:r>
            <a:r>
              <a:rPr lang="en-US" dirty="0" err="1" smtClean="0"/>
              <a:t>errorprone</a:t>
            </a:r>
            <a:r>
              <a:rPr lang="en-US" dirty="0" smtClean="0"/>
              <a:t>, more readable</a:t>
            </a:r>
          </a:p>
          <a:p>
            <a:pPr lvl="1"/>
            <a:r>
              <a:rPr lang="en-US" dirty="0" smtClean="0"/>
              <a:t>faster</a:t>
            </a:r>
            <a:endParaRPr lang="en-US" dirty="0"/>
          </a:p>
          <a:p>
            <a:r>
              <a:rPr lang="en-US" dirty="0" smtClean="0"/>
              <a:t>asynchronous </a:t>
            </a:r>
            <a:r>
              <a:rPr lang="en-US" dirty="0"/>
              <a:t>resources to empower threads ("mapBuffer"-style </a:t>
            </a:r>
            <a:r>
              <a:rPr lang="en-US" dirty="0" smtClean="0"/>
              <a:t>works fine)</a:t>
            </a:r>
            <a:endParaRPr lang="en-US" dirty="0"/>
          </a:p>
          <a:p>
            <a:endParaRPr lang="en-US" dirty="0"/>
          </a:p>
        </p:txBody>
      </p:sp>
      <p:pic>
        <p:nvPicPr>
          <p:cNvPr id="12290" name="Picture 2" descr="C:\Users\mig\Desktop\visuals\images\CalvinHobbe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1489" y="2966403"/>
            <a:ext cx="1723791" cy="1723791"/>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74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347" y="137160"/>
            <a:ext cx="8229600" cy="833748"/>
          </a:xfrm>
        </p:spPr>
        <p:txBody>
          <a:bodyPr>
            <a:noAutofit/>
          </a:bodyPr>
          <a:lstStyle/>
          <a:p>
            <a:r>
              <a:rPr lang="en-US" sz="4400" dirty="0" smtClean="0">
                <a:ln w="6350" cmpd="sng">
                  <a:solidFill>
                    <a:schemeClr val="bg1">
                      <a:lumMod val="50000"/>
                      <a:lumOff val="50000"/>
                    </a:schemeClr>
                  </a:solidFill>
                  <a:prstDash val="solid"/>
                </a:ln>
              </a:rPr>
              <a:t>brink pc-rendering overview</a:t>
            </a:r>
            <a:endParaRPr lang="en-US" sz="4400" spc="-150" dirty="0">
              <a:ln w="6350" cmpd="sng">
                <a:solidFill>
                  <a:schemeClr val="bg1">
                    <a:lumMod val="50000"/>
                    <a:lumOff val="50000"/>
                  </a:schemeClr>
                </a:solidFill>
                <a:prstDash val="solid"/>
              </a:ln>
            </a:endParaRPr>
          </a:p>
        </p:txBody>
      </p:sp>
      <p:sp>
        <p:nvSpPr>
          <p:cNvPr id="3" name="Content Placeholder 2"/>
          <p:cNvSpPr>
            <a:spLocks noGrp="1"/>
          </p:cNvSpPr>
          <p:nvPr>
            <p:ph idx="1"/>
          </p:nvPr>
        </p:nvSpPr>
        <p:spPr/>
        <p:txBody>
          <a:bodyPr>
            <a:normAutofit/>
          </a:bodyPr>
          <a:lstStyle/>
          <a:p>
            <a:r>
              <a:rPr lang="en-US" dirty="0"/>
              <a:t>t</a:t>
            </a:r>
            <a:r>
              <a:rPr lang="en-US" dirty="0" smtClean="0"/>
              <a:t>hin, lightweight renderer, data-driven</a:t>
            </a:r>
          </a:p>
          <a:p>
            <a:r>
              <a:rPr lang="en-US" dirty="0" smtClean="0"/>
              <a:t>mostly </a:t>
            </a:r>
            <a:r>
              <a:rPr lang="en-US" dirty="0"/>
              <a:t>GL2.x pipeline with GL3.x </a:t>
            </a:r>
            <a:r>
              <a:rPr lang="en-US" dirty="0" err="1" smtClean="0"/>
              <a:t>shaders</a:t>
            </a:r>
            <a:endParaRPr lang="en-US" dirty="0"/>
          </a:p>
          <a:p>
            <a:pPr lvl="1"/>
            <a:r>
              <a:rPr lang="en-US" dirty="0" smtClean="0"/>
              <a:t>Vertex </a:t>
            </a:r>
            <a:r>
              <a:rPr lang="en-US" dirty="0"/>
              <a:t>Buffer </a:t>
            </a:r>
            <a:r>
              <a:rPr lang="en-US" dirty="0" smtClean="0"/>
              <a:t>Objects, Frame </a:t>
            </a:r>
            <a:r>
              <a:rPr lang="en-US" dirty="0"/>
              <a:t>Buffer Objects</a:t>
            </a:r>
          </a:p>
          <a:p>
            <a:pPr lvl="1"/>
            <a:r>
              <a:rPr lang="en-US" dirty="0" smtClean="0"/>
              <a:t>Vertex- and Fragment-programs</a:t>
            </a:r>
            <a:endParaRPr lang="en-US" dirty="0"/>
          </a:p>
          <a:p>
            <a:pPr lvl="1"/>
            <a:r>
              <a:rPr lang="en-US" dirty="0" smtClean="0"/>
              <a:t>Pixel </a:t>
            </a:r>
            <a:r>
              <a:rPr lang="en-US" dirty="0"/>
              <a:t>Buffer Objects for </a:t>
            </a:r>
            <a:r>
              <a:rPr lang="en-US" dirty="0" smtClean="0"/>
              <a:t>asynchronous VT-</a:t>
            </a:r>
            <a:r>
              <a:rPr lang="en-US" dirty="0" err="1" smtClean="0"/>
              <a:t>readback</a:t>
            </a:r>
            <a:endParaRPr lang="en-US" dirty="0" smtClean="0"/>
          </a:p>
        </p:txBody>
      </p:sp>
      <p:pic>
        <p:nvPicPr>
          <p:cNvPr id="15363" name="Picture 3" descr="C:\dev\B-Docs\Programming\Presentations\Siggraph 2011\OpenGL-logo-2009-12-color-mediu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94571" y="3737769"/>
            <a:ext cx="2209800" cy="1017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4261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347" y="137160"/>
            <a:ext cx="8229600" cy="833748"/>
          </a:xfrm>
        </p:spPr>
        <p:txBody>
          <a:bodyPr>
            <a:noAutofit/>
          </a:bodyPr>
          <a:lstStyle/>
          <a:p>
            <a:r>
              <a:rPr lang="en-US" sz="4400" spc="-150" dirty="0" smtClean="0">
                <a:ln w="6350" cmpd="sng">
                  <a:solidFill>
                    <a:schemeClr val="bg1">
                      <a:lumMod val="50000"/>
                      <a:lumOff val="50000"/>
                    </a:schemeClr>
                  </a:solidFill>
                  <a:prstDash val="solid"/>
                </a:ln>
              </a:rPr>
              <a:t>OpenGL </a:t>
            </a:r>
            <a:r>
              <a:rPr lang="en-US" sz="4400" spc="-150" dirty="0" err="1" smtClean="0">
                <a:ln w="6350" cmpd="sng">
                  <a:solidFill>
                    <a:schemeClr val="bg1">
                      <a:lumMod val="50000"/>
                      <a:lumOff val="50000"/>
                    </a:schemeClr>
                  </a:solidFill>
                  <a:prstDash val="solid"/>
                </a:ln>
              </a:rPr>
              <a:t>wishlist</a:t>
            </a:r>
            <a:endParaRPr lang="en-US" sz="4400" spc="-150" dirty="0">
              <a:ln w="6350" cmpd="sng">
                <a:solidFill>
                  <a:schemeClr val="bg1">
                    <a:lumMod val="50000"/>
                    <a:lumOff val="50000"/>
                  </a:schemeClr>
                </a:solidFill>
                <a:prstDash val="solid"/>
              </a:ln>
            </a:endParaRPr>
          </a:p>
        </p:txBody>
      </p:sp>
      <p:sp>
        <p:nvSpPr>
          <p:cNvPr id="3" name="Content Placeholder 2"/>
          <p:cNvSpPr>
            <a:spLocks noGrp="1"/>
          </p:cNvSpPr>
          <p:nvPr>
            <p:ph idx="1"/>
          </p:nvPr>
        </p:nvSpPr>
        <p:spPr/>
        <p:txBody>
          <a:bodyPr>
            <a:normAutofit/>
          </a:bodyPr>
          <a:lstStyle/>
          <a:p>
            <a:r>
              <a:rPr lang="en-US" dirty="0" smtClean="0"/>
              <a:t>light-weight </a:t>
            </a:r>
            <a:r>
              <a:rPr lang="en-US" dirty="0"/>
              <a:t>Display </a:t>
            </a:r>
            <a:r>
              <a:rPr lang="en-US" dirty="0" smtClean="0"/>
              <a:t>Lists</a:t>
            </a:r>
          </a:p>
          <a:p>
            <a:pPr lvl="1"/>
            <a:r>
              <a:rPr lang="en-US" dirty="0" smtClean="0"/>
              <a:t>this </a:t>
            </a:r>
            <a:r>
              <a:rPr lang="en-US" dirty="0"/>
              <a:t>is our current console </a:t>
            </a:r>
            <a:r>
              <a:rPr lang="en-US" dirty="0" smtClean="0"/>
              <a:t>setup</a:t>
            </a:r>
            <a:r>
              <a:rPr lang="en-US" dirty="0"/>
              <a:t>!</a:t>
            </a:r>
          </a:p>
          <a:p>
            <a:pPr lvl="1"/>
            <a:r>
              <a:rPr lang="en-US" dirty="0" smtClean="0"/>
              <a:t>ideally</a:t>
            </a:r>
            <a:r>
              <a:rPr lang="en-US" dirty="0"/>
              <a:t>, we would still like to be able to set state... sorry.</a:t>
            </a:r>
          </a:p>
          <a:p>
            <a:r>
              <a:rPr lang="en-US" dirty="0" smtClean="0"/>
              <a:t>GPU self-feed </a:t>
            </a:r>
            <a:r>
              <a:rPr lang="en-US" dirty="0"/>
              <a:t>would be great</a:t>
            </a:r>
            <a:r>
              <a:rPr lang="en-US" dirty="0" smtClean="0"/>
              <a:t>!</a:t>
            </a:r>
            <a:endParaRPr lang="en-US" dirty="0"/>
          </a:p>
          <a:p>
            <a:endParaRPr lang="en-US" dirty="0"/>
          </a:p>
        </p:txBody>
      </p:sp>
      <p:pic>
        <p:nvPicPr>
          <p:cNvPr id="5" name="Picture 2" descr="C:\Users\mig\Desktop\visuals\images\CalvinHobbe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1489" y="2966403"/>
            <a:ext cx="1723791" cy="1723791"/>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031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347" y="137160"/>
            <a:ext cx="8229600" cy="833748"/>
          </a:xfrm>
        </p:spPr>
        <p:txBody>
          <a:bodyPr>
            <a:noAutofit/>
          </a:bodyPr>
          <a:lstStyle/>
          <a:p>
            <a:r>
              <a:rPr lang="en-US" sz="4400" spc="-150" dirty="0" smtClean="0">
                <a:ln w="6350" cmpd="sng">
                  <a:solidFill>
                    <a:schemeClr val="bg1">
                      <a:lumMod val="50000"/>
                      <a:lumOff val="50000"/>
                    </a:schemeClr>
                  </a:solidFill>
                  <a:prstDash val="solid"/>
                </a:ln>
              </a:rPr>
              <a:t>references</a:t>
            </a:r>
            <a:endParaRPr lang="en-US" sz="4400" spc="-150" dirty="0">
              <a:ln w="6350" cmpd="sng">
                <a:solidFill>
                  <a:schemeClr val="bg1">
                    <a:lumMod val="50000"/>
                    <a:lumOff val="50000"/>
                  </a:schemeClr>
                </a:solidFill>
                <a:prstDash val="solid"/>
              </a:ln>
            </a:endParaRPr>
          </a:p>
        </p:txBody>
      </p:sp>
      <p:sp>
        <p:nvSpPr>
          <p:cNvPr id="3" name="Content Placeholder 2"/>
          <p:cNvSpPr>
            <a:spLocks noGrp="1"/>
          </p:cNvSpPr>
          <p:nvPr>
            <p:ph idx="1"/>
          </p:nvPr>
        </p:nvSpPr>
        <p:spPr>
          <a:xfrm>
            <a:off x="314325" y="1200150"/>
            <a:ext cx="8572499" cy="3737609"/>
          </a:xfrm>
        </p:spPr>
        <p:txBody>
          <a:bodyPr>
            <a:normAutofit/>
          </a:bodyPr>
          <a:lstStyle/>
          <a:p>
            <a:r>
              <a:rPr lang="en-GB" sz="1800" b="1" dirty="0">
                <a:solidFill>
                  <a:schemeClr val="tx1"/>
                </a:solidFill>
              </a:rPr>
              <a:t>http://brinkthegame.com</a:t>
            </a:r>
            <a:r>
              <a:rPr lang="en-GB" sz="1800" b="1" dirty="0" smtClean="0">
                <a:solidFill>
                  <a:schemeClr val="tx1"/>
                </a:solidFill>
              </a:rPr>
              <a:t>/</a:t>
            </a:r>
          </a:p>
          <a:p>
            <a:endParaRPr lang="en-GB" sz="1800" b="1" dirty="0" smtClean="0">
              <a:solidFill>
                <a:schemeClr val="tx1"/>
              </a:solidFill>
            </a:endParaRPr>
          </a:p>
          <a:p>
            <a:r>
              <a:rPr lang="en-GB" sz="1800" b="1" dirty="0" smtClean="0">
                <a:solidFill>
                  <a:schemeClr val="tx1"/>
                </a:solidFill>
              </a:rPr>
              <a:t>http</a:t>
            </a:r>
            <a:r>
              <a:rPr lang="en-GB" sz="1800" b="1" dirty="0">
                <a:solidFill>
                  <a:schemeClr val="tx1"/>
                </a:solidFill>
              </a:rPr>
              <a:t>://</a:t>
            </a:r>
            <a:r>
              <a:rPr lang="en-GB" sz="1800" b="1" dirty="0" smtClean="0">
                <a:solidFill>
                  <a:schemeClr val="tx1"/>
                </a:solidFill>
              </a:rPr>
              <a:t>origin-developer.nvidia.com/object/bindless_graphics.html</a:t>
            </a:r>
          </a:p>
          <a:p>
            <a:r>
              <a:rPr lang="en-US" sz="1800" b="1" dirty="0">
                <a:solidFill>
                  <a:schemeClr val="tx1"/>
                </a:solidFill>
              </a:rPr>
              <a:t>http://altdevblogaday.com/2011/06/23/improving-opengl-error-messages</a:t>
            </a:r>
            <a:r>
              <a:rPr lang="en-US" sz="1800" b="1" dirty="0" smtClean="0">
                <a:solidFill>
                  <a:schemeClr val="tx1"/>
                </a:solidFill>
              </a:rPr>
              <a:t>/</a:t>
            </a:r>
          </a:p>
          <a:p>
            <a:endParaRPr lang="en-GB" sz="1800" b="1" dirty="0" smtClean="0">
              <a:solidFill>
                <a:schemeClr val="tx1"/>
              </a:solidFill>
            </a:endParaRPr>
          </a:p>
          <a:p>
            <a:r>
              <a:rPr lang="en-GB" sz="1800" b="1" dirty="0" smtClean="0">
                <a:solidFill>
                  <a:schemeClr val="tx1"/>
                </a:solidFill>
              </a:rPr>
              <a:t>http</a:t>
            </a:r>
            <a:r>
              <a:rPr lang="en-GB" sz="1800" b="1" dirty="0">
                <a:solidFill>
                  <a:schemeClr val="tx1"/>
                </a:solidFill>
              </a:rPr>
              <a:t>://glintercept.nutty.org</a:t>
            </a:r>
            <a:r>
              <a:rPr lang="en-GB" sz="1800" b="1" dirty="0" smtClean="0">
                <a:solidFill>
                  <a:schemeClr val="tx1"/>
                </a:solidFill>
              </a:rPr>
              <a:t>/</a:t>
            </a:r>
          </a:p>
          <a:p>
            <a:r>
              <a:rPr lang="en-GB" sz="1800" b="1" dirty="0">
                <a:solidFill>
                  <a:schemeClr val="tx1"/>
                </a:solidFill>
              </a:rPr>
              <a:t>http://</a:t>
            </a:r>
            <a:r>
              <a:rPr lang="en-GB" sz="1800" b="1" dirty="0" smtClean="0">
                <a:solidFill>
                  <a:schemeClr val="tx1"/>
                </a:solidFill>
              </a:rPr>
              <a:t>developer.amd.com/tools/gDEBugger/Pages/default.aspx</a:t>
            </a:r>
          </a:p>
          <a:p>
            <a:r>
              <a:rPr lang="en-GB" sz="1800" b="1" dirty="0">
                <a:solidFill>
                  <a:schemeClr val="tx1"/>
                </a:solidFill>
              </a:rPr>
              <a:t>http://parallelnsight.nvidia.com</a:t>
            </a:r>
            <a:r>
              <a:rPr lang="en-GB" sz="1800" b="1" dirty="0" smtClean="0">
                <a:solidFill>
                  <a:schemeClr val="tx1"/>
                </a:solidFill>
              </a:rPr>
              <a:t>/</a:t>
            </a:r>
            <a:r>
              <a:rPr lang="da-DK" sz="1800" b="1" dirty="0" smtClean="0">
                <a:solidFill>
                  <a:schemeClr val="tx1"/>
                </a:solidFill>
              </a:rPr>
              <a:t/>
            </a:r>
            <a:br>
              <a:rPr lang="da-DK" sz="1800" b="1" dirty="0" smtClean="0">
                <a:solidFill>
                  <a:schemeClr val="tx1"/>
                </a:solidFill>
              </a:rPr>
            </a:br>
            <a:endParaRPr lang="en-US" sz="1800" b="1" dirty="0">
              <a:solidFill>
                <a:schemeClr val="tx1"/>
              </a:solidFill>
            </a:endParaRPr>
          </a:p>
        </p:txBody>
      </p:sp>
    </p:spTree>
    <p:extLst>
      <p:ext uri="{BB962C8B-B14F-4D97-AF65-F5344CB8AC3E}">
        <p14:creationId xmlns:p14="http://schemas.microsoft.com/office/powerpoint/2010/main" val="146048867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347" y="137160"/>
            <a:ext cx="8229600" cy="833748"/>
          </a:xfrm>
        </p:spPr>
        <p:txBody>
          <a:bodyPr>
            <a:noAutofit/>
          </a:bodyPr>
          <a:lstStyle/>
          <a:p>
            <a:r>
              <a:rPr lang="en-US" sz="4400" spc="-150" dirty="0" smtClean="0">
                <a:ln w="6350" cmpd="sng">
                  <a:solidFill>
                    <a:schemeClr val="bg1">
                      <a:lumMod val="50000"/>
                      <a:lumOff val="50000"/>
                    </a:schemeClr>
                  </a:solidFill>
                  <a:prstDash val="solid"/>
                </a:ln>
              </a:rPr>
              <a:t>acknowledgements</a:t>
            </a:r>
            <a:endParaRPr lang="en-US" sz="4400" spc="-150" dirty="0">
              <a:ln w="6350" cmpd="sng">
                <a:solidFill>
                  <a:schemeClr val="bg1">
                    <a:lumMod val="50000"/>
                    <a:lumOff val="50000"/>
                  </a:schemeClr>
                </a:solidFill>
                <a:prstDash val="solid"/>
              </a:ln>
            </a:endParaRPr>
          </a:p>
        </p:txBody>
      </p:sp>
      <p:sp>
        <p:nvSpPr>
          <p:cNvPr id="3" name="Content Placeholder 2"/>
          <p:cNvSpPr>
            <a:spLocks noGrp="1"/>
          </p:cNvSpPr>
          <p:nvPr>
            <p:ph idx="1"/>
          </p:nvPr>
        </p:nvSpPr>
        <p:spPr/>
        <p:txBody>
          <a:bodyPr>
            <a:normAutofit lnSpcReduction="10000"/>
          </a:bodyPr>
          <a:lstStyle/>
          <a:p>
            <a:endParaRPr lang="en-US" dirty="0" smtClean="0"/>
          </a:p>
          <a:p>
            <a:r>
              <a:rPr lang="en-US" dirty="0" smtClean="0"/>
              <a:t>Arnout van Meer / Splash Damage</a:t>
            </a:r>
          </a:p>
          <a:p>
            <a:r>
              <a:rPr lang="en-US" dirty="0" smtClean="0"/>
              <a:t>Romain Toutain / Splash Damage</a:t>
            </a:r>
          </a:p>
          <a:p>
            <a:endParaRPr lang="en-US" dirty="0" smtClean="0"/>
          </a:p>
          <a:p>
            <a:r>
              <a:rPr lang="en-US" dirty="0" smtClean="0"/>
              <a:t>Simon Green, Phil Scott, Jeff Bolz of NVIDIA fame</a:t>
            </a:r>
          </a:p>
          <a:p>
            <a:endParaRPr lang="en-US" dirty="0"/>
          </a:p>
          <a:p>
            <a:r>
              <a:rPr lang="en-US" dirty="0" smtClean="0"/>
              <a:t>Nicolas Thibieroz, Kevin Strange of AMD fame</a:t>
            </a:r>
          </a:p>
          <a:p>
            <a:endParaRPr lang="en-US" dirty="0"/>
          </a:p>
          <a:p>
            <a:pPr marL="0" indent="0" algn="ctr">
              <a:buNone/>
            </a:pPr>
            <a:r>
              <a:rPr lang="en-US" sz="1400" dirty="0" smtClean="0"/>
              <a:t>All images are copyright of their respective owners</a:t>
            </a:r>
            <a:endParaRPr lang="en-US" sz="1400" dirty="0"/>
          </a:p>
        </p:txBody>
      </p:sp>
    </p:spTree>
    <p:extLst>
      <p:ext uri="{BB962C8B-B14F-4D97-AF65-F5344CB8AC3E}">
        <p14:creationId xmlns:p14="http://schemas.microsoft.com/office/powerpoint/2010/main" val="346571021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107095"/>
            <a:ext cx="6852700" cy="874147"/>
          </a:xfrm>
        </p:spPr>
        <p:txBody>
          <a:bodyPr>
            <a:noAutofit/>
          </a:bodyPr>
          <a:lstStyle/>
          <a:p>
            <a:r>
              <a:rPr lang="en-US" sz="4400" dirty="0" err="1" smtClean="0">
                <a:ln w="6350" cmpd="sng">
                  <a:solidFill>
                    <a:schemeClr val="bg1">
                      <a:lumMod val="50000"/>
                      <a:lumOff val="50000"/>
                    </a:schemeClr>
                  </a:solidFill>
                  <a:prstDash val="solid"/>
                </a:ln>
              </a:rPr>
              <a:t>Teh</a:t>
            </a:r>
            <a:r>
              <a:rPr lang="en-US" sz="4400" dirty="0" smtClean="0">
                <a:ln w="6350" cmpd="sng">
                  <a:solidFill>
                    <a:schemeClr val="bg1">
                      <a:lumMod val="50000"/>
                      <a:lumOff val="50000"/>
                    </a:schemeClr>
                  </a:solidFill>
                  <a:prstDash val="solid"/>
                </a:ln>
              </a:rPr>
              <a:t> Jobs</a:t>
            </a:r>
            <a:endParaRPr lang="en-US" sz="4400" spc="-150" dirty="0">
              <a:ln w="6350" cmpd="sng">
                <a:solidFill>
                  <a:schemeClr val="bg1">
                    <a:lumMod val="50000"/>
                    <a:lumOff val="50000"/>
                  </a:schemeClr>
                </a:solidFill>
                <a:prstDash val="solid"/>
              </a:ln>
            </a:endParaRPr>
          </a:p>
        </p:txBody>
      </p:sp>
      <p:sp>
        <p:nvSpPr>
          <p:cNvPr id="3" name="Content Placeholder 2"/>
          <p:cNvSpPr>
            <a:spLocks noGrp="1"/>
          </p:cNvSpPr>
          <p:nvPr>
            <p:ph type="body" idx="1"/>
          </p:nvPr>
        </p:nvSpPr>
        <p:spPr>
          <a:xfrm>
            <a:off x="1981199" y="2837137"/>
            <a:ext cx="6869595" cy="411480"/>
          </a:xfrm>
        </p:spPr>
        <p:txBody>
          <a:bodyPr>
            <a:noAutofit/>
          </a:bodyPr>
          <a:lstStyle/>
          <a:p>
            <a:r>
              <a:rPr lang="en-US" sz="2400" dirty="0" smtClean="0">
                <a:effectLst>
                  <a:outerShdw blurRad="38100" dist="38100" dir="2700000" algn="tl">
                    <a:srgbClr val="000000">
                      <a:alpha val="43137"/>
                    </a:srgbClr>
                  </a:outerShdw>
                </a:effectLst>
              </a:rPr>
              <a:t>We’re hiring: </a:t>
            </a:r>
            <a:r>
              <a:rPr lang="en-GB" sz="2400" dirty="0" smtClean="0">
                <a:solidFill>
                  <a:schemeClr val="tx1"/>
                </a:solidFill>
              </a:rPr>
              <a:t>www.splashdamage.com/jobs</a:t>
            </a:r>
            <a:endParaRPr lang="en-US" sz="2400" dirty="0" smtClean="0">
              <a:solidFill>
                <a:schemeClr val="tx1"/>
              </a:solidFill>
            </a:endParaRPr>
          </a:p>
        </p:txBody>
      </p:sp>
      <p:pic>
        <p:nvPicPr>
          <p:cNvPr id="1027" name="Picture 3" descr="C:\dev\B-Docs\Programming\Presentations\Siggraph 2011\reference\tim_mop_images\freak.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41424"/>
            <a:ext cx="1981200" cy="39020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Work\PSDs\Social Networking Icons\Icons_PNG\Twitter_128x12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39748" y="3427012"/>
            <a:ext cx="523544" cy="523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63292" y="3493356"/>
            <a:ext cx="2266122" cy="457200"/>
          </a:xfrm>
          <a:prstGeom prst="rect">
            <a:avLst/>
          </a:prstGeom>
        </p:spPr>
        <p:txBody>
          <a:bodyPr vert="horz" wrap="none" lIns="91440" tIns="45720" rIns="91440" bIns="45720" rtlCol="0">
            <a:normAutofit/>
          </a:bodyPr>
          <a:lstStyle/>
          <a:p>
            <a:r>
              <a:rPr lang="en-GB" sz="2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t>
            </a:r>
            <a:r>
              <a:rPr lang="en-GB" sz="2000" dirty="0" err="1" smtClean="0">
                <a:solidFill>
                  <a:schemeClr val="bg1"/>
                </a:solidFill>
                <a:effectLst>
                  <a:outerShdw blurRad="38100" dist="38100" dir="2700000" algn="tl">
                    <a:srgbClr val="000000">
                      <a:alpha val="43137"/>
                    </a:srgbClr>
                  </a:outerShdw>
                </a:effectLst>
                <a:latin typeface="Arial" pitchFamily="34" charset="0"/>
                <a:cs typeface="Arial" pitchFamily="34" charset="0"/>
              </a:rPr>
              <a:t>splashdamage</a:t>
            </a:r>
            <a:endParaRPr lang="en-GB" sz="20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pic>
        <p:nvPicPr>
          <p:cNvPr id="5" name="Picture 3" descr="C:\Work\PSDs\Social Networking Icons\Icons_PNG\FaceBook_128x12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4854" y="3426736"/>
            <a:ext cx="523820" cy="5238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148674" y="3493356"/>
            <a:ext cx="2266122" cy="457200"/>
          </a:xfrm>
          <a:prstGeom prst="rect">
            <a:avLst/>
          </a:prstGeom>
        </p:spPr>
        <p:txBody>
          <a:bodyPr vert="horz" wrap="none" lIns="91440" tIns="45720" rIns="91440" bIns="45720" rtlCol="0">
            <a:normAutofit/>
          </a:bodyPr>
          <a:lstStyle/>
          <a:p>
            <a:r>
              <a:rPr lang="en-GB" sz="2000" dirty="0" smtClean="0">
                <a:solidFill>
                  <a:schemeClr val="bg1">
                    <a:lumMod val="85000"/>
                    <a:lumOff val="15000"/>
                  </a:schemeClr>
                </a:solidFill>
                <a:effectLst>
                  <a:outerShdw blurRad="38100" dist="38100" dir="2700000" algn="tl">
                    <a:srgbClr val="000000">
                      <a:alpha val="43137"/>
                    </a:srgbClr>
                  </a:outerShdw>
                </a:effectLst>
                <a:latin typeface="Arial" pitchFamily="34" charset="0"/>
                <a:cs typeface="Arial" pitchFamily="34" charset="0"/>
              </a:rPr>
              <a:t>Splash Damage</a:t>
            </a:r>
          </a:p>
        </p:txBody>
      </p:sp>
    </p:spTree>
    <p:extLst>
      <p:ext uri="{BB962C8B-B14F-4D97-AF65-F5344CB8AC3E}">
        <p14:creationId xmlns:p14="http://schemas.microsoft.com/office/powerpoint/2010/main" val="290551232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03365" y="2400284"/>
            <a:ext cx="6066847" cy="946702"/>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6000" b="0" kern="1200" cap="none" spc="-150" baseline="0">
                <a:ln w="13970" cmpd="sng">
                  <a:solidFill>
                    <a:srgbClr val="FFFFFF"/>
                  </a:solidFill>
                  <a:prstDash val="solid"/>
                </a:ln>
                <a:solidFill>
                  <a:srgbClr val="FFFFFF"/>
                </a:solidFill>
                <a:effectLst>
                  <a:outerShdw blurRad="38100" dist="38100" dir="2700000" algn="tl">
                    <a:srgbClr val="000000">
                      <a:alpha val="43137"/>
                    </a:srgbClr>
                  </a:outerShdw>
                </a:effectLst>
                <a:latin typeface="Arial" pitchFamily="34" charset="0"/>
                <a:ea typeface="+mj-ea"/>
                <a:cs typeface="Arial" pitchFamily="34" charset="0"/>
              </a:defRPr>
            </a:lvl1pPr>
          </a:lstStyle>
          <a:p>
            <a:pPr marL="571500" indent="-571500" algn="l">
              <a:buFont typeface="Wingdings" pitchFamily="2" charset="2"/>
              <a:buChar char=""/>
            </a:pPr>
            <a:r>
              <a:rPr lang="en-US" sz="4400" spc="-300" dirty="0" err="1" smtClean="0">
                <a:ln w="6350" cmpd="sng">
                  <a:solidFill>
                    <a:schemeClr val="bg1">
                      <a:lumMod val="50000"/>
                      <a:lumOff val="50000"/>
                    </a:schemeClr>
                  </a:solidFill>
                  <a:prstDash val="solid"/>
                </a:ln>
              </a:rPr>
              <a:t>Teh</a:t>
            </a:r>
            <a:r>
              <a:rPr lang="en-US" sz="4400" spc="-300" dirty="0" smtClean="0">
                <a:ln w="6350" cmpd="sng">
                  <a:solidFill>
                    <a:schemeClr val="bg1">
                      <a:lumMod val="50000"/>
                      <a:lumOff val="50000"/>
                    </a:schemeClr>
                  </a:solidFill>
                  <a:prstDash val="solid"/>
                </a:ln>
              </a:rPr>
              <a:t> Questions?</a:t>
            </a:r>
            <a:endParaRPr lang="en-US" sz="4400" spc="-300" dirty="0">
              <a:ln w="6350" cmpd="sng">
                <a:solidFill>
                  <a:schemeClr val="bg1">
                    <a:lumMod val="50000"/>
                    <a:lumOff val="50000"/>
                  </a:schemeClr>
                </a:solidFill>
                <a:prstDash val="solid"/>
              </a:ln>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0562" y="79513"/>
            <a:ext cx="9144000" cy="5143500"/>
          </a:xfrm>
          <a:prstGeom prst="rect">
            <a:avLst/>
          </a:prstGeom>
        </p:spPr>
      </p:pic>
      <p:sp>
        <p:nvSpPr>
          <p:cNvPr id="8" name="Content Placeholder 2"/>
          <p:cNvSpPr txBox="1">
            <a:spLocks/>
          </p:cNvSpPr>
          <p:nvPr/>
        </p:nvSpPr>
        <p:spPr>
          <a:xfrm>
            <a:off x="771276" y="3226753"/>
            <a:ext cx="5764702" cy="411480"/>
          </a:xfrm>
          <a:prstGeom prst="rect">
            <a:avLst/>
          </a:prstGeom>
        </p:spPr>
        <p:txBody>
          <a:bodyPr vert="horz" lIns="91440" tIns="45720" rIns="91440" bIns="45720" rtlCol="0" anchor="b">
            <a:noAutofit/>
          </a:bodyPr>
          <a:lstStyle>
            <a:lvl1pPr marL="0" indent="0" algn="ctr" defTabSz="914400" rtl="0" eaLnBrk="1" latinLnBrk="0" hangingPunct="1">
              <a:spcBef>
                <a:spcPct val="20000"/>
              </a:spcBef>
              <a:buClr>
                <a:schemeClr val="accent1"/>
              </a:buClr>
              <a:buSzPct val="100000"/>
              <a:buFont typeface="Wingdings" pitchFamily="2" charset="2"/>
              <a:buNone/>
              <a:defRPr sz="2000" kern="1200">
                <a:solidFill>
                  <a:srgbClr val="FFFFFF"/>
                </a:solidFill>
                <a:latin typeface="Arial" pitchFamily="34" charset="0"/>
                <a:ea typeface="+mn-ea"/>
                <a:cs typeface="Arial" pitchFamily="34" charset="0"/>
              </a:defRPr>
            </a:lvl1pPr>
            <a:lvl2pPr marL="457200" indent="0" algn="l" defTabSz="914400" rtl="0" eaLnBrk="1" latinLnBrk="0" hangingPunct="1">
              <a:spcBef>
                <a:spcPct val="20000"/>
              </a:spcBef>
              <a:buClr>
                <a:schemeClr val="tx2"/>
              </a:buClr>
              <a:buSzPct val="75000"/>
              <a:buFont typeface="Wingdings" pitchFamily="2" charset="2"/>
              <a:buNone/>
              <a:defRPr sz="1800" kern="1200">
                <a:solidFill>
                  <a:schemeClr val="tx1">
                    <a:tint val="75000"/>
                  </a:schemeClr>
                </a:solidFill>
                <a:latin typeface="Arial" pitchFamily="34" charset="0"/>
                <a:ea typeface="+mn-ea"/>
                <a:cs typeface="Arial" pitchFamily="34" charset="0"/>
              </a:defRPr>
            </a:lvl2pPr>
            <a:lvl3pPr marL="914400" indent="0" algn="l" defTabSz="914400" rtl="0" eaLnBrk="1" latinLnBrk="0" hangingPunct="1">
              <a:spcBef>
                <a:spcPct val="20000"/>
              </a:spcBef>
              <a:buClr>
                <a:schemeClr val="accent1"/>
              </a:buClr>
              <a:buSzPct val="100000"/>
              <a:buFont typeface="Arial" pitchFamily="34" charset="0"/>
              <a:buNone/>
              <a:defRPr sz="1600" kern="1200">
                <a:solidFill>
                  <a:schemeClr val="tx1">
                    <a:tint val="75000"/>
                  </a:schemeClr>
                </a:solidFill>
                <a:latin typeface="Arial" pitchFamily="34" charset="0"/>
                <a:ea typeface="+mn-ea"/>
                <a:cs typeface="Arial" pitchFamily="34" charset="0"/>
              </a:defRPr>
            </a:lvl3pPr>
            <a:lvl4pPr marL="1371600" indent="0" algn="l" defTabSz="914400" rtl="0" eaLnBrk="1" latinLnBrk="0" hangingPunct="1">
              <a:spcBef>
                <a:spcPct val="20000"/>
              </a:spcBef>
              <a:buClr>
                <a:schemeClr val="tx1">
                  <a:lumMod val="75000"/>
                  <a:lumOff val="25000"/>
                </a:schemeClr>
              </a:buClr>
              <a:buFont typeface="Arial" pitchFamily="34" charset="0"/>
              <a:buNone/>
              <a:defRPr sz="1400" kern="1200">
                <a:solidFill>
                  <a:schemeClr val="tx1">
                    <a:tint val="75000"/>
                  </a:schemeClr>
                </a:solidFill>
                <a:latin typeface="Arial" pitchFamily="34" charset="0"/>
                <a:ea typeface="+mn-ea"/>
                <a:cs typeface="Arial" pitchFamily="34" charset="0"/>
              </a:defRPr>
            </a:lvl4pPr>
            <a:lvl5pPr marL="1828800" indent="0" algn="l" defTabSz="914400" rtl="0" eaLnBrk="1" latinLnBrk="0" hangingPunct="1">
              <a:spcBef>
                <a:spcPct val="20000"/>
              </a:spcBef>
              <a:buClr>
                <a:schemeClr val="accent1"/>
              </a:buClr>
              <a:buFont typeface="Arial" pitchFamily="34" charset="0"/>
              <a:buNone/>
              <a:defRPr sz="1400" kern="1200" baseline="0">
                <a:solidFill>
                  <a:schemeClr val="tx1">
                    <a:tint val="75000"/>
                  </a:schemeClr>
                </a:solidFill>
                <a:latin typeface="Arial" pitchFamily="34" charset="0"/>
                <a:ea typeface="+mn-ea"/>
                <a:cs typeface="Arial" pitchFamily="34" charset="0"/>
              </a:defRPr>
            </a:lvl5pPr>
            <a:lvl6pPr marL="2286000" indent="0" algn="l" defTabSz="914400" rtl="0" eaLnBrk="1" latinLnBrk="0" hangingPunct="1">
              <a:spcBef>
                <a:spcPct val="20000"/>
              </a:spcBef>
              <a:buClr>
                <a:schemeClr val="accent6"/>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Clr>
                <a:schemeClr val="accent4"/>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Clr>
                <a:schemeClr val="accent5"/>
              </a:buClr>
              <a:buFont typeface="Arial" pitchFamily="34" charset="0"/>
              <a:buNone/>
              <a:defRPr sz="1400" kern="1200">
                <a:solidFill>
                  <a:schemeClr val="tx1">
                    <a:tint val="75000"/>
                  </a:schemeClr>
                </a:solidFill>
                <a:latin typeface="+mn-lt"/>
                <a:ea typeface="+mn-ea"/>
                <a:cs typeface="+mn-cs"/>
              </a:defRPr>
            </a:lvl9pPr>
          </a:lstStyle>
          <a:p>
            <a:pPr algn="l"/>
            <a:r>
              <a:rPr lang="en-GB" sz="3200" dirty="0" smtClean="0">
                <a:solidFill>
                  <a:schemeClr val="tx1"/>
                </a:solidFill>
              </a:rPr>
              <a:t>Ask us anything!</a:t>
            </a:r>
            <a:endParaRPr lang="en-US" sz="3200" dirty="0" smtClean="0">
              <a:solidFill>
                <a:schemeClr val="tx1"/>
              </a:solidFill>
            </a:endParaRPr>
          </a:p>
        </p:txBody>
      </p:sp>
    </p:spTree>
    <p:extLst>
      <p:ext uri="{BB962C8B-B14F-4D97-AF65-F5344CB8AC3E}">
        <p14:creationId xmlns:p14="http://schemas.microsoft.com/office/powerpoint/2010/main" val="7469714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33347" y="137160"/>
            <a:ext cx="8229600" cy="833748"/>
          </a:xfrm>
        </p:spPr>
        <p:txBody>
          <a:bodyPr>
            <a:noAutofit/>
          </a:bodyPr>
          <a:lstStyle/>
          <a:p>
            <a:r>
              <a:rPr lang="en-US" sz="4400" dirty="0" smtClean="0">
                <a:ln w="6350" cmpd="sng">
                  <a:solidFill>
                    <a:schemeClr val="bg1">
                      <a:lumMod val="50000"/>
                      <a:lumOff val="50000"/>
                    </a:schemeClr>
                  </a:solidFill>
                  <a:prstDash val="solid"/>
                </a:ln>
              </a:rPr>
              <a:t>brink pc-rendering overview</a:t>
            </a:r>
            <a:endParaRPr lang="en-US" sz="4400" spc="-150" dirty="0">
              <a:ln w="6350" cmpd="sng">
                <a:solidFill>
                  <a:schemeClr val="bg1">
                    <a:lumMod val="50000"/>
                    <a:lumOff val="50000"/>
                  </a:schemeClr>
                </a:solidFill>
                <a:prstDash val="solid"/>
              </a:ln>
            </a:endParaRPr>
          </a:p>
        </p:txBody>
      </p:sp>
      <p:sp>
        <p:nvSpPr>
          <p:cNvPr id="3" name="Content Placeholder 2"/>
          <p:cNvSpPr>
            <a:spLocks noGrp="1"/>
          </p:cNvSpPr>
          <p:nvPr>
            <p:ph idx="1"/>
          </p:nvPr>
        </p:nvSpPr>
        <p:spPr/>
        <p:txBody>
          <a:bodyPr>
            <a:normAutofit/>
          </a:bodyPr>
          <a:lstStyle/>
          <a:p>
            <a:r>
              <a:rPr lang="en-US" dirty="0"/>
              <a:t>t</a:t>
            </a:r>
            <a:r>
              <a:rPr lang="en-US" dirty="0" smtClean="0"/>
              <a:t>hin, lightweight renderer, data-driven</a:t>
            </a:r>
          </a:p>
          <a:p>
            <a:r>
              <a:rPr lang="en-US" dirty="0" smtClean="0"/>
              <a:t>mostly </a:t>
            </a:r>
            <a:r>
              <a:rPr lang="en-US" dirty="0"/>
              <a:t>GL2.x pipeline with GL3.x </a:t>
            </a:r>
            <a:r>
              <a:rPr lang="en-US" dirty="0" err="1" smtClean="0"/>
              <a:t>shaders</a:t>
            </a:r>
            <a:endParaRPr lang="en-US" dirty="0"/>
          </a:p>
          <a:p>
            <a:pPr lvl="1"/>
            <a:r>
              <a:rPr lang="en-US" dirty="0" smtClean="0"/>
              <a:t>Vertex </a:t>
            </a:r>
            <a:r>
              <a:rPr lang="en-US" dirty="0"/>
              <a:t>Buffer </a:t>
            </a:r>
            <a:r>
              <a:rPr lang="en-US" dirty="0" smtClean="0"/>
              <a:t>Objects, Frame </a:t>
            </a:r>
            <a:r>
              <a:rPr lang="en-US" dirty="0"/>
              <a:t>Buffer Objects</a:t>
            </a:r>
          </a:p>
          <a:p>
            <a:pPr lvl="1"/>
            <a:r>
              <a:rPr lang="en-US" dirty="0" smtClean="0"/>
              <a:t>Vertex- and Fragment-programs</a:t>
            </a:r>
            <a:endParaRPr lang="en-US" dirty="0"/>
          </a:p>
          <a:p>
            <a:pPr lvl="1"/>
            <a:r>
              <a:rPr lang="en-US" dirty="0" smtClean="0"/>
              <a:t>Pixel </a:t>
            </a:r>
            <a:r>
              <a:rPr lang="en-US" dirty="0"/>
              <a:t>Buffer Objects for </a:t>
            </a:r>
            <a:r>
              <a:rPr lang="en-US" dirty="0" smtClean="0"/>
              <a:t>asynchronous VT-readback</a:t>
            </a:r>
          </a:p>
          <a:p>
            <a:r>
              <a:rPr lang="en-US" dirty="0" smtClean="0"/>
              <a:t>single game/render sync-point</a:t>
            </a:r>
          </a:p>
          <a:p>
            <a:pPr lvl="1"/>
            <a:r>
              <a:rPr lang="en-US" dirty="0" smtClean="0"/>
              <a:t>r = g;</a:t>
            </a:r>
          </a:p>
          <a:p>
            <a:r>
              <a:rPr lang="en-US" dirty="0" smtClean="0"/>
              <a:t>job-system</a:t>
            </a:r>
          </a:p>
          <a:p>
            <a:pPr lvl="1"/>
            <a:r>
              <a:rPr lang="da-DK" dirty="0" smtClean="0"/>
              <a:t>physics, collision detection, path finding, VT</a:t>
            </a:r>
            <a:endParaRPr lang="en-US" dirty="0" smtClean="0"/>
          </a:p>
        </p:txBody>
      </p:sp>
      <p:pic>
        <p:nvPicPr>
          <p:cNvPr id="15363" name="Picture 3" descr="C:\dev\B-Docs\Programming\Presentations\Siggraph 2011\OpenGL-logo-2009-12-color-mediu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94571" y="3737769"/>
            <a:ext cx="2209800" cy="1017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6626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347" y="137160"/>
            <a:ext cx="8229600" cy="833748"/>
          </a:xfrm>
        </p:spPr>
        <p:txBody>
          <a:bodyPr>
            <a:noAutofit/>
          </a:bodyPr>
          <a:lstStyle/>
          <a:p>
            <a:r>
              <a:rPr lang="en-US" sz="4400" dirty="0" smtClean="0">
                <a:ln w="6350" cmpd="sng">
                  <a:solidFill>
                    <a:schemeClr val="bg1">
                      <a:lumMod val="50000"/>
                      <a:lumOff val="50000"/>
                    </a:schemeClr>
                  </a:solidFill>
                  <a:prstDash val="solid"/>
                </a:ln>
              </a:rPr>
              <a:t>brink pc-rendering overview</a:t>
            </a:r>
            <a:endParaRPr lang="en-US" sz="4400" spc="-150" dirty="0">
              <a:ln w="6350" cmpd="sng">
                <a:solidFill>
                  <a:schemeClr val="bg1">
                    <a:lumMod val="50000"/>
                    <a:lumOff val="50000"/>
                  </a:schemeClr>
                </a:solidFill>
                <a:prstDash val="solid"/>
              </a:ln>
            </a:endParaRPr>
          </a:p>
        </p:txBody>
      </p:sp>
      <p:sp>
        <p:nvSpPr>
          <p:cNvPr id="3" name="Content Placeholder 2"/>
          <p:cNvSpPr>
            <a:spLocks noGrp="1"/>
          </p:cNvSpPr>
          <p:nvPr>
            <p:ph idx="1"/>
          </p:nvPr>
        </p:nvSpPr>
        <p:spPr/>
        <p:txBody>
          <a:bodyPr>
            <a:normAutofit/>
          </a:bodyPr>
          <a:lstStyle/>
          <a:p>
            <a:pPr marL="342900" lvl="1" indent="-342900">
              <a:buClr>
                <a:schemeClr val="accent1"/>
              </a:buClr>
              <a:buSzPct val="100000"/>
              <a:buFont typeface="Wingdings" pitchFamily="2" charset="2"/>
              <a:buChar char=""/>
            </a:pPr>
            <a:r>
              <a:rPr lang="en-US" sz="2400" dirty="0" smtClean="0"/>
              <a:t>fully </a:t>
            </a:r>
            <a:r>
              <a:rPr lang="en-US" sz="2400" dirty="0"/>
              <a:t>dynamic </a:t>
            </a:r>
            <a:r>
              <a:rPr lang="en-US" sz="2400" dirty="0" smtClean="0"/>
              <a:t>lighting, deferred, fat </a:t>
            </a:r>
            <a:r>
              <a:rPr lang="en-US" sz="2400" dirty="0" smtClean="0"/>
              <a:t>attribute </a:t>
            </a:r>
            <a:r>
              <a:rPr lang="en-US" sz="2400" dirty="0" smtClean="0"/>
              <a:t>buffers</a:t>
            </a:r>
          </a:p>
          <a:p>
            <a:pPr lvl="1"/>
            <a:r>
              <a:rPr lang="en-US" dirty="0" smtClean="0"/>
              <a:t>fast content-iterations on lighting</a:t>
            </a:r>
          </a:p>
          <a:p>
            <a:pPr lvl="1"/>
            <a:r>
              <a:rPr lang="en-US" dirty="0" smtClean="0"/>
              <a:t>fast </a:t>
            </a:r>
            <a:r>
              <a:rPr lang="en-US" dirty="0" err="1" smtClean="0"/>
              <a:t>shader</a:t>
            </a:r>
            <a:r>
              <a:rPr lang="en-US" dirty="0" smtClean="0"/>
              <a:t>-development</a:t>
            </a:r>
          </a:p>
          <a:p>
            <a:pPr lvl="1"/>
            <a:r>
              <a:rPr lang="en-US" dirty="0" smtClean="0"/>
              <a:t>fast dynamic lighting</a:t>
            </a:r>
          </a:p>
          <a:p>
            <a:pPr lvl="1"/>
            <a:r>
              <a:rPr lang="en-US" dirty="0" smtClean="0"/>
              <a:t>…more work for static lighting</a:t>
            </a:r>
          </a:p>
          <a:p>
            <a:pPr lvl="1"/>
            <a:endParaRPr lang="en-US" dirty="0" smtClean="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bright="-5000" contrast="-10000"/>
                    </a14:imgEffect>
                  </a14:imgLayer>
                </a14:imgProps>
              </a:ext>
              <a:ext uri="{28A0092B-C50C-407E-A947-70E740481C1C}">
                <a14:useLocalDpi xmlns:a14="http://schemas.microsoft.com/office/drawing/2010/main" val="0"/>
              </a:ext>
            </a:extLst>
          </a:blip>
          <a:stretch>
            <a:fillRect/>
          </a:stretch>
        </p:blipFill>
        <p:spPr>
          <a:xfrm>
            <a:off x="5555707" y="1615427"/>
            <a:ext cx="3588293" cy="3041640"/>
          </a:xfrm>
          <a:prstGeom prst="rect">
            <a:avLst/>
          </a:prstGeom>
        </p:spPr>
      </p:pic>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73711" y="3488595"/>
            <a:ext cx="5057030" cy="839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29271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8" name="Picture 6" descr="http://hiryu.deadendthrills.com/wp-content/uploads/2011/05/shot000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4594" y="1828799"/>
            <a:ext cx="4693037" cy="2639833"/>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33347" y="137160"/>
            <a:ext cx="8229600" cy="833748"/>
          </a:xfrm>
        </p:spPr>
        <p:txBody>
          <a:bodyPr>
            <a:noAutofit/>
          </a:bodyPr>
          <a:lstStyle/>
          <a:p>
            <a:r>
              <a:rPr lang="en-US" sz="4400" dirty="0" smtClean="0">
                <a:ln w="6350" cmpd="sng">
                  <a:solidFill>
                    <a:schemeClr val="bg1">
                      <a:lumMod val="50000"/>
                      <a:lumOff val="50000"/>
                    </a:schemeClr>
                  </a:solidFill>
                  <a:prstDash val="solid"/>
                </a:ln>
              </a:rPr>
              <a:t>a frame of brink</a:t>
            </a:r>
            <a:endParaRPr lang="en-US" sz="4400" spc="-150" dirty="0">
              <a:ln w="6350" cmpd="sng">
                <a:solidFill>
                  <a:schemeClr val="bg1">
                    <a:lumMod val="50000"/>
                    <a:lumOff val="50000"/>
                  </a:schemeClr>
                </a:solidFill>
                <a:prstDash val="solid"/>
              </a:ln>
            </a:endParaRPr>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12618" y="1052944"/>
            <a:ext cx="3486888" cy="4104965"/>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720436" y="2438401"/>
            <a:ext cx="2175164" cy="2299854"/>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832741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catur">
  <a:themeElements>
    <a:clrScheme name="Decatur">
      <a:dk1>
        <a:sysClr val="windowText" lastClr="000000"/>
      </a:dk1>
      <a:lt1>
        <a:sysClr val="window" lastClr="FFFFFF"/>
      </a:lt1>
      <a:dk2>
        <a:srgbClr val="55554A"/>
      </a:dk2>
      <a:lt2>
        <a:srgbClr val="D7DAE1"/>
      </a:lt2>
      <a:accent1>
        <a:srgbClr val="F4680B"/>
      </a:accent1>
      <a:accent2>
        <a:srgbClr val="ABB19F"/>
      </a:accent2>
      <a:accent3>
        <a:srgbClr val="948774"/>
      </a:accent3>
      <a:accent4>
        <a:srgbClr val="7EB8E7"/>
      </a:accent4>
      <a:accent5>
        <a:srgbClr val="E3B651"/>
      </a:accent5>
      <a:accent6>
        <a:srgbClr val="96756C"/>
      </a:accent6>
      <a:hlink>
        <a:srgbClr val="66AACD"/>
      </a:hlink>
      <a:folHlink>
        <a:srgbClr val="809DB3"/>
      </a:folHlink>
    </a:clrScheme>
    <a:fontScheme name="Decatur">
      <a:majorFont>
        <a:latin typeface="Bodoni MT Condensed"/>
        <a:ea typeface=""/>
        <a:cs typeface=""/>
        <a:font script="Grek" typeface="Times New Roman"/>
        <a:font script="Cyrl" typeface="Times New Roman"/>
        <a:font script="Jpan" typeface="HG明朝E"/>
        <a:font script="Hang" typeface="HY목각파임B"/>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catur">
      <a:fillStyleLst>
        <a:solidFill>
          <a:schemeClr val="phClr"/>
        </a:solidFill>
        <a:gradFill rotWithShape="1">
          <a:gsLst>
            <a:gs pos="0">
              <a:schemeClr val="phClr">
                <a:tint val="90000"/>
                <a:satMod val="110000"/>
              </a:schemeClr>
            </a:gs>
            <a:gs pos="47500">
              <a:schemeClr val="phClr">
                <a:tint val="53000"/>
                <a:satMod val="120000"/>
              </a:schemeClr>
            </a:gs>
            <a:gs pos="58500">
              <a:schemeClr val="phClr">
                <a:tint val="53000"/>
                <a:satMod val="120000"/>
              </a:schemeClr>
            </a:gs>
            <a:gs pos="100000">
              <a:schemeClr val="phClr">
                <a:tint val="90000"/>
                <a:satMod val="110000"/>
              </a:schemeClr>
            </a:gs>
          </a:gsLst>
          <a:lin ang="3600000" scaled="1"/>
        </a:gradFill>
        <a:gradFill rotWithShape="1">
          <a:gsLst>
            <a:gs pos="0">
              <a:schemeClr val="phClr">
                <a:shade val="54000"/>
                <a:satMod val="105000"/>
              </a:schemeClr>
            </a:gs>
            <a:gs pos="47500">
              <a:schemeClr val="phClr">
                <a:shade val="88000"/>
                <a:satMod val="105000"/>
              </a:schemeClr>
            </a:gs>
            <a:gs pos="58500">
              <a:schemeClr val="phClr">
                <a:shade val="88000"/>
                <a:satMod val="105000"/>
              </a:schemeClr>
            </a:gs>
            <a:gs pos="100000">
              <a:schemeClr val="phClr">
                <a:shade val="54000"/>
                <a:satMod val="105000"/>
              </a:schemeClr>
            </a:gs>
          </a:gsLst>
          <a:lin ang="3600000" scaled="1"/>
        </a:gradFill>
      </a:fillStyleLst>
      <a:lnStyleLst>
        <a:ln w="10000" cap="flat" cmpd="sng" algn="ctr">
          <a:solidFill>
            <a:schemeClr val="phClr"/>
          </a:solidFill>
          <a:prstDash val="solid"/>
        </a:ln>
        <a:ln w="2825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3600000" algn="r" rotWithShape="0">
              <a:srgbClr val="000000">
                <a:alpha val="30000"/>
              </a:srgbClr>
            </a:outerShdw>
          </a:effectLst>
        </a:effectStyle>
        <a:effectStyle>
          <a:effectLst>
            <a:outerShdw blurRad="63500" dist="25400" dir="3600000" algn="r" rotWithShape="0">
              <a:srgbClr val="000000">
                <a:alpha val="36000"/>
              </a:srgbClr>
            </a:outerShdw>
          </a:effectLst>
          <a:scene3d>
            <a:camera prst="orthographicFront">
              <a:rot lat="0" lon="0" rev="0"/>
            </a:camera>
            <a:lightRig rig="harsh" dir="tl">
              <a:rot lat="0" lon="0" rev="9000000"/>
            </a:lightRig>
          </a:scene3d>
          <a:sp3d prstMaterial="flat">
            <a:bevelT w="38100" h="50800" prst="softRound"/>
          </a:sp3d>
        </a:effectStyle>
        <a:effectStyle>
          <a:effectLst>
            <a:outerShdw blurRad="76200" dist="38100" dir="3600000" algn="r" rotWithShape="0">
              <a:srgbClr val="000000">
                <a:alpha val="60000"/>
              </a:srgbClr>
            </a:outerShdw>
          </a:effectLst>
          <a:scene3d>
            <a:camera prst="orthographicFront">
              <a:rot lat="0" lon="0" rev="0"/>
            </a:camera>
            <a:lightRig rig="harsh" dir="tl">
              <a:rot lat="0" lon="0" rev="9000000"/>
            </a:lightRig>
          </a:scene3d>
          <a:sp3d contourW="44450" prstMaterial="flat">
            <a:bevelT w="38100" h="50800" prst="softRound"/>
            <a:contourClr>
              <a:schemeClr val="phClr">
                <a:tint val="5"/>
                <a:satMod val="130000"/>
              </a:schemeClr>
            </a:contourClr>
          </a:sp3d>
        </a:effectStyle>
      </a:effectStyleLst>
      <a:bgFillStyleLst>
        <a:solidFill>
          <a:schemeClr val="phClr"/>
        </a:solidFill>
        <a:gradFill rotWithShape="1">
          <a:gsLst>
            <a:gs pos="0">
              <a:schemeClr val="phClr">
                <a:tint val="100000"/>
                <a:shade val="52000"/>
                <a:satMod val="105000"/>
              </a:schemeClr>
            </a:gs>
            <a:gs pos="47500">
              <a:schemeClr val="phClr">
                <a:tint val="90000"/>
                <a:shade val="89000"/>
                <a:satMod val="105000"/>
              </a:schemeClr>
            </a:gs>
            <a:gs pos="58500">
              <a:schemeClr val="phClr">
                <a:tint val="85000"/>
                <a:shade val="89000"/>
                <a:satMod val="105000"/>
              </a:schemeClr>
            </a:gs>
            <a:gs pos="100000">
              <a:schemeClr val="phClr">
                <a:tint val="100000"/>
                <a:shade val="52000"/>
                <a:satMod val="105000"/>
              </a:schemeClr>
            </a:gs>
          </a:gsLst>
          <a:lin ang="3600000" scaled="0"/>
        </a:gradFill>
        <a:blipFill rotWithShape="1">
          <a:blip xmlns:r="http://schemas.openxmlformats.org/officeDocument/2006/relationships" r:embed="rId1">
            <a:duotone>
              <a:schemeClr val="phClr">
                <a:tint val="98000"/>
              </a:schemeClr>
              <a:schemeClr val="phClr">
                <a:shade val="85000"/>
                <a:satMod val="120000"/>
              </a:schemeClr>
            </a:duotone>
          </a:blip>
          <a:tile tx="0" ty="0" sx="52000" sy="52000" flip="none" algn="tl"/>
        </a:blipFill>
      </a:bgFillStyleLst>
    </a:fmtScheme>
  </a:themeElements>
  <a:objectDefaults>
    <a:txDef>
      <a:spPr/>
      <a:bodyPr vert="horz" lIns="91440" tIns="45720" rIns="91440" bIns="45720" rtlCol="0">
        <a:normAutofit/>
      </a:bodyPr>
      <a:lstStyle>
        <a:defPPr algn="r">
          <a:defRPr sz="1400" dirty="0" smtClean="0">
            <a:solidFill>
              <a:schemeClr val="bg1">
                <a:lumMod val="85000"/>
                <a:lumOff val="15000"/>
              </a:schemeClr>
            </a:solidFill>
            <a:effectLst>
              <a:outerShdw blurRad="38100" dist="38100" dir="2700000" algn="tl">
                <a:srgbClr val="000000">
                  <a:alpha val="43137"/>
                </a:srgbClr>
              </a:outerShdw>
            </a:effectLs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TC101790490[[fn=Decatur]]</Template>
  <TotalTime>4494</TotalTime>
  <Words>3339</Words>
  <Application>Microsoft Office PowerPoint</Application>
  <PresentationFormat>On-screen Show (16:9)</PresentationFormat>
  <Paragraphs>498</Paragraphs>
  <Slides>64</Slides>
  <Notes>56</Notes>
  <HiddenSlides>8</HiddenSlides>
  <MMClips>1</MMClips>
  <ScaleCrop>false</ScaleCrop>
  <HeadingPairs>
    <vt:vector size="4" baseType="variant">
      <vt:variant>
        <vt:lpstr>Theme</vt:lpstr>
      </vt:variant>
      <vt:variant>
        <vt:i4>1</vt:i4>
      </vt:variant>
      <vt:variant>
        <vt:lpstr>Slide Titles</vt:lpstr>
      </vt:variant>
      <vt:variant>
        <vt:i4>64</vt:i4>
      </vt:variant>
    </vt:vector>
  </HeadingPairs>
  <TitlesOfParts>
    <vt:vector size="65" baseType="lpstr">
      <vt:lpstr>Decatur</vt:lpstr>
      <vt:lpstr>Brink Preferred Rendering with OpenGL</vt:lpstr>
      <vt:lpstr>outline</vt:lpstr>
      <vt:lpstr>splash damage</vt:lpstr>
      <vt:lpstr>PowerPoint Presentation</vt:lpstr>
      <vt:lpstr>PowerPoint Presentation</vt:lpstr>
      <vt:lpstr>brink pc-rendering overview</vt:lpstr>
      <vt:lpstr>brink pc-rendering overview</vt:lpstr>
      <vt:lpstr>brink pc-rendering overview</vt:lpstr>
      <vt:lpstr>a frame of brink</vt:lpstr>
      <vt:lpstr>a frame of brink</vt:lpstr>
      <vt:lpstr>a frame of brink</vt:lpstr>
      <vt:lpstr>a frame of brink</vt:lpstr>
      <vt:lpstr>sorting for state-change</vt:lpstr>
      <vt:lpstr>a drawcall</vt:lpstr>
      <vt:lpstr>shaders</vt:lpstr>
      <vt:lpstr>shader pre-processor</vt:lpstr>
      <vt:lpstr>shader pre-processor</vt:lpstr>
      <vt:lpstr>shader pre-processor</vt:lpstr>
      <vt:lpstr>occlusion queries</vt:lpstr>
      <vt:lpstr>occlusion queries</vt:lpstr>
      <vt:lpstr>occlusion queries</vt:lpstr>
      <vt:lpstr>occlusion queries</vt:lpstr>
      <vt:lpstr>PowerPoint Presentation</vt:lpstr>
      <vt:lpstr>PowerPoint Presentation</vt:lpstr>
      <vt:lpstr>virtual texturing</vt:lpstr>
      <vt:lpstr>virtual texturing</vt:lpstr>
      <vt:lpstr>virtual texturing</vt:lpstr>
      <vt:lpstr>virtual texturing</vt:lpstr>
      <vt:lpstr>virtual texturing</vt:lpstr>
      <vt:lpstr>virtual texturing</vt:lpstr>
      <vt:lpstr>virtual texturing</vt:lpstr>
      <vt:lpstr>virtual texturing</vt:lpstr>
      <vt:lpstr>virtual texturing</vt:lpstr>
      <vt:lpstr>virtual texturing</vt:lpstr>
      <vt:lpstr>bindless vertex attributes</vt:lpstr>
      <vt:lpstr>bindless vertex attributes</vt:lpstr>
      <vt:lpstr>bindless vertex attributes</vt:lpstr>
      <vt:lpstr>bindless vertex attributes</vt:lpstr>
      <vt:lpstr>creating a window</vt:lpstr>
      <vt:lpstr>creating a window</vt:lpstr>
      <vt:lpstr>creating a window</vt:lpstr>
      <vt:lpstr>debugging OpenGL - tools</vt:lpstr>
      <vt:lpstr>debugging OpenGL - tools</vt:lpstr>
      <vt:lpstr>debugging OpenGL - tools</vt:lpstr>
      <vt:lpstr>debugging OpenGL – custom code</vt:lpstr>
      <vt:lpstr>debugging OpenGL – custom code</vt:lpstr>
      <vt:lpstr>PowerPoint Presentation</vt:lpstr>
      <vt:lpstr>PowerPoint Presentation</vt:lpstr>
      <vt:lpstr>PowerPoint Presentation</vt:lpstr>
      <vt:lpstr>PowerPoint Presentation</vt:lpstr>
      <vt:lpstr>debugging OpenGL – custom code</vt:lpstr>
      <vt:lpstr>lessons learned</vt:lpstr>
      <vt:lpstr>lessons learned</vt:lpstr>
      <vt:lpstr>lessons learned</vt:lpstr>
      <vt:lpstr>lessons learned</vt:lpstr>
      <vt:lpstr>conclusions</vt:lpstr>
      <vt:lpstr>conclusions</vt:lpstr>
      <vt:lpstr>OpenGL wishlist</vt:lpstr>
      <vt:lpstr>OpenGL wishlist</vt:lpstr>
      <vt:lpstr>OpenGL wishlist</vt:lpstr>
      <vt:lpstr>references</vt:lpstr>
      <vt:lpstr>acknowledgements</vt:lpstr>
      <vt:lpstr>Teh Jobs</vt:lpstr>
      <vt:lpstr>PowerPoint Presentation</vt:lpstr>
    </vt:vector>
  </TitlesOfParts>
  <Company>Splash Damage Ltd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Jolly</dc:creator>
  <cp:lastModifiedBy>hornet</cp:lastModifiedBy>
  <cp:revision>289</cp:revision>
  <dcterms:created xsi:type="dcterms:W3CDTF">2011-08-02T12:10:03Z</dcterms:created>
  <dcterms:modified xsi:type="dcterms:W3CDTF">2011-08-13T07:01:37Z</dcterms:modified>
</cp:coreProperties>
</file>