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notesSlides/notesSlide38.xml" ContentType="application/vnd.openxmlformats-officedocument.presentationml.notesSlide+xml"/>
  <Override PartName="/ppt/notesSlides/notesSlide49.xml" ContentType="application/vnd.openxmlformats-officedocument.presentationml.notesSlide+xml"/>
  <Override PartName="/customXml/itemProps1.xml" ContentType="application/vnd.openxmlformats-officedocument.customXmlProperties+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tags/tag16.xml" ContentType="application/vnd.openxmlformats-officedocument.presentationml.tags+xml"/>
  <Override PartName="/ppt/notesSlides/notesSlide41.xml" ContentType="application/vnd.openxmlformats-officedocument.presentationml.notesSlide+xml"/>
  <Override PartName="/ppt/notesSlides/notesSlide52.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tags/tag12.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customXml/itemProps2.xml" ContentType="application/vnd.openxmlformats-officedocument.customXmlProperties+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35.xml" ContentType="application/vnd.openxmlformats-officedocument.presentationml.notesSlide+xml"/>
  <Override PartName="/ppt/notesSlides/notesSlide53.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tags/tag17.xml" ContentType="application/vnd.openxmlformats-officedocument.presentationml.tags+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tags/tag13.xml" ContentType="application/vnd.openxmlformats-officedocument.presentationml.tags+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tags/tag11.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diagrams/colors1.xml" ContentType="application/vnd.openxmlformats-officedocument.drawingml.diagramColor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tags/tag2.xml" ContentType="application/vnd.openxmlformats-officedocument.presentationml.tags+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notesSlides/notesSlide54.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tags/tag18.xml" ContentType="application/vnd.openxmlformats-officedocument.presentationml.tags+xml"/>
  <Override PartName="/ppt/notesSlides/notesSlide9.xml" ContentType="application/vnd.openxmlformats-officedocument.presentationml.notesSlide+xml"/>
  <Override PartName="/ppt/tags/tag14.xml" ContentType="application/vnd.openxmlformats-officedocument.presentationml.tags+xml"/>
  <Override PartName="/ppt/notesSlides/notesSlide21.xml" ContentType="application/vnd.openxmlformats-officedocument.presentationml.notesSlide+xml"/>
  <Override PartName="/ppt/notesSlides/notesSlide50.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tags/tag10.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tags/tag7.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notesSlides/notesSlide37.xml" ContentType="application/vnd.openxmlformats-officedocument.presentationml.notesSlide+xml"/>
  <Override PartName="/ppt/notesSlides/notesSlide55.xml" ContentType="application/vnd.openxmlformats-officedocument.presentationml.notesSlid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57"/>
  </p:notesMasterIdLst>
  <p:handoutMasterIdLst>
    <p:handoutMasterId r:id="rId58"/>
  </p:handoutMasterIdLst>
  <p:sldIdLst>
    <p:sldId id="562" r:id="rId2"/>
    <p:sldId id="565" r:id="rId3"/>
    <p:sldId id="644" r:id="rId4"/>
    <p:sldId id="597" r:id="rId5"/>
    <p:sldId id="646" r:id="rId6"/>
    <p:sldId id="596" r:id="rId7"/>
    <p:sldId id="579" r:id="rId8"/>
    <p:sldId id="577" r:id="rId9"/>
    <p:sldId id="583" r:id="rId10"/>
    <p:sldId id="645" r:id="rId11"/>
    <p:sldId id="631" r:id="rId12"/>
    <p:sldId id="582" r:id="rId13"/>
    <p:sldId id="589" r:id="rId14"/>
    <p:sldId id="592" r:id="rId15"/>
    <p:sldId id="591" r:id="rId16"/>
    <p:sldId id="593" r:id="rId17"/>
    <p:sldId id="626" r:id="rId18"/>
    <p:sldId id="618" r:id="rId19"/>
    <p:sldId id="585" r:id="rId20"/>
    <p:sldId id="660" r:id="rId21"/>
    <p:sldId id="648" r:id="rId22"/>
    <p:sldId id="649" r:id="rId23"/>
    <p:sldId id="650" r:id="rId24"/>
    <p:sldId id="651" r:id="rId25"/>
    <p:sldId id="652" r:id="rId26"/>
    <p:sldId id="656" r:id="rId27"/>
    <p:sldId id="638" r:id="rId28"/>
    <p:sldId id="653" r:id="rId29"/>
    <p:sldId id="654" r:id="rId30"/>
    <p:sldId id="655" r:id="rId31"/>
    <p:sldId id="657" r:id="rId32"/>
    <p:sldId id="670" r:id="rId33"/>
    <p:sldId id="658" r:id="rId34"/>
    <p:sldId id="647" r:id="rId35"/>
    <p:sldId id="659" r:id="rId36"/>
    <p:sldId id="662" r:id="rId37"/>
    <p:sldId id="661" r:id="rId38"/>
    <p:sldId id="663" r:id="rId39"/>
    <p:sldId id="664" r:id="rId40"/>
    <p:sldId id="668" r:id="rId41"/>
    <p:sldId id="665" r:id="rId42"/>
    <p:sldId id="630" r:id="rId43"/>
    <p:sldId id="666" r:id="rId44"/>
    <p:sldId id="669" r:id="rId45"/>
    <p:sldId id="619" r:id="rId46"/>
    <p:sldId id="617" r:id="rId47"/>
    <p:sldId id="628" r:id="rId48"/>
    <p:sldId id="634" r:id="rId49"/>
    <p:sldId id="635" r:id="rId50"/>
    <p:sldId id="639" r:id="rId51"/>
    <p:sldId id="640" r:id="rId52"/>
    <p:sldId id="641" r:id="rId53"/>
    <p:sldId id="671" r:id="rId54"/>
    <p:sldId id="642" r:id="rId55"/>
    <p:sldId id="576" r:id="rId56"/>
  </p:sldIdLst>
  <p:sldSz cx="9144000" cy="6858000" type="screen4x3"/>
  <p:notesSz cx="6858000" cy="9144000"/>
  <p:custDataLst>
    <p:tags r:id="rId59"/>
  </p:custDataLst>
  <p:defaultTextStyle>
    <a:defPPr>
      <a:defRPr lang="en-US"/>
    </a:defPPr>
    <a:lvl1pPr algn="l" rtl="0" fontAlgn="base">
      <a:spcBef>
        <a:spcPct val="0"/>
      </a:spcBef>
      <a:spcAft>
        <a:spcPct val="0"/>
      </a:spcAft>
      <a:defRPr kern="1200">
        <a:solidFill>
          <a:schemeClr val="tx1"/>
        </a:solidFill>
        <a:latin typeface="Trebuchet MS" pitchFamily="1" charset="0"/>
        <a:ea typeface="+mn-ea"/>
        <a:cs typeface="+mn-cs"/>
      </a:defRPr>
    </a:lvl1pPr>
    <a:lvl2pPr marL="457200" algn="l" rtl="0" fontAlgn="base">
      <a:spcBef>
        <a:spcPct val="0"/>
      </a:spcBef>
      <a:spcAft>
        <a:spcPct val="0"/>
      </a:spcAft>
      <a:defRPr kern="1200">
        <a:solidFill>
          <a:schemeClr val="tx1"/>
        </a:solidFill>
        <a:latin typeface="Trebuchet MS" pitchFamily="1" charset="0"/>
        <a:ea typeface="+mn-ea"/>
        <a:cs typeface="+mn-cs"/>
      </a:defRPr>
    </a:lvl2pPr>
    <a:lvl3pPr marL="914400" algn="l" rtl="0" fontAlgn="base">
      <a:spcBef>
        <a:spcPct val="0"/>
      </a:spcBef>
      <a:spcAft>
        <a:spcPct val="0"/>
      </a:spcAft>
      <a:defRPr kern="1200">
        <a:solidFill>
          <a:schemeClr val="tx1"/>
        </a:solidFill>
        <a:latin typeface="Trebuchet MS" pitchFamily="1" charset="0"/>
        <a:ea typeface="+mn-ea"/>
        <a:cs typeface="+mn-cs"/>
      </a:defRPr>
    </a:lvl3pPr>
    <a:lvl4pPr marL="1371600" algn="l" rtl="0" fontAlgn="base">
      <a:spcBef>
        <a:spcPct val="0"/>
      </a:spcBef>
      <a:spcAft>
        <a:spcPct val="0"/>
      </a:spcAft>
      <a:defRPr kern="1200">
        <a:solidFill>
          <a:schemeClr val="tx1"/>
        </a:solidFill>
        <a:latin typeface="Trebuchet MS" pitchFamily="1" charset="0"/>
        <a:ea typeface="+mn-ea"/>
        <a:cs typeface="+mn-cs"/>
      </a:defRPr>
    </a:lvl4pPr>
    <a:lvl5pPr marL="1828800" algn="l" rtl="0" fontAlgn="base">
      <a:spcBef>
        <a:spcPct val="0"/>
      </a:spcBef>
      <a:spcAft>
        <a:spcPct val="0"/>
      </a:spcAft>
      <a:defRPr kern="1200">
        <a:solidFill>
          <a:schemeClr val="tx1"/>
        </a:solidFill>
        <a:latin typeface="Trebuchet MS" pitchFamily="1" charset="0"/>
        <a:ea typeface="+mn-ea"/>
        <a:cs typeface="+mn-cs"/>
      </a:defRPr>
    </a:lvl5pPr>
    <a:lvl6pPr marL="2286000" algn="l" defTabSz="914400" rtl="0" eaLnBrk="1" latinLnBrk="0" hangingPunct="1">
      <a:defRPr kern="1200">
        <a:solidFill>
          <a:schemeClr val="tx1"/>
        </a:solidFill>
        <a:latin typeface="Trebuchet MS" pitchFamily="1" charset="0"/>
        <a:ea typeface="+mn-ea"/>
        <a:cs typeface="+mn-cs"/>
      </a:defRPr>
    </a:lvl6pPr>
    <a:lvl7pPr marL="2743200" algn="l" defTabSz="914400" rtl="0" eaLnBrk="1" latinLnBrk="0" hangingPunct="1">
      <a:defRPr kern="1200">
        <a:solidFill>
          <a:schemeClr val="tx1"/>
        </a:solidFill>
        <a:latin typeface="Trebuchet MS" pitchFamily="1" charset="0"/>
        <a:ea typeface="+mn-ea"/>
        <a:cs typeface="+mn-cs"/>
      </a:defRPr>
    </a:lvl7pPr>
    <a:lvl8pPr marL="3200400" algn="l" defTabSz="914400" rtl="0" eaLnBrk="1" latinLnBrk="0" hangingPunct="1">
      <a:defRPr kern="1200">
        <a:solidFill>
          <a:schemeClr val="tx1"/>
        </a:solidFill>
        <a:latin typeface="Trebuchet MS" pitchFamily="1" charset="0"/>
        <a:ea typeface="+mn-ea"/>
        <a:cs typeface="+mn-cs"/>
      </a:defRPr>
    </a:lvl8pPr>
    <a:lvl9pPr marL="3657600" algn="l" defTabSz="914400" rtl="0" eaLnBrk="1" latinLnBrk="0" hangingPunct="1">
      <a:defRPr kern="1200">
        <a:solidFill>
          <a:schemeClr val="tx1"/>
        </a:solidFill>
        <a:latin typeface="Trebuchet MS" pitchFamily="1"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prnPr prnWhat="handouts6" clrMode="bw" hiddenSlides="1" frameSlides="1"/>
  <p:showPr showNarration="1" useTimings="0">
    <p:present/>
    <p:sldAll/>
    <p:penClr>
      <a:prstClr val="red"/>
    </p:penClr>
  </p:showPr>
  <p:clrMru>
    <a:srgbClr val="FFFFFF"/>
    <a:srgbClr val="808080"/>
    <a:srgbClr val="E5B9DD"/>
    <a:srgbClr val="BBBBBB"/>
    <a:srgbClr val="DDDDDD"/>
    <a:srgbClr val="777777"/>
    <a:srgbClr val="D06800"/>
    <a:srgbClr val="BC5E00"/>
    <a:srgbClr val="FF9933"/>
    <a:srgbClr val="8B9DA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641" autoAdjust="0"/>
    <p:restoredTop sz="85423" autoAdjust="0"/>
  </p:normalViewPr>
  <p:slideViewPr>
    <p:cSldViewPr snapToGrid="0">
      <p:cViewPr varScale="1">
        <p:scale>
          <a:sx n="118" d="100"/>
          <a:sy n="118" d="100"/>
        </p:scale>
        <p:origin x="-546" y="-9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6" d="100"/>
          <a:sy n="86" d="100"/>
        </p:scale>
        <p:origin x="-1926" y="-8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66"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65"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ustomXml" Target="../customXml/item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gs" Target="tags/tag1.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55BDC6-713E-4303-8BB4-F4A83F8E6CD5}" type="doc">
      <dgm:prSet loTypeId="urn:microsoft.com/office/officeart/2005/8/layout/radial5" loCatId="relationship" qsTypeId="urn:microsoft.com/office/officeart/2005/8/quickstyle/3d8" qsCatId="3D" csTypeId="urn:microsoft.com/office/officeart/2005/8/colors/accent1_2" csCatId="accent1" phldr="1"/>
      <dgm:spPr/>
      <dgm:t>
        <a:bodyPr/>
        <a:lstStyle/>
        <a:p>
          <a:endParaRPr lang="en-US"/>
        </a:p>
      </dgm:t>
    </dgm:pt>
    <dgm:pt modelId="{07626B7D-3868-4F13-8791-801A9268E521}">
      <dgm:prSet phldrT="[Text]"/>
      <dgm:spPr>
        <a:gradFill flip="none" rotWithShape="1">
          <a:gsLst>
            <a:gs pos="0">
              <a:srgbClr val="C00000"/>
            </a:gs>
            <a:gs pos="80000">
              <a:srgbClr val="FF0000"/>
            </a:gs>
            <a:gs pos="100000">
              <a:srgbClr val="C00000"/>
            </a:gs>
          </a:gsLst>
          <a:lin ang="2700000" scaled="1"/>
          <a:tileRect/>
        </a:gradFill>
      </dgm:spPr>
      <dgm:t>
        <a:bodyPr/>
        <a:lstStyle/>
        <a:p>
          <a:r>
            <a:rPr lang="el-GR" i="1" dirty="0" smtClean="0">
              <a:latin typeface="Trebuchet MS"/>
            </a:rPr>
            <a:t>γ</a:t>
          </a:r>
          <a:endParaRPr lang="en-US" i="1" dirty="0"/>
        </a:p>
      </dgm:t>
    </dgm:pt>
    <dgm:pt modelId="{7B222FDF-8003-44DC-95AA-97C289D9756F}" type="parTrans" cxnId="{4A1E9DB7-63C6-471F-8998-7EA25D93369F}">
      <dgm:prSet/>
      <dgm:spPr/>
      <dgm:t>
        <a:bodyPr/>
        <a:lstStyle/>
        <a:p>
          <a:endParaRPr lang="en-US"/>
        </a:p>
      </dgm:t>
    </dgm:pt>
    <dgm:pt modelId="{E17EA858-C8C6-4A7E-B499-26330F645559}" type="sibTrans" cxnId="{4A1E9DB7-63C6-471F-8998-7EA25D93369F}">
      <dgm:prSet/>
      <dgm:spPr/>
      <dgm:t>
        <a:bodyPr/>
        <a:lstStyle/>
        <a:p>
          <a:endParaRPr lang="en-US"/>
        </a:p>
      </dgm:t>
    </dgm:pt>
    <dgm:pt modelId="{A509C951-D5F6-4263-A40C-C9FB5F3A302D}">
      <dgm:prSet phldrT="[Text]"/>
      <dgm:spPr>
        <a:gradFill rotWithShape="0">
          <a:gsLst>
            <a:gs pos="0">
              <a:srgbClr val="002060"/>
            </a:gs>
            <a:gs pos="50000">
              <a:srgbClr val="00B0F0"/>
            </a:gs>
            <a:gs pos="100000">
              <a:srgbClr val="002060"/>
            </a:gs>
          </a:gsLst>
          <a:lin ang="2700000" scaled="1"/>
        </a:gradFill>
      </dgm:spPr>
      <dgm:t>
        <a:bodyPr/>
        <a:lstStyle/>
        <a:p>
          <a:r>
            <a:rPr lang="en-US" dirty="0" smtClean="0"/>
            <a:t>Direct3D 10</a:t>
          </a:r>
          <a:endParaRPr lang="en-US" dirty="0"/>
        </a:p>
      </dgm:t>
    </dgm:pt>
    <dgm:pt modelId="{F1EC6412-1D86-4897-9534-C5B321BE4E85}" type="parTrans" cxnId="{38B687C9-87A5-40F8-B85A-E6E4CE5995F3}">
      <dgm:prSet/>
      <dgm:spPr/>
      <dgm:t>
        <a:bodyPr/>
        <a:lstStyle/>
        <a:p>
          <a:endParaRPr lang="en-US"/>
        </a:p>
      </dgm:t>
    </dgm:pt>
    <dgm:pt modelId="{C5F607B7-1733-4555-9046-2C0A9009BBF0}" type="sibTrans" cxnId="{38B687C9-87A5-40F8-B85A-E6E4CE5995F3}">
      <dgm:prSet/>
      <dgm:spPr/>
      <dgm:t>
        <a:bodyPr/>
        <a:lstStyle/>
        <a:p>
          <a:endParaRPr lang="en-US"/>
        </a:p>
      </dgm:t>
    </dgm:pt>
    <dgm:pt modelId="{9FE618BE-8B8F-45B4-BB2C-7C4937F3293D}">
      <dgm:prSet phldrT="[Text]"/>
      <dgm:spPr>
        <a:gradFill rotWithShape="0">
          <a:gsLst>
            <a:gs pos="0">
              <a:srgbClr val="002060"/>
            </a:gs>
            <a:gs pos="50000">
              <a:srgbClr val="00B0F0"/>
            </a:gs>
            <a:gs pos="100000">
              <a:srgbClr val="002060"/>
            </a:gs>
          </a:gsLst>
          <a:lin ang="2700000" scaled="1"/>
        </a:gradFill>
      </dgm:spPr>
      <dgm:t>
        <a:bodyPr/>
        <a:lstStyle/>
        <a:p>
          <a:r>
            <a:rPr lang="en-US" smtClean="0"/>
            <a:t>Direct3D9 </a:t>
          </a:r>
          <a:endParaRPr lang="en-US" dirty="0"/>
        </a:p>
      </dgm:t>
    </dgm:pt>
    <dgm:pt modelId="{07C0F8E5-6709-46AB-AE0C-874BB6ED524D}" type="parTrans" cxnId="{54501372-338C-4E4A-BE90-8587776F23B2}">
      <dgm:prSet/>
      <dgm:spPr/>
      <dgm:t>
        <a:bodyPr/>
        <a:lstStyle/>
        <a:p>
          <a:endParaRPr lang="en-US"/>
        </a:p>
      </dgm:t>
    </dgm:pt>
    <dgm:pt modelId="{D3627DAE-F47E-4C28-9C80-4146A9CDB50B}" type="sibTrans" cxnId="{54501372-338C-4E4A-BE90-8587776F23B2}">
      <dgm:prSet/>
      <dgm:spPr/>
      <dgm:t>
        <a:bodyPr/>
        <a:lstStyle/>
        <a:p>
          <a:endParaRPr lang="en-US"/>
        </a:p>
      </dgm:t>
    </dgm:pt>
    <dgm:pt modelId="{FD114539-C47F-4888-ACAF-4BC38D27BC32}">
      <dgm:prSet phldrT="[Text]"/>
      <dgm:spPr>
        <a:gradFill rotWithShape="0">
          <a:gsLst>
            <a:gs pos="0">
              <a:schemeClr val="accent6">
                <a:lumMod val="50000"/>
              </a:schemeClr>
            </a:gs>
            <a:gs pos="50000">
              <a:schemeClr val="accent6"/>
            </a:gs>
            <a:gs pos="100000">
              <a:schemeClr val="accent6">
                <a:lumMod val="50000"/>
              </a:schemeClr>
            </a:gs>
          </a:gsLst>
          <a:lin ang="2700000" scaled="1"/>
        </a:gradFill>
      </dgm:spPr>
      <dgm:t>
        <a:bodyPr/>
        <a:lstStyle/>
        <a:p>
          <a:r>
            <a:rPr lang="en-US" dirty="0" smtClean="0"/>
            <a:t>Xbox 360</a:t>
          </a:r>
          <a:endParaRPr lang="en-US" dirty="0"/>
        </a:p>
      </dgm:t>
    </dgm:pt>
    <dgm:pt modelId="{47DBD910-6DC7-4364-BD77-B65A0AF9126F}" type="parTrans" cxnId="{D197395F-E092-4CA3-82FA-6C2B070C7462}">
      <dgm:prSet/>
      <dgm:spPr/>
      <dgm:t>
        <a:bodyPr/>
        <a:lstStyle/>
        <a:p>
          <a:endParaRPr lang="en-US"/>
        </a:p>
      </dgm:t>
    </dgm:pt>
    <dgm:pt modelId="{F9771823-0D94-43E2-BFD5-21EC41560A4C}" type="sibTrans" cxnId="{D197395F-E092-4CA3-82FA-6C2B070C7462}">
      <dgm:prSet/>
      <dgm:spPr/>
      <dgm:t>
        <a:bodyPr/>
        <a:lstStyle/>
        <a:p>
          <a:endParaRPr lang="en-US"/>
        </a:p>
      </dgm:t>
    </dgm:pt>
    <dgm:pt modelId="{F95D9774-D48F-4288-AA66-98EA69A40D59}" type="pres">
      <dgm:prSet presAssocID="{5855BDC6-713E-4303-8BB4-F4A83F8E6CD5}" presName="Name0" presStyleCnt="0">
        <dgm:presLayoutVars>
          <dgm:chMax val="1"/>
          <dgm:dir/>
          <dgm:animLvl val="ctr"/>
          <dgm:resizeHandles val="exact"/>
        </dgm:presLayoutVars>
      </dgm:prSet>
      <dgm:spPr/>
      <dgm:t>
        <a:bodyPr/>
        <a:lstStyle/>
        <a:p>
          <a:endParaRPr lang="en-US"/>
        </a:p>
      </dgm:t>
    </dgm:pt>
    <dgm:pt modelId="{C6C970D7-9322-4CB2-96C6-CC3E05B48517}" type="pres">
      <dgm:prSet presAssocID="{07626B7D-3868-4F13-8791-801A9268E521}" presName="centerShape" presStyleLbl="node0" presStyleIdx="0" presStyleCnt="1"/>
      <dgm:spPr/>
      <dgm:t>
        <a:bodyPr/>
        <a:lstStyle/>
        <a:p>
          <a:endParaRPr lang="en-US"/>
        </a:p>
      </dgm:t>
    </dgm:pt>
    <dgm:pt modelId="{5781AE97-C31B-483A-BB1B-55BE226B924B}" type="pres">
      <dgm:prSet presAssocID="{F1EC6412-1D86-4897-9534-C5B321BE4E85}" presName="parTrans" presStyleLbl="sibTrans2D1" presStyleIdx="0" presStyleCnt="3"/>
      <dgm:spPr/>
      <dgm:t>
        <a:bodyPr/>
        <a:lstStyle/>
        <a:p>
          <a:endParaRPr lang="en-US"/>
        </a:p>
      </dgm:t>
    </dgm:pt>
    <dgm:pt modelId="{C81EB2A4-5E9E-4032-888D-CAE7F2EE202E}" type="pres">
      <dgm:prSet presAssocID="{F1EC6412-1D86-4897-9534-C5B321BE4E85}" presName="connectorText" presStyleLbl="sibTrans2D1" presStyleIdx="0" presStyleCnt="3"/>
      <dgm:spPr/>
      <dgm:t>
        <a:bodyPr/>
        <a:lstStyle/>
        <a:p>
          <a:endParaRPr lang="en-US"/>
        </a:p>
      </dgm:t>
    </dgm:pt>
    <dgm:pt modelId="{B239C7F6-9F24-43DF-8FEF-8D772201C4F7}" type="pres">
      <dgm:prSet presAssocID="{A509C951-D5F6-4263-A40C-C9FB5F3A302D}" presName="node" presStyleLbl="node1" presStyleIdx="0" presStyleCnt="3">
        <dgm:presLayoutVars>
          <dgm:bulletEnabled val="1"/>
        </dgm:presLayoutVars>
      </dgm:prSet>
      <dgm:spPr/>
      <dgm:t>
        <a:bodyPr/>
        <a:lstStyle/>
        <a:p>
          <a:endParaRPr lang="en-US"/>
        </a:p>
      </dgm:t>
    </dgm:pt>
    <dgm:pt modelId="{4101452D-0885-497C-A448-CA8819EB7E23}" type="pres">
      <dgm:prSet presAssocID="{07C0F8E5-6709-46AB-AE0C-874BB6ED524D}" presName="parTrans" presStyleLbl="sibTrans2D1" presStyleIdx="1" presStyleCnt="3"/>
      <dgm:spPr/>
      <dgm:t>
        <a:bodyPr/>
        <a:lstStyle/>
        <a:p>
          <a:endParaRPr lang="en-US"/>
        </a:p>
      </dgm:t>
    </dgm:pt>
    <dgm:pt modelId="{E94B1955-98D7-4C3C-8AC4-9B904A1BC3FE}" type="pres">
      <dgm:prSet presAssocID="{07C0F8E5-6709-46AB-AE0C-874BB6ED524D}" presName="connectorText" presStyleLbl="sibTrans2D1" presStyleIdx="1" presStyleCnt="3"/>
      <dgm:spPr/>
      <dgm:t>
        <a:bodyPr/>
        <a:lstStyle/>
        <a:p>
          <a:endParaRPr lang="en-US"/>
        </a:p>
      </dgm:t>
    </dgm:pt>
    <dgm:pt modelId="{1938FF55-4B78-45C2-BA05-5682D9224DE3}" type="pres">
      <dgm:prSet presAssocID="{9FE618BE-8B8F-45B4-BB2C-7C4937F3293D}" presName="node" presStyleLbl="node1" presStyleIdx="1" presStyleCnt="3">
        <dgm:presLayoutVars>
          <dgm:bulletEnabled val="1"/>
        </dgm:presLayoutVars>
      </dgm:prSet>
      <dgm:spPr/>
      <dgm:t>
        <a:bodyPr/>
        <a:lstStyle/>
        <a:p>
          <a:endParaRPr lang="en-US"/>
        </a:p>
      </dgm:t>
    </dgm:pt>
    <dgm:pt modelId="{60F11F62-0DC3-4D44-8ADB-6D539EB9F54A}" type="pres">
      <dgm:prSet presAssocID="{47DBD910-6DC7-4364-BD77-B65A0AF9126F}" presName="parTrans" presStyleLbl="sibTrans2D1" presStyleIdx="2" presStyleCnt="3"/>
      <dgm:spPr/>
      <dgm:t>
        <a:bodyPr/>
        <a:lstStyle/>
        <a:p>
          <a:endParaRPr lang="en-US"/>
        </a:p>
      </dgm:t>
    </dgm:pt>
    <dgm:pt modelId="{ED9D5611-5D7B-4605-89E5-8162DFAB18CB}" type="pres">
      <dgm:prSet presAssocID="{47DBD910-6DC7-4364-BD77-B65A0AF9126F}" presName="connectorText" presStyleLbl="sibTrans2D1" presStyleIdx="2" presStyleCnt="3"/>
      <dgm:spPr/>
      <dgm:t>
        <a:bodyPr/>
        <a:lstStyle/>
        <a:p>
          <a:endParaRPr lang="en-US"/>
        </a:p>
      </dgm:t>
    </dgm:pt>
    <dgm:pt modelId="{0D72AA64-5001-4B82-8CAF-84E5405ADD65}" type="pres">
      <dgm:prSet presAssocID="{FD114539-C47F-4888-ACAF-4BC38D27BC32}" presName="node" presStyleLbl="node1" presStyleIdx="2" presStyleCnt="3">
        <dgm:presLayoutVars>
          <dgm:bulletEnabled val="1"/>
        </dgm:presLayoutVars>
      </dgm:prSet>
      <dgm:spPr/>
      <dgm:t>
        <a:bodyPr/>
        <a:lstStyle/>
        <a:p>
          <a:endParaRPr lang="en-US"/>
        </a:p>
      </dgm:t>
    </dgm:pt>
  </dgm:ptLst>
  <dgm:cxnLst>
    <dgm:cxn modelId="{D197395F-E092-4CA3-82FA-6C2B070C7462}" srcId="{07626B7D-3868-4F13-8791-801A9268E521}" destId="{FD114539-C47F-4888-ACAF-4BC38D27BC32}" srcOrd="2" destOrd="0" parTransId="{47DBD910-6DC7-4364-BD77-B65A0AF9126F}" sibTransId="{F9771823-0D94-43E2-BFD5-21EC41560A4C}"/>
    <dgm:cxn modelId="{ACAF7942-D41C-437C-9FBF-BB9F01B7BFB5}" type="presOf" srcId="{07C0F8E5-6709-46AB-AE0C-874BB6ED524D}" destId="{E94B1955-98D7-4C3C-8AC4-9B904A1BC3FE}" srcOrd="1" destOrd="0" presId="urn:microsoft.com/office/officeart/2005/8/layout/radial5"/>
    <dgm:cxn modelId="{DCE478F6-9AE8-4DC3-8934-A780683136CA}" type="presOf" srcId="{F1EC6412-1D86-4897-9534-C5B321BE4E85}" destId="{5781AE97-C31B-483A-BB1B-55BE226B924B}" srcOrd="0" destOrd="0" presId="urn:microsoft.com/office/officeart/2005/8/layout/radial5"/>
    <dgm:cxn modelId="{BD3F7AD1-9863-4F4D-8BDA-FB7269E39A3F}" type="presOf" srcId="{A509C951-D5F6-4263-A40C-C9FB5F3A302D}" destId="{B239C7F6-9F24-43DF-8FEF-8D772201C4F7}" srcOrd="0" destOrd="0" presId="urn:microsoft.com/office/officeart/2005/8/layout/radial5"/>
    <dgm:cxn modelId="{18B89F0E-E1AD-46B4-862C-FB0283BED10B}" type="presOf" srcId="{FD114539-C47F-4888-ACAF-4BC38D27BC32}" destId="{0D72AA64-5001-4B82-8CAF-84E5405ADD65}" srcOrd="0" destOrd="0" presId="urn:microsoft.com/office/officeart/2005/8/layout/radial5"/>
    <dgm:cxn modelId="{762D7D52-35AD-4830-9D9D-43165F6CCB82}" type="presOf" srcId="{07626B7D-3868-4F13-8791-801A9268E521}" destId="{C6C970D7-9322-4CB2-96C6-CC3E05B48517}" srcOrd="0" destOrd="0" presId="urn:microsoft.com/office/officeart/2005/8/layout/radial5"/>
    <dgm:cxn modelId="{54501372-338C-4E4A-BE90-8587776F23B2}" srcId="{07626B7D-3868-4F13-8791-801A9268E521}" destId="{9FE618BE-8B8F-45B4-BB2C-7C4937F3293D}" srcOrd="1" destOrd="0" parTransId="{07C0F8E5-6709-46AB-AE0C-874BB6ED524D}" sibTransId="{D3627DAE-F47E-4C28-9C80-4146A9CDB50B}"/>
    <dgm:cxn modelId="{3F223577-9BC7-4CB0-BF5D-81206D9F3941}" type="presOf" srcId="{47DBD910-6DC7-4364-BD77-B65A0AF9126F}" destId="{60F11F62-0DC3-4D44-8ADB-6D539EB9F54A}" srcOrd="0" destOrd="0" presId="urn:microsoft.com/office/officeart/2005/8/layout/radial5"/>
    <dgm:cxn modelId="{F4DF8710-C4A5-449D-BBFA-2A53C839C5C5}" type="presOf" srcId="{47DBD910-6DC7-4364-BD77-B65A0AF9126F}" destId="{ED9D5611-5D7B-4605-89E5-8162DFAB18CB}" srcOrd="1" destOrd="0" presId="urn:microsoft.com/office/officeart/2005/8/layout/radial5"/>
    <dgm:cxn modelId="{38B687C9-87A5-40F8-B85A-E6E4CE5995F3}" srcId="{07626B7D-3868-4F13-8791-801A9268E521}" destId="{A509C951-D5F6-4263-A40C-C9FB5F3A302D}" srcOrd="0" destOrd="0" parTransId="{F1EC6412-1D86-4897-9534-C5B321BE4E85}" sibTransId="{C5F607B7-1733-4555-9046-2C0A9009BBF0}"/>
    <dgm:cxn modelId="{B62A46D7-B0D9-45D1-8330-FD59419B972F}" type="presOf" srcId="{F1EC6412-1D86-4897-9534-C5B321BE4E85}" destId="{C81EB2A4-5E9E-4032-888D-CAE7F2EE202E}" srcOrd="1" destOrd="0" presId="urn:microsoft.com/office/officeart/2005/8/layout/radial5"/>
    <dgm:cxn modelId="{4A1E9DB7-63C6-471F-8998-7EA25D93369F}" srcId="{5855BDC6-713E-4303-8BB4-F4A83F8E6CD5}" destId="{07626B7D-3868-4F13-8791-801A9268E521}" srcOrd="0" destOrd="0" parTransId="{7B222FDF-8003-44DC-95AA-97C289D9756F}" sibTransId="{E17EA858-C8C6-4A7E-B499-26330F645559}"/>
    <dgm:cxn modelId="{7C7DB98C-300F-407C-BCEE-161EF39199A1}" type="presOf" srcId="{07C0F8E5-6709-46AB-AE0C-874BB6ED524D}" destId="{4101452D-0885-497C-A448-CA8819EB7E23}" srcOrd="0" destOrd="0" presId="urn:microsoft.com/office/officeart/2005/8/layout/radial5"/>
    <dgm:cxn modelId="{ECF50BE2-BD38-4FB1-A94E-88A3959A4FDE}" type="presOf" srcId="{5855BDC6-713E-4303-8BB4-F4A83F8E6CD5}" destId="{F95D9774-D48F-4288-AA66-98EA69A40D59}" srcOrd="0" destOrd="0" presId="urn:microsoft.com/office/officeart/2005/8/layout/radial5"/>
    <dgm:cxn modelId="{164A3B3B-4151-43FE-ABAD-FEBFDA63105C}" type="presOf" srcId="{9FE618BE-8B8F-45B4-BB2C-7C4937F3293D}" destId="{1938FF55-4B78-45C2-BA05-5682D9224DE3}" srcOrd="0" destOrd="0" presId="urn:microsoft.com/office/officeart/2005/8/layout/radial5"/>
    <dgm:cxn modelId="{77F4F6EE-8213-47C7-AA38-04068F40503C}" type="presParOf" srcId="{F95D9774-D48F-4288-AA66-98EA69A40D59}" destId="{C6C970D7-9322-4CB2-96C6-CC3E05B48517}" srcOrd="0" destOrd="0" presId="urn:microsoft.com/office/officeart/2005/8/layout/radial5"/>
    <dgm:cxn modelId="{B3E2C7A1-200F-4D4C-90C0-6C255743E5A7}" type="presParOf" srcId="{F95D9774-D48F-4288-AA66-98EA69A40D59}" destId="{5781AE97-C31B-483A-BB1B-55BE226B924B}" srcOrd="1" destOrd="0" presId="urn:microsoft.com/office/officeart/2005/8/layout/radial5"/>
    <dgm:cxn modelId="{E4939A10-27F2-40DB-911C-C085FEEF4095}" type="presParOf" srcId="{5781AE97-C31B-483A-BB1B-55BE226B924B}" destId="{C81EB2A4-5E9E-4032-888D-CAE7F2EE202E}" srcOrd="0" destOrd="0" presId="urn:microsoft.com/office/officeart/2005/8/layout/radial5"/>
    <dgm:cxn modelId="{4BD0D28C-74ED-4BAE-8267-79804D5939D8}" type="presParOf" srcId="{F95D9774-D48F-4288-AA66-98EA69A40D59}" destId="{B239C7F6-9F24-43DF-8FEF-8D772201C4F7}" srcOrd="2" destOrd="0" presId="urn:microsoft.com/office/officeart/2005/8/layout/radial5"/>
    <dgm:cxn modelId="{E8AE8F6D-3356-4317-9887-3D9A5A4DA6BE}" type="presParOf" srcId="{F95D9774-D48F-4288-AA66-98EA69A40D59}" destId="{4101452D-0885-497C-A448-CA8819EB7E23}" srcOrd="3" destOrd="0" presId="urn:microsoft.com/office/officeart/2005/8/layout/radial5"/>
    <dgm:cxn modelId="{F27B0503-476B-4B92-8518-EC83C69D7EE1}" type="presParOf" srcId="{4101452D-0885-497C-A448-CA8819EB7E23}" destId="{E94B1955-98D7-4C3C-8AC4-9B904A1BC3FE}" srcOrd="0" destOrd="0" presId="urn:microsoft.com/office/officeart/2005/8/layout/radial5"/>
    <dgm:cxn modelId="{C15F278E-9B0A-4ADA-9D46-B91996E3CEC4}" type="presParOf" srcId="{F95D9774-D48F-4288-AA66-98EA69A40D59}" destId="{1938FF55-4B78-45C2-BA05-5682D9224DE3}" srcOrd="4" destOrd="0" presId="urn:microsoft.com/office/officeart/2005/8/layout/radial5"/>
    <dgm:cxn modelId="{68EAC5E7-F0F8-4E38-81EE-7497D4F8CC7C}" type="presParOf" srcId="{F95D9774-D48F-4288-AA66-98EA69A40D59}" destId="{60F11F62-0DC3-4D44-8ADB-6D539EB9F54A}" srcOrd="5" destOrd="0" presId="urn:microsoft.com/office/officeart/2005/8/layout/radial5"/>
    <dgm:cxn modelId="{520750E5-CFB7-4F7C-ACF3-335F4FE2879B}" type="presParOf" srcId="{60F11F62-0DC3-4D44-8ADB-6D539EB9F54A}" destId="{ED9D5611-5D7B-4605-89E5-8162DFAB18CB}" srcOrd="0" destOrd="0" presId="urn:microsoft.com/office/officeart/2005/8/layout/radial5"/>
    <dgm:cxn modelId="{565EAA51-7553-4415-B14D-BC1B0810F43B}" type="presParOf" srcId="{F95D9774-D48F-4288-AA66-98EA69A40D59}" destId="{0D72AA64-5001-4B82-8CAF-84E5405ADD65}" srcOrd="6" destOrd="0" presId="urn:microsoft.com/office/officeart/2005/8/layout/radial5"/>
  </dgm:cxnLst>
  <dgm:bg/>
  <dgm:whole/>
</dgm:dataModel>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latin typeface="Segoe Semibold" pitchFamily="34" charset="0"/>
              </a:defRPr>
            </a:lvl1pPr>
          </a:lstStyle>
          <a:p>
            <a:pPr>
              <a:defRPr/>
            </a:pPr>
            <a:r>
              <a:rPr lang="en-US"/>
              <a:t>MGB 2005</a:t>
            </a:r>
          </a:p>
        </p:txBody>
      </p:sp>
      <p:sp>
        <p:nvSpPr>
          <p:cNvPr id="1945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atin typeface="Segoe" pitchFamily="34" charset="0"/>
              </a:defRPr>
            </a:lvl1pPr>
          </a:lstStyle>
          <a:p>
            <a:pPr>
              <a:defRPr/>
            </a:pPr>
            <a:fld id="{6B1FD0F0-080F-46C2-98E8-B96D1190D304}" type="datetime8">
              <a:rPr lang="en-US"/>
              <a:pPr>
                <a:defRPr/>
              </a:pPr>
              <a:t>8/6/2007 4:04 PM</a:t>
            </a:fld>
            <a:endParaRPr lang="en-US"/>
          </a:p>
        </p:txBody>
      </p:sp>
      <p:sp>
        <p:nvSpPr>
          <p:cNvPr id="19460" name="Rectangle 4"/>
          <p:cNvSpPr>
            <a:spLocks noGrp="1" noChangeArrowheads="1"/>
          </p:cNvSpPr>
          <p:nvPr>
            <p:ph type="ftr" sz="quarter" idx="2"/>
          </p:nvPr>
        </p:nvSpPr>
        <p:spPr bwMode="auto">
          <a:xfrm>
            <a:off x="0" y="8686800"/>
            <a:ext cx="61849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800">
                <a:latin typeface="Segoe" pitchFamily="34" charset="0"/>
                <a:cs typeface="Arial" charset="0"/>
              </a:defRPr>
            </a:lvl1pPr>
          </a:lstStyle>
          <a:p>
            <a:pPr>
              <a:defRPr/>
            </a:pPr>
            <a:r>
              <a:rPr lang="en-US"/>
              <a:t>© 2005 Microsoft Corporation. All rights reserved.</a:t>
            </a:r>
          </a:p>
          <a:p>
            <a:pPr>
              <a:defRPr/>
            </a:pPr>
            <a:r>
              <a:rPr lang="en-US"/>
              <a:t>This presentation is for informational purposes only. Microsoft makes no warranties, express or implied, in this summary.</a:t>
            </a:r>
          </a:p>
        </p:txBody>
      </p:sp>
      <p:sp>
        <p:nvSpPr>
          <p:cNvPr id="19461" name="Rectangle 5"/>
          <p:cNvSpPr>
            <a:spLocks noGrp="1" noChangeArrowheads="1"/>
          </p:cNvSpPr>
          <p:nvPr>
            <p:ph type="sldNum" sz="quarter" idx="3"/>
          </p:nvPr>
        </p:nvSpPr>
        <p:spPr bwMode="auto">
          <a:xfrm>
            <a:off x="6246813" y="8686800"/>
            <a:ext cx="61118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1">
                <a:latin typeface="Segoe Semibold" pitchFamily="34" charset="0"/>
              </a:defRPr>
            </a:lvl1pPr>
          </a:lstStyle>
          <a:p>
            <a:pPr>
              <a:defRPr/>
            </a:pPr>
            <a:fld id="{BF36363B-CB21-4694-8549-106FE43175D5}"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9" name="Rectangle 3"/>
          <p:cNvSpPr>
            <a:spLocks noGrp="1" noChangeArrowheads="1"/>
          </p:cNvSpPr>
          <p:nvPr>
            <p:ph type="dt" idx="1"/>
          </p:nvPr>
        </p:nvSpPr>
        <p:spPr bwMode="auto">
          <a:xfrm>
            <a:off x="3884613" y="0"/>
            <a:ext cx="2971800" cy="25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fld id="{FB0F6AE5-BE1E-41FA-8309-96C4AF6F8F14}" type="datetime8">
              <a:rPr lang="en-US"/>
              <a:pPr>
                <a:defRPr/>
              </a:pPr>
              <a:t>8/6/2007 4:04 PM</a:t>
            </a:fld>
            <a:endParaRPr lang="en-US"/>
          </a:p>
        </p:txBody>
      </p:sp>
      <p:sp>
        <p:nvSpPr>
          <p:cNvPr id="14339" name="Rectangle 4"/>
          <p:cNvSpPr>
            <a:spLocks noGrp="1" noRot="1" noChangeAspect="1" noChangeArrowheads="1" noTextEdit="1"/>
          </p:cNvSpPr>
          <p:nvPr>
            <p:ph type="sldImg" idx="2"/>
          </p:nvPr>
        </p:nvSpPr>
        <p:spPr bwMode="auto">
          <a:xfrm>
            <a:off x="1498600" y="266700"/>
            <a:ext cx="4203700" cy="3152775"/>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342900" y="3556000"/>
            <a:ext cx="6197600" cy="4902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793163"/>
            <a:ext cx="5667375" cy="3508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800">
                <a:latin typeface="Segoe" pitchFamily="34" charset="0"/>
                <a:cs typeface="Arial" charset="0"/>
              </a:defRPr>
            </a:lvl1pPr>
          </a:lstStyle>
          <a:p>
            <a:pPr>
              <a:defRPr/>
            </a:pPr>
            <a:r>
              <a:rPr lang="en-US"/>
              <a:t>©2005 Microsoft Corporation. All rights reserved.</a:t>
            </a:r>
          </a:p>
          <a:p>
            <a:pPr>
              <a:defRPr/>
            </a:pPr>
            <a:r>
              <a:rPr lang="en-US"/>
              <a:t>This presentation is for informational purposes only. Microsoft makes no warranties, express or implied, in this summary.</a:t>
            </a:r>
          </a:p>
        </p:txBody>
      </p:sp>
      <p:sp>
        <p:nvSpPr>
          <p:cNvPr id="29703" name="Rectangle 7"/>
          <p:cNvSpPr>
            <a:spLocks noGrp="1" noChangeArrowheads="1"/>
          </p:cNvSpPr>
          <p:nvPr>
            <p:ph type="sldNum" sz="quarter" idx="5"/>
          </p:nvPr>
        </p:nvSpPr>
        <p:spPr bwMode="auto">
          <a:xfrm>
            <a:off x="5583238" y="8799513"/>
            <a:ext cx="1273175"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764308E2-1E55-44B8-8023-4347C17F4E9B}" type="slidenum">
              <a:rPr lang="en-US"/>
              <a:pPr>
                <a:defRPr/>
              </a:pPr>
              <a:t>‹#›</a:t>
            </a:fld>
            <a:endParaRPr 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3"/>
          <p:cNvSpPr>
            <a:spLocks noGrp="1" noChangeArrowheads="1"/>
          </p:cNvSpPr>
          <p:nvPr>
            <p:ph type="dt" sz="quarter" idx="1"/>
          </p:nvPr>
        </p:nvSpPr>
        <p:spPr>
          <a:noFill/>
        </p:spPr>
        <p:txBody>
          <a:bodyPr/>
          <a:lstStyle/>
          <a:p>
            <a:fld id="{9E589E96-87AB-471E-B3E5-3F7EE959CB06}" type="datetime8">
              <a:rPr lang="en-US" smtClean="0">
                <a:latin typeface="Times New Roman" pitchFamily="1" charset="0"/>
              </a:rPr>
              <a:pPr/>
              <a:t>8/6/2007 4:04 PM</a:t>
            </a:fld>
            <a:endParaRPr lang="en-US" smtClean="0">
              <a:latin typeface="Times New Roman" pitchFamily="1" charset="0"/>
            </a:endParaRPr>
          </a:p>
        </p:txBody>
      </p:sp>
      <p:sp>
        <p:nvSpPr>
          <p:cNvPr id="15363" name="Rectangle 7"/>
          <p:cNvSpPr>
            <a:spLocks noGrp="1" noChangeArrowheads="1"/>
          </p:cNvSpPr>
          <p:nvPr>
            <p:ph type="sldNum" sz="quarter" idx="5"/>
          </p:nvPr>
        </p:nvSpPr>
        <p:spPr>
          <a:noFill/>
        </p:spPr>
        <p:txBody>
          <a:bodyPr/>
          <a:lstStyle/>
          <a:p>
            <a:fld id="{D87E7CBC-F748-4610-8215-1533BD4C6C76}" type="slidenum">
              <a:rPr lang="en-US" smtClean="0">
                <a:latin typeface="Times New Roman" pitchFamily="1" charset="0"/>
              </a:rPr>
              <a:pPr/>
              <a:t>1</a:t>
            </a:fld>
            <a:endParaRPr lang="en-US" smtClean="0">
              <a:latin typeface="Times New Roman" pitchFamily="1" charset="0"/>
            </a:endParaRPr>
          </a:p>
        </p:txBody>
      </p:sp>
      <p:sp>
        <p:nvSpPr>
          <p:cNvPr id="15364" name="Rectangle 2"/>
          <p:cNvSpPr>
            <a:spLocks noGrp="1" noRot="1" noChangeAspect="1" noChangeArrowheads="1" noTextEdit="1"/>
          </p:cNvSpPr>
          <p:nvPr>
            <p:ph type="sldImg"/>
          </p:nvPr>
        </p:nvSpPr>
        <p:spPr>
          <a:ln/>
        </p:spPr>
      </p:sp>
      <p:sp>
        <p:nvSpPr>
          <p:cNvPr id="15365" name="Rectangle 3"/>
          <p:cNvSpPr>
            <a:spLocks noGrp="1" noChangeArrowheads="1"/>
          </p:cNvSpPr>
          <p:nvPr>
            <p:ph type="body" idx="1"/>
          </p:nvPr>
        </p:nvSpPr>
        <p:spPr>
          <a:noFill/>
          <a:ln/>
        </p:spPr>
        <p:txBody>
          <a:bodyPr/>
          <a:lstStyle/>
          <a:p>
            <a:pPr eaLnBrk="1" hangingPunct="1">
              <a:lnSpc>
                <a:spcPct val="90000"/>
              </a:lnSpc>
            </a:pPr>
            <a:endParaRPr lang="en-US" sz="1000" smtClean="0">
              <a:latin typeface="Times New Roman" pitchFamily="1"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10</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eaLnBrk="1" hangingPunct="1"/>
            <a:r>
              <a:rPr lang="en-US" dirty="0" smtClean="0">
                <a:latin typeface="Times New Roman" pitchFamily="1" charset="0"/>
              </a:rPr>
              <a:t>By</a:t>
            </a:r>
            <a:r>
              <a:rPr lang="en-US" baseline="0" dirty="0" smtClean="0">
                <a:latin typeface="Times New Roman" pitchFamily="1" charset="0"/>
              </a:rPr>
              <a:t> saying a “gamma of 2.2”, we’re actually saying that a range of (normalized) values 0 – 1 represents a range of normalized intensities that follows the input value raised to the power of 2.2. In the 8-bit case, over 70% of our precision is used for the darkest 50% of intensity values. This places most precision in the darker end of the color-spectrum, which is where our eyes are most sensitive.</a:t>
            </a:r>
            <a:endParaRPr lang="en-US" dirty="0" smtClean="0">
              <a:latin typeface="Times New Roman" pitchFamily="1"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12</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eaLnBrk="1" hangingPunct="1"/>
            <a:endParaRPr lang="en-US" dirty="0" smtClean="0">
              <a:latin typeface="Times New Roman" pitchFamily="1"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13</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eaLnBrk="1" hangingPunct="1"/>
            <a:r>
              <a:rPr lang="en-US" dirty="0" smtClean="0">
                <a:latin typeface="Times New Roman" pitchFamily="1" charset="0"/>
              </a:rPr>
              <a:t>Note that we’re not including</a:t>
            </a:r>
            <a:r>
              <a:rPr lang="en-US" baseline="0" dirty="0" smtClean="0">
                <a:latin typeface="Times New Roman" pitchFamily="1" charset="0"/>
              </a:rPr>
              <a:t> lighting calculations in the above points. Lighting is linear, the results are stored as linear in the </a:t>
            </a:r>
            <a:r>
              <a:rPr lang="en-US" baseline="0" dirty="0" err="1" smtClean="0">
                <a:latin typeface="Times New Roman" pitchFamily="1" charset="0"/>
              </a:rPr>
              <a:t>framebuffer</a:t>
            </a:r>
            <a:r>
              <a:rPr lang="en-US" baseline="0" dirty="0" smtClean="0">
                <a:latin typeface="Times New Roman" pitchFamily="1" charset="0"/>
              </a:rPr>
              <a:t>, but this end result is displayed as </a:t>
            </a:r>
            <a:r>
              <a:rPr lang="en-US" baseline="0" dirty="0" err="1" smtClean="0">
                <a:latin typeface="Times New Roman" pitchFamily="1" charset="0"/>
              </a:rPr>
              <a:t>sRGB</a:t>
            </a:r>
            <a:r>
              <a:rPr lang="en-US" baseline="0" dirty="0" smtClean="0">
                <a:latin typeface="Times New Roman" pitchFamily="1" charset="0"/>
              </a:rPr>
              <a:t> which darkens all the lighting contributions. This is a very important point! All lighting math is linear (following standard physics concepts), but if you don’t gamma correct, this is all going to be skewed and you end up with incorrect math, and incorrect results!</a:t>
            </a:r>
            <a:endParaRPr lang="en-US" dirty="0" smtClean="0">
              <a:latin typeface="Times New Roman" pitchFamily="1"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14</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Times New Roman" pitchFamily="1"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15</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Times New Roman" pitchFamily="1"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16</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eaLnBrk="1" hangingPunct="1"/>
            <a:endParaRPr lang="en-US" baseline="0" dirty="0" smtClean="0">
              <a:latin typeface="Times New Roman" pitchFamily="1"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17</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eaLnBrk="1" hangingPunct="1"/>
            <a:r>
              <a:rPr lang="en-US" dirty="0" smtClean="0">
                <a:latin typeface="Times New Roman" pitchFamily="1" charset="0"/>
              </a:rPr>
              <a:t>The magnified areas</a:t>
            </a:r>
            <a:r>
              <a:rPr lang="en-US" baseline="0" dirty="0" smtClean="0">
                <a:latin typeface="Times New Roman" pitchFamily="1" charset="0"/>
              </a:rPr>
              <a:t> show the roping artifact caused by anti-aliasing with incorrect gamma.</a:t>
            </a:r>
            <a:endParaRPr lang="en-US" dirty="0" smtClean="0">
              <a:latin typeface="Times New Roman" pitchFamily="1"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18</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Times New Roman" pitchFamily="1"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dt" sz="quarter" idx="1"/>
          </p:nvPr>
        </p:nvSpPr>
        <p:spPr>
          <a:noFill/>
        </p:spPr>
        <p:txBody>
          <a:bodyPr/>
          <a:lstStyle/>
          <a:p>
            <a:fld id="{1A9B02AE-316A-46F7-A367-9CA75A4B4906}" type="datetime8">
              <a:rPr lang="en-US" smtClean="0">
                <a:latin typeface="Times New Roman" pitchFamily="1" charset="0"/>
              </a:rPr>
              <a:pPr/>
              <a:t>8/6/2007 4:04 PM</a:t>
            </a:fld>
            <a:endParaRPr lang="en-US" smtClean="0">
              <a:latin typeface="Times New Roman" pitchFamily="1" charset="0"/>
            </a:endParaRPr>
          </a:p>
        </p:txBody>
      </p:sp>
      <p:sp>
        <p:nvSpPr>
          <p:cNvPr id="17411" name="Rectangle 7"/>
          <p:cNvSpPr>
            <a:spLocks noGrp="1" noChangeArrowheads="1"/>
          </p:cNvSpPr>
          <p:nvPr>
            <p:ph type="sldNum" sz="quarter" idx="5"/>
          </p:nvPr>
        </p:nvSpPr>
        <p:spPr>
          <a:noFill/>
        </p:spPr>
        <p:txBody>
          <a:bodyPr/>
          <a:lstStyle/>
          <a:p>
            <a:fld id="{31A9AB79-0C33-4BAF-85AE-5BAF4882D92E}" type="slidenum">
              <a:rPr lang="en-US" smtClean="0">
                <a:latin typeface="Times New Roman" pitchFamily="1" charset="0"/>
              </a:rPr>
              <a:pPr/>
              <a:t>19</a:t>
            </a:fld>
            <a:endParaRPr lang="en-US" smtClean="0">
              <a:latin typeface="Times New Roman" pitchFamily="1" charset="0"/>
            </a:endParaRPr>
          </a:p>
        </p:txBody>
      </p:sp>
      <p:sp>
        <p:nvSpPr>
          <p:cNvPr id="17412" name="Rectangle 2"/>
          <p:cNvSpPr>
            <a:spLocks noGrp="1" noRot="1" noChangeAspect="1" noChangeArrowheads="1" noTextEdit="1"/>
          </p:cNvSpPr>
          <p:nvPr>
            <p:ph type="sldImg"/>
          </p:nvPr>
        </p:nvSpPr>
        <p:spPr>
          <a:xfrm>
            <a:off x="1143000" y="685800"/>
            <a:ext cx="4572000" cy="3429000"/>
          </a:xfrm>
          <a:ln/>
        </p:spPr>
      </p:sp>
      <p:sp>
        <p:nvSpPr>
          <p:cNvPr id="1741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Times New Roman" pitchFamily="1"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3"/>
          <p:cNvSpPr>
            <a:spLocks noGrp="1" noChangeArrowheads="1"/>
          </p:cNvSpPr>
          <p:nvPr>
            <p:ph type="dt" sz="quarter" idx="1"/>
          </p:nvPr>
        </p:nvSpPr>
        <p:spPr>
          <a:noFill/>
        </p:spPr>
        <p:txBody>
          <a:bodyPr/>
          <a:lstStyle/>
          <a:p>
            <a:fld id="{655190D6-33AD-46D7-AF48-D254B9B7F11C}" type="datetime8">
              <a:rPr lang="en-US" smtClean="0">
                <a:latin typeface="Times New Roman" pitchFamily="1" charset="0"/>
              </a:rPr>
              <a:pPr/>
              <a:t>8/6/2007 4:04 PM</a:t>
            </a:fld>
            <a:endParaRPr lang="en-US" smtClean="0">
              <a:latin typeface="Times New Roman" pitchFamily="1" charset="0"/>
            </a:endParaRPr>
          </a:p>
        </p:txBody>
      </p:sp>
      <p:sp>
        <p:nvSpPr>
          <p:cNvPr id="16387" name="Rectangle 7"/>
          <p:cNvSpPr>
            <a:spLocks noGrp="1" noChangeArrowheads="1"/>
          </p:cNvSpPr>
          <p:nvPr>
            <p:ph type="sldNum" sz="quarter" idx="5"/>
          </p:nvPr>
        </p:nvSpPr>
        <p:spPr>
          <a:noFill/>
        </p:spPr>
        <p:txBody>
          <a:bodyPr/>
          <a:lstStyle/>
          <a:p>
            <a:fld id="{A5AAF99A-0A7A-45CB-97F6-2367283CC074}" type="slidenum">
              <a:rPr lang="en-US" smtClean="0">
                <a:latin typeface="Times New Roman" pitchFamily="1" charset="0"/>
              </a:rPr>
              <a:pPr/>
              <a:t>2</a:t>
            </a:fld>
            <a:endParaRPr lang="en-US" smtClean="0">
              <a:latin typeface="Times New Roman" pitchFamily="1" charset="0"/>
            </a:endParaRPr>
          </a:p>
        </p:txBody>
      </p:sp>
      <p:sp>
        <p:nvSpPr>
          <p:cNvPr id="16388" name="Rectangle 2"/>
          <p:cNvSpPr>
            <a:spLocks noGrp="1" noRot="1" noChangeAspect="1" noChangeArrowheads="1" noTextEdit="1"/>
          </p:cNvSpPr>
          <p:nvPr>
            <p:ph type="sldImg"/>
          </p:nvPr>
        </p:nvSpPr>
        <p:spPr>
          <a:xfrm>
            <a:off x="1143000" y="685800"/>
            <a:ext cx="4572000" cy="3429000"/>
          </a:xfrm>
          <a:ln/>
        </p:spPr>
      </p:sp>
      <p:sp>
        <p:nvSpPr>
          <p:cNvPr id="16389" name="Rectangle 3"/>
          <p:cNvSpPr>
            <a:spLocks noGrp="1" noChangeArrowheads="1"/>
          </p:cNvSpPr>
          <p:nvPr>
            <p:ph type="body" idx="1"/>
          </p:nvPr>
        </p:nvSpPr>
        <p:spPr>
          <a:xfrm>
            <a:off x="685800" y="4343400"/>
            <a:ext cx="5486400" cy="4114800"/>
          </a:xfrm>
          <a:noFill/>
          <a:ln/>
        </p:spPr>
        <p:txBody>
          <a:bodyPr/>
          <a:lstStyle/>
          <a:p>
            <a:pPr eaLnBrk="1" hangingPunct="1"/>
            <a:r>
              <a:rPr lang="en-US" smtClean="0">
                <a:latin typeface="Times New Roman" pitchFamily="1" charset="0"/>
              </a:rPr>
              <a:t>		</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Normal maps, glow maps, etc</a:t>
            </a:r>
            <a:r>
              <a:rPr lang="en-US" baseline="0" dirty="0" smtClean="0"/>
              <a:t>, you’ll most likely want to store in linear space.</a:t>
            </a:r>
            <a:endParaRPr lang="en-US" dirty="0"/>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4:04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dt" sz="quarter" idx="1"/>
          </p:nvPr>
        </p:nvSpPr>
        <p:spPr>
          <a:noFill/>
        </p:spPr>
        <p:txBody>
          <a:bodyPr/>
          <a:lstStyle/>
          <a:p>
            <a:fld id="{1A9B02AE-316A-46F7-A367-9CA75A4B4906}" type="datetime8">
              <a:rPr lang="en-US" smtClean="0">
                <a:latin typeface="Times New Roman" pitchFamily="1" charset="0"/>
              </a:rPr>
              <a:pPr/>
              <a:t>8/6/2007 4:04 PM</a:t>
            </a:fld>
            <a:endParaRPr lang="en-US" smtClean="0">
              <a:latin typeface="Times New Roman" pitchFamily="1" charset="0"/>
            </a:endParaRPr>
          </a:p>
        </p:txBody>
      </p:sp>
      <p:sp>
        <p:nvSpPr>
          <p:cNvPr id="17411" name="Rectangle 7"/>
          <p:cNvSpPr>
            <a:spLocks noGrp="1" noChangeArrowheads="1"/>
          </p:cNvSpPr>
          <p:nvPr>
            <p:ph type="sldNum" sz="quarter" idx="5"/>
          </p:nvPr>
        </p:nvSpPr>
        <p:spPr>
          <a:noFill/>
        </p:spPr>
        <p:txBody>
          <a:bodyPr/>
          <a:lstStyle/>
          <a:p>
            <a:fld id="{31A9AB79-0C33-4BAF-85AE-5BAF4882D92E}" type="slidenum">
              <a:rPr lang="en-US" smtClean="0">
                <a:latin typeface="Times New Roman" pitchFamily="1" charset="0"/>
              </a:rPr>
              <a:pPr/>
              <a:t>27</a:t>
            </a:fld>
            <a:endParaRPr lang="en-US" smtClean="0">
              <a:latin typeface="Times New Roman" pitchFamily="1" charset="0"/>
            </a:endParaRPr>
          </a:p>
        </p:txBody>
      </p:sp>
      <p:sp>
        <p:nvSpPr>
          <p:cNvPr id="17412" name="Rectangle 2"/>
          <p:cNvSpPr>
            <a:spLocks noGrp="1" noRot="1" noChangeAspect="1" noChangeArrowheads="1" noTextEdit="1"/>
          </p:cNvSpPr>
          <p:nvPr>
            <p:ph type="sldImg"/>
          </p:nvPr>
        </p:nvSpPr>
        <p:spPr>
          <a:xfrm>
            <a:off x="1143000" y="685800"/>
            <a:ext cx="4572000" cy="3429000"/>
          </a:xfrm>
          <a:ln/>
        </p:spPr>
      </p:sp>
      <p:sp>
        <p:nvSpPr>
          <p:cNvPr id="17413" name="Rectangle 3"/>
          <p:cNvSpPr>
            <a:spLocks noGrp="1" noChangeArrowheads="1"/>
          </p:cNvSpPr>
          <p:nvPr>
            <p:ph type="body" idx="1"/>
          </p:nvPr>
        </p:nvSpPr>
        <p:spPr>
          <a:xfrm>
            <a:off x="685800" y="4343400"/>
            <a:ext cx="5486400" cy="4114800"/>
          </a:xfrm>
          <a:noFill/>
          <a:ln/>
        </p:spPr>
        <p:txBody>
          <a:bodyPr/>
          <a:lstStyle/>
          <a:p>
            <a:pPr eaLnBrk="1" hangingPunct="1">
              <a:buFont typeface="Arial" pitchFamily="34" charset="0"/>
              <a:buNone/>
            </a:pPr>
            <a:endParaRPr lang="en-US" dirty="0" smtClean="0">
              <a:latin typeface="Times New Roman" pitchFamily="1"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3</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eaLnBrk="1" hangingPunct="1"/>
            <a:r>
              <a:rPr lang="en-US" dirty="0" smtClean="0">
                <a:latin typeface="Times New Roman" pitchFamily="1" charset="0"/>
              </a:rPr>
              <a:t>Note the ambient lighting level in this</a:t>
            </a:r>
            <a:r>
              <a:rPr lang="en-US" baseline="0" dirty="0" smtClean="0">
                <a:latin typeface="Times New Roman" pitchFamily="1" charset="0"/>
              </a:rPr>
              <a:t> scene is 0.1 – or 10% of maximum intensity. The non-corrected image is even worse when you consider that.</a:t>
            </a:r>
            <a:endParaRPr lang="en-US" dirty="0" smtClean="0">
              <a:latin typeface="Times New Roman" pitchFamily="1"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lost precision is worse than the linear case here, so this is definitely something worth considering very seriously.</a:t>
            </a:r>
          </a:p>
          <a:p>
            <a:endParaRPr lang="en-US" dirty="0" smtClean="0"/>
          </a:p>
          <a:p>
            <a:r>
              <a:rPr lang="en-US" dirty="0" smtClean="0"/>
              <a:t>Also Note: There’s a cost associated here –</a:t>
            </a:r>
            <a:r>
              <a:rPr lang="en-US" baseline="0" dirty="0" smtClean="0"/>
              <a:t> </a:t>
            </a:r>
            <a:r>
              <a:rPr lang="en-US" dirty="0" smtClean="0"/>
              <a:t>using an _AS_16_16_16_16 format will</a:t>
            </a:r>
            <a:r>
              <a:rPr lang="en-US" baseline="0" dirty="0" smtClean="0"/>
              <a:t> be sampled at half rate. This is only a problem if you are texture-fetch bound, but it is still worth understanding. </a:t>
            </a:r>
          </a:p>
          <a:p>
            <a:r>
              <a:rPr lang="en-US" baseline="0" dirty="0" smtClean="0"/>
              <a:t>One possible solution is to store textures that are mostly lighter colors as linear, since you’ll retain better detail but not incur the sampling cost.</a:t>
            </a:r>
          </a:p>
          <a:p>
            <a:r>
              <a:rPr lang="en-US" baseline="0" dirty="0" smtClean="0"/>
              <a:t>Also, you’ll probably want to store non-</a:t>
            </a:r>
            <a:r>
              <a:rPr lang="en-US" baseline="0" dirty="0" err="1" smtClean="0"/>
              <a:t>albedo</a:t>
            </a:r>
            <a:r>
              <a:rPr lang="en-US" baseline="0" dirty="0" smtClean="0"/>
              <a:t> textures as linear for best precision/reduced sampling cost.</a:t>
            </a:r>
            <a:endParaRPr lang="en-US" dirty="0"/>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4:04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Nothing required to set this</a:t>
            </a:r>
            <a:r>
              <a:rPr lang="en-US" baseline="0" dirty="0" smtClean="0"/>
              <a:t> up – it’s the default on all platforms</a:t>
            </a:r>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4:04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4</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eaLnBrk="1" hangingPunct="1"/>
            <a:endParaRPr lang="en-US" i="0" baseline="0" dirty="0" smtClean="0">
              <a:latin typeface="Times New Roman" pitchFamily="1"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40</a:t>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41</a:t>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4:04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42</a:t>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43</a:t>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44</a:t>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45</a:t>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4:04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46</a:t>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t>
            </a:r>
            <a:r>
              <a:rPr lang="en-US" dirty="0" err="1" smtClean="0"/>
              <a:t>SetPWLGamma</a:t>
            </a:r>
            <a:r>
              <a:rPr lang="en-US" baseline="0" dirty="0" smtClean="0"/>
              <a:t> API actually uses a 128-segment piecewise linear curve (not to be confused with the GPU’s 4 segment approximation). It’s made up of an array of start values and deltas, defining each of 128 linear segments.</a:t>
            </a:r>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4:04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47</a:t>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48</a:t>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dt" sz="quarter" idx="1"/>
          </p:nvPr>
        </p:nvSpPr>
        <p:spPr>
          <a:noFill/>
        </p:spPr>
        <p:txBody>
          <a:bodyPr/>
          <a:lstStyle/>
          <a:p>
            <a:fld id="{1A9B02AE-316A-46F7-A367-9CA75A4B4906}" type="datetime8">
              <a:rPr lang="en-US" smtClean="0">
                <a:latin typeface="Times New Roman" pitchFamily="1" charset="0"/>
              </a:rPr>
              <a:pPr/>
              <a:t>8/6/2007 4:04 PM</a:t>
            </a:fld>
            <a:endParaRPr lang="en-US" smtClean="0">
              <a:latin typeface="Times New Roman" pitchFamily="1" charset="0"/>
            </a:endParaRPr>
          </a:p>
        </p:txBody>
      </p:sp>
      <p:sp>
        <p:nvSpPr>
          <p:cNvPr id="17411" name="Rectangle 7"/>
          <p:cNvSpPr>
            <a:spLocks noGrp="1" noChangeArrowheads="1"/>
          </p:cNvSpPr>
          <p:nvPr>
            <p:ph type="sldNum" sz="quarter" idx="5"/>
          </p:nvPr>
        </p:nvSpPr>
        <p:spPr>
          <a:noFill/>
        </p:spPr>
        <p:txBody>
          <a:bodyPr/>
          <a:lstStyle/>
          <a:p>
            <a:fld id="{31A9AB79-0C33-4BAF-85AE-5BAF4882D92E}" type="slidenum">
              <a:rPr lang="en-US" smtClean="0">
                <a:latin typeface="Times New Roman" pitchFamily="1" charset="0"/>
              </a:rPr>
              <a:pPr/>
              <a:t>49</a:t>
            </a:fld>
            <a:endParaRPr lang="en-US" smtClean="0">
              <a:latin typeface="Times New Roman" pitchFamily="1" charset="0"/>
            </a:endParaRPr>
          </a:p>
        </p:txBody>
      </p:sp>
      <p:sp>
        <p:nvSpPr>
          <p:cNvPr id="17412" name="Rectangle 2"/>
          <p:cNvSpPr>
            <a:spLocks noGrp="1" noRot="1" noChangeAspect="1" noChangeArrowheads="1" noTextEdit="1"/>
          </p:cNvSpPr>
          <p:nvPr>
            <p:ph type="sldImg"/>
          </p:nvPr>
        </p:nvSpPr>
        <p:spPr>
          <a:xfrm>
            <a:off x="1143000" y="685800"/>
            <a:ext cx="4572000" cy="3429000"/>
          </a:xfrm>
          <a:ln/>
        </p:spPr>
      </p:sp>
      <p:sp>
        <p:nvSpPr>
          <p:cNvPr id="1741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Times New Roman" pitchFamily="1"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Date Placeholder 3"/>
          <p:cNvSpPr>
            <a:spLocks noGrp="1"/>
          </p:cNvSpPr>
          <p:nvPr>
            <p:ph type="dt" idx="10"/>
          </p:nvPr>
        </p:nvSpPr>
        <p:spPr/>
        <p:txBody>
          <a:bodyPr/>
          <a:lstStyle/>
          <a:p>
            <a:pPr>
              <a:defRPr/>
            </a:pPr>
            <a:fld id="{FB0F6AE5-BE1E-41FA-8309-96C4AF6F8F14}" type="datetime8">
              <a:rPr lang="en-US" smtClean="0"/>
              <a:pPr>
                <a:defRPr/>
              </a:pPr>
              <a:t>8/6/2007 4:17 PM</a:t>
            </a:fld>
            <a:endParaRPr lang="en-US"/>
          </a:p>
        </p:txBody>
      </p:sp>
      <p:sp>
        <p:nvSpPr>
          <p:cNvPr id="5" name="Slide Number Placeholder 4"/>
          <p:cNvSpPr>
            <a:spLocks noGrp="1"/>
          </p:cNvSpPr>
          <p:nvPr>
            <p:ph type="sldNum" sz="quarter" idx="11"/>
          </p:nvPr>
        </p:nvSpPr>
        <p:spPr/>
        <p:txBody>
          <a:bodyPr/>
          <a:lstStyle/>
          <a:p>
            <a:pPr>
              <a:defRPr/>
            </a:pPr>
            <a:fld id="{764308E2-1E55-44B8-8023-4347C17F4E9B}" type="slidenum">
              <a:rPr lang="en-US" smtClean="0"/>
              <a:pPr>
                <a:defRPr/>
              </a:pPr>
              <a:t>5</a:t>
            </a:fld>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dt" sz="quarter" idx="1"/>
          </p:nvPr>
        </p:nvSpPr>
        <p:spPr>
          <a:noFill/>
        </p:spPr>
        <p:txBody>
          <a:bodyPr/>
          <a:lstStyle/>
          <a:p>
            <a:fld id="{1A9B02AE-316A-46F7-A367-9CA75A4B4906}" type="datetime8">
              <a:rPr lang="en-US" smtClean="0">
                <a:latin typeface="Times New Roman" pitchFamily="1" charset="0"/>
              </a:rPr>
              <a:pPr/>
              <a:t>8/6/2007 4:04 PM</a:t>
            </a:fld>
            <a:endParaRPr lang="en-US" smtClean="0">
              <a:latin typeface="Times New Roman" pitchFamily="1" charset="0"/>
            </a:endParaRPr>
          </a:p>
        </p:txBody>
      </p:sp>
      <p:sp>
        <p:nvSpPr>
          <p:cNvPr id="17411" name="Rectangle 7"/>
          <p:cNvSpPr>
            <a:spLocks noGrp="1" noChangeArrowheads="1"/>
          </p:cNvSpPr>
          <p:nvPr>
            <p:ph type="sldNum" sz="quarter" idx="5"/>
          </p:nvPr>
        </p:nvSpPr>
        <p:spPr>
          <a:noFill/>
        </p:spPr>
        <p:txBody>
          <a:bodyPr/>
          <a:lstStyle/>
          <a:p>
            <a:fld id="{31A9AB79-0C33-4BAF-85AE-5BAF4882D92E}" type="slidenum">
              <a:rPr lang="en-US" smtClean="0">
                <a:latin typeface="Times New Roman" pitchFamily="1" charset="0"/>
              </a:rPr>
              <a:pPr/>
              <a:t>50</a:t>
            </a:fld>
            <a:endParaRPr lang="en-US" smtClean="0">
              <a:latin typeface="Times New Roman" pitchFamily="1" charset="0"/>
            </a:endParaRPr>
          </a:p>
        </p:txBody>
      </p:sp>
      <p:sp>
        <p:nvSpPr>
          <p:cNvPr id="17412" name="Rectangle 2"/>
          <p:cNvSpPr>
            <a:spLocks noGrp="1" noRot="1" noChangeAspect="1" noChangeArrowheads="1" noTextEdit="1"/>
          </p:cNvSpPr>
          <p:nvPr>
            <p:ph type="sldImg"/>
          </p:nvPr>
        </p:nvSpPr>
        <p:spPr>
          <a:xfrm>
            <a:off x="1143000" y="685800"/>
            <a:ext cx="4572000" cy="3429000"/>
          </a:xfrm>
          <a:ln/>
        </p:spPr>
      </p:sp>
      <p:sp>
        <p:nvSpPr>
          <p:cNvPr id="17413" name="Rectangle 3"/>
          <p:cNvSpPr>
            <a:spLocks noGrp="1" noChangeArrowheads="1"/>
          </p:cNvSpPr>
          <p:nvPr>
            <p:ph type="body" idx="1"/>
          </p:nvPr>
        </p:nvSpPr>
        <p:spPr>
          <a:xfrm>
            <a:off x="685800" y="4343400"/>
            <a:ext cx="5486400" cy="4114800"/>
          </a:xfrm>
          <a:noFill/>
          <a:ln/>
        </p:spPr>
        <p:txBody>
          <a:bodyPr/>
          <a:lstStyle/>
          <a:p>
            <a:pPr eaLnBrk="1" hangingPunct="1"/>
            <a:r>
              <a:rPr lang="en-US" dirty="0" smtClean="0">
                <a:latin typeface="Times New Roman" pitchFamily="1" charset="0"/>
              </a:rPr>
              <a:t>* See </a:t>
            </a:r>
            <a:r>
              <a:rPr lang="en-US" dirty="0" err="1" smtClean="0">
                <a:latin typeface="Times New Roman" pitchFamily="1" charset="0"/>
              </a:rPr>
              <a:t>Bungie</a:t>
            </a:r>
            <a:r>
              <a:rPr lang="en-US" dirty="0" smtClean="0">
                <a:latin typeface="Times New Roman" pitchFamily="1" charset="0"/>
              </a:rPr>
              <a:t> HDR talk from </a:t>
            </a:r>
            <a:r>
              <a:rPr lang="en-US" dirty="0" err="1" smtClean="0">
                <a:latin typeface="Times New Roman" pitchFamily="1" charset="0"/>
              </a:rPr>
              <a:t>Gamefest</a:t>
            </a:r>
            <a:r>
              <a:rPr lang="en-US" smtClean="0">
                <a:latin typeface="Times New Roman" pitchFamily="1" charset="0"/>
              </a:rPr>
              <a:t> 2006.</a:t>
            </a:r>
            <a:endParaRPr lang="en-US" dirty="0" smtClean="0">
              <a:latin typeface="Times New Roman" pitchFamily="1" charset="0"/>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dt" sz="quarter" idx="1"/>
          </p:nvPr>
        </p:nvSpPr>
        <p:spPr>
          <a:noFill/>
        </p:spPr>
        <p:txBody>
          <a:bodyPr/>
          <a:lstStyle/>
          <a:p>
            <a:fld id="{1A9B02AE-316A-46F7-A367-9CA75A4B4906}" type="datetime8">
              <a:rPr lang="en-US" smtClean="0">
                <a:latin typeface="Times New Roman" pitchFamily="1" charset="0"/>
              </a:rPr>
              <a:pPr/>
              <a:t>8/6/2007 4:04 PM</a:t>
            </a:fld>
            <a:endParaRPr lang="en-US" smtClean="0">
              <a:latin typeface="Times New Roman" pitchFamily="1" charset="0"/>
            </a:endParaRPr>
          </a:p>
        </p:txBody>
      </p:sp>
      <p:sp>
        <p:nvSpPr>
          <p:cNvPr id="17411" name="Rectangle 7"/>
          <p:cNvSpPr>
            <a:spLocks noGrp="1" noChangeArrowheads="1"/>
          </p:cNvSpPr>
          <p:nvPr>
            <p:ph type="sldNum" sz="quarter" idx="5"/>
          </p:nvPr>
        </p:nvSpPr>
        <p:spPr>
          <a:noFill/>
        </p:spPr>
        <p:txBody>
          <a:bodyPr/>
          <a:lstStyle/>
          <a:p>
            <a:fld id="{31A9AB79-0C33-4BAF-85AE-5BAF4882D92E}" type="slidenum">
              <a:rPr lang="en-US" smtClean="0">
                <a:latin typeface="Times New Roman" pitchFamily="1" charset="0"/>
              </a:rPr>
              <a:pPr/>
              <a:t>51</a:t>
            </a:fld>
            <a:endParaRPr lang="en-US" smtClean="0">
              <a:latin typeface="Times New Roman" pitchFamily="1" charset="0"/>
            </a:endParaRPr>
          </a:p>
        </p:txBody>
      </p:sp>
      <p:sp>
        <p:nvSpPr>
          <p:cNvPr id="17412" name="Rectangle 2"/>
          <p:cNvSpPr>
            <a:spLocks noGrp="1" noRot="1" noChangeAspect="1" noChangeArrowheads="1" noTextEdit="1"/>
          </p:cNvSpPr>
          <p:nvPr>
            <p:ph type="sldImg"/>
          </p:nvPr>
        </p:nvSpPr>
        <p:spPr>
          <a:xfrm>
            <a:off x="1143000" y="685800"/>
            <a:ext cx="4572000" cy="3429000"/>
          </a:xfrm>
          <a:ln/>
        </p:spPr>
      </p:sp>
      <p:sp>
        <p:nvSpPr>
          <p:cNvPr id="1741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Times New Roman" pitchFamily="1" charset="0"/>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dt" sz="quarter" idx="1"/>
          </p:nvPr>
        </p:nvSpPr>
        <p:spPr>
          <a:noFill/>
        </p:spPr>
        <p:txBody>
          <a:bodyPr/>
          <a:lstStyle/>
          <a:p>
            <a:fld id="{1A9B02AE-316A-46F7-A367-9CA75A4B4906}" type="datetime8">
              <a:rPr lang="en-US" smtClean="0">
                <a:latin typeface="Times New Roman" pitchFamily="1" charset="0"/>
              </a:rPr>
              <a:pPr/>
              <a:t>8/6/2007 4:04 PM</a:t>
            </a:fld>
            <a:endParaRPr lang="en-US" smtClean="0">
              <a:latin typeface="Times New Roman" pitchFamily="1" charset="0"/>
            </a:endParaRPr>
          </a:p>
        </p:txBody>
      </p:sp>
      <p:sp>
        <p:nvSpPr>
          <p:cNvPr id="17411" name="Rectangle 7"/>
          <p:cNvSpPr>
            <a:spLocks noGrp="1" noChangeArrowheads="1"/>
          </p:cNvSpPr>
          <p:nvPr>
            <p:ph type="sldNum" sz="quarter" idx="5"/>
          </p:nvPr>
        </p:nvSpPr>
        <p:spPr>
          <a:noFill/>
        </p:spPr>
        <p:txBody>
          <a:bodyPr/>
          <a:lstStyle/>
          <a:p>
            <a:fld id="{31A9AB79-0C33-4BAF-85AE-5BAF4882D92E}" type="slidenum">
              <a:rPr lang="en-US" smtClean="0">
                <a:latin typeface="Times New Roman" pitchFamily="1" charset="0"/>
              </a:rPr>
              <a:pPr/>
              <a:t>52</a:t>
            </a:fld>
            <a:endParaRPr lang="en-US" smtClean="0">
              <a:latin typeface="Times New Roman" pitchFamily="1" charset="0"/>
            </a:endParaRPr>
          </a:p>
        </p:txBody>
      </p:sp>
      <p:sp>
        <p:nvSpPr>
          <p:cNvPr id="17412" name="Rectangle 2"/>
          <p:cNvSpPr>
            <a:spLocks noGrp="1" noRot="1" noChangeAspect="1" noChangeArrowheads="1" noTextEdit="1"/>
          </p:cNvSpPr>
          <p:nvPr>
            <p:ph type="sldImg"/>
          </p:nvPr>
        </p:nvSpPr>
        <p:spPr>
          <a:xfrm>
            <a:off x="1143000" y="685800"/>
            <a:ext cx="4572000" cy="3429000"/>
          </a:xfrm>
          <a:ln/>
        </p:spPr>
      </p:sp>
      <p:sp>
        <p:nvSpPr>
          <p:cNvPr id="1741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Times New Roman" pitchFamily="1" charset="0"/>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dt" sz="quarter" idx="1"/>
          </p:nvPr>
        </p:nvSpPr>
        <p:spPr>
          <a:noFill/>
        </p:spPr>
        <p:txBody>
          <a:bodyPr/>
          <a:lstStyle/>
          <a:p>
            <a:fld id="{1A9B02AE-316A-46F7-A367-9CA75A4B4906}" type="datetime8">
              <a:rPr lang="en-US" smtClean="0">
                <a:latin typeface="Times New Roman" pitchFamily="1" charset="0"/>
              </a:rPr>
              <a:pPr/>
              <a:t>8/6/2007 4:04 PM</a:t>
            </a:fld>
            <a:endParaRPr lang="en-US" smtClean="0">
              <a:latin typeface="Times New Roman" pitchFamily="1" charset="0"/>
            </a:endParaRPr>
          </a:p>
        </p:txBody>
      </p:sp>
      <p:sp>
        <p:nvSpPr>
          <p:cNvPr id="17411" name="Rectangle 7"/>
          <p:cNvSpPr>
            <a:spLocks noGrp="1" noChangeArrowheads="1"/>
          </p:cNvSpPr>
          <p:nvPr>
            <p:ph type="sldNum" sz="quarter" idx="5"/>
          </p:nvPr>
        </p:nvSpPr>
        <p:spPr>
          <a:noFill/>
        </p:spPr>
        <p:txBody>
          <a:bodyPr/>
          <a:lstStyle/>
          <a:p>
            <a:fld id="{31A9AB79-0C33-4BAF-85AE-5BAF4882D92E}" type="slidenum">
              <a:rPr lang="en-US" smtClean="0">
                <a:latin typeface="Times New Roman" pitchFamily="1" charset="0"/>
              </a:rPr>
              <a:pPr/>
              <a:t>53</a:t>
            </a:fld>
            <a:endParaRPr lang="en-US" smtClean="0">
              <a:latin typeface="Times New Roman" pitchFamily="1" charset="0"/>
            </a:endParaRPr>
          </a:p>
        </p:txBody>
      </p:sp>
      <p:sp>
        <p:nvSpPr>
          <p:cNvPr id="17412" name="Rectangle 2"/>
          <p:cNvSpPr>
            <a:spLocks noGrp="1" noRot="1" noChangeAspect="1" noChangeArrowheads="1" noTextEdit="1"/>
          </p:cNvSpPr>
          <p:nvPr>
            <p:ph type="sldImg"/>
          </p:nvPr>
        </p:nvSpPr>
        <p:spPr>
          <a:xfrm>
            <a:off x="1143000" y="685800"/>
            <a:ext cx="4572000" cy="3429000"/>
          </a:xfrm>
          <a:ln/>
        </p:spPr>
      </p:sp>
      <p:sp>
        <p:nvSpPr>
          <p:cNvPr id="1741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Times New Roman" pitchFamily="1" charset="0"/>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type="dt" sz="quarter" idx="1"/>
          </p:nvPr>
        </p:nvSpPr>
        <p:spPr>
          <a:noFill/>
        </p:spPr>
        <p:txBody>
          <a:bodyPr/>
          <a:lstStyle/>
          <a:p>
            <a:fld id="{1A9B02AE-316A-46F7-A367-9CA75A4B4906}" type="datetime8">
              <a:rPr lang="en-US" smtClean="0">
                <a:latin typeface="Times New Roman" pitchFamily="1" charset="0"/>
              </a:rPr>
              <a:pPr/>
              <a:t>8/6/2007 4:04 PM</a:t>
            </a:fld>
            <a:endParaRPr lang="en-US" smtClean="0">
              <a:latin typeface="Times New Roman" pitchFamily="1" charset="0"/>
            </a:endParaRPr>
          </a:p>
        </p:txBody>
      </p:sp>
      <p:sp>
        <p:nvSpPr>
          <p:cNvPr id="17411" name="Rectangle 7"/>
          <p:cNvSpPr>
            <a:spLocks noGrp="1" noChangeArrowheads="1"/>
          </p:cNvSpPr>
          <p:nvPr>
            <p:ph type="sldNum" sz="quarter" idx="5"/>
          </p:nvPr>
        </p:nvSpPr>
        <p:spPr>
          <a:noFill/>
        </p:spPr>
        <p:txBody>
          <a:bodyPr/>
          <a:lstStyle/>
          <a:p>
            <a:fld id="{31A9AB79-0C33-4BAF-85AE-5BAF4882D92E}" type="slidenum">
              <a:rPr lang="en-US" smtClean="0">
                <a:latin typeface="Times New Roman" pitchFamily="1" charset="0"/>
              </a:rPr>
              <a:pPr/>
              <a:t>54</a:t>
            </a:fld>
            <a:endParaRPr lang="en-US" smtClean="0">
              <a:latin typeface="Times New Roman" pitchFamily="1" charset="0"/>
            </a:endParaRPr>
          </a:p>
        </p:txBody>
      </p:sp>
      <p:sp>
        <p:nvSpPr>
          <p:cNvPr id="17412" name="Rectangle 2"/>
          <p:cNvSpPr>
            <a:spLocks noGrp="1" noRot="1" noChangeAspect="1" noChangeArrowheads="1" noTextEdit="1"/>
          </p:cNvSpPr>
          <p:nvPr>
            <p:ph type="sldImg"/>
          </p:nvPr>
        </p:nvSpPr>
        <p:spPr>
          <a:xfrm>
            <a:off x="1143000" y="685800"/>
            <a:ext cx="4572000" cy="3429000"/>
          </a:xfrm>
          <a:ln/>
        </p:spPr>
      </p:sp>
      <p:sp>
        <p:nvSpPr>
          <p:cNvPr id="17413" name="Rectangle 3"/>
          <p:cNvSpPr>
            <a:spLocks noGrp="1" noChangeArrowheads="1"/>
          </p:cNvSpPr>
          <p:nvPr>
            <p:ph type="body" idx="1"/>
          </p:nvPr>
        </p:nvSpPr>
        <p:spPr>
          <a:xfrm>
            <a:off x="685800" y="4343400"/>
            <a:ext cx="5486400" cy="4114800"/>
          </a:xfrm>
          <a:noFill/>
          <a:ln/>
        </p:spPr>
        <p:txBody>
          <a:bodyPr/>
          <a:lstStyle/>
          <a:p>
            <a:pPr eaLnBrk="1" hangingPunct="1"/>
            <a:endParaRPr lang="en-US" smtClean="0">
              <a:latin typeface="Times New Roman" pitchFamily="1" charset="0"/>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dt" sz="quarter" idx="1"/>
          </p:nvPr>
        </p:nvSpPr>
        <p:spPr>
          <a:noFill/>
        </p:spPr>
        <p:txBody>
          <a:bodyPr/>
          <a:lstStyle/>
          <a:p>
            <a:fld id="{5614ACAF-519A-4BDE-9EF9-EEC72E9EA52F}" type="datetime8">
              <a:rPr lang="en-US" smtClean="0">
                <a:latin typeface="Times New Roman" pitchFamily="1" charset="0"/>
              </a:rPr>
              <a:pPr/>
              <a:t>8/6/2007 4:04 PM</a:t>
            </a:fld>
            <a:endParaRPr lang="en-US" smtClean="0">
              <a:latin typeface="Times New Roman" pitchFamily="1" charset="0"/>
            </a:endParaRPr>
          </a:p>
        </p:txBody>
      </p:sp>
      <p:sp>
        <p:nvSpPr>
          <p:cNvPr id="20483" name="Rectangle 7"/>
          <p:cNvSpPr>
            <a:spLocks noGrp="1" noChangeArrowheads="1"/>
          </p:cNvSpPr>
          <p:nvPr>
            <p:ph type="sldNum" sz="quarter" idx="5"/>
          </p:nvPr>
        </p:nvSpPr>
        <p:spPr>
          <a:noFill/>
        </p:spPr>
        <p:txBody>
          <a:bodyPr/>
          <a:lstStyle/>
          <a:p>
            <a:fld id="{A7CEF2C6-F10E-4538-98FB-6D4954E2BDDD}" type="slidenum">
              <a:rPr lang="en-US" smtClean="0">
                <a:latin typeface="Times New Roman" pitchFamily="1" charset="0"/>
              </a:rPr>
              <a:pPr/>
              <a:t>55</a:t>
            </a:fld>
            <a:endParaRPr lang="en-US" smtClean="0">
              <a:latin typeface="Times New Roman" pitchFamily="1" charset="0"/>
            </a:endParaRPr>
          </a:p>
        </p:txBody>
      </p:sp>
      <p:sp>
        <p:nvSpPr>
          <p:cNvPr id="20484" name="Rectangle 2"/>
          <p:cNvSpPr>
            <a:spLocks noGrp="1" noRot="1" noChangeAspect="1" noChangeArrowheads="1" noTextEdit="1"/>
          </p:cNvSpPr>
          <p:nvPr>
            <p:ph type="sldImg"/>
          </p:nvPr>
        </p:nvSpPr>
        <p:spPr>
          <a:ln/>
        </p:spPr>
      </p:sp>
      <p:sp>
        <p:nvSpPr>
          <p:cNvPr id="20485" name="Rectangle 3"/>
          <p:cNvSpPr>
            <a:spLocks noGrp="1" noChangeArrowheads="1"/>
          </p:cNvSpPr>
          <p:nvPr>
            <p:ph type="body" idx="1"/>
          </p:nvPr>
        </p:nvSpPr>
        <p:spPr>
          <a:noFill/>
          <a:ln/>
        </p:spPr>
        <p:txBody>
          <a:bodyPr/>
          <a:lstStyle/>
          <a:p>
            <a:pPr eaLnBrk="1" hangingPunct="1">
              <a:lnSpc>
                <a:spcPct val="90000"/>
              </a:lnSpc>
            </a:pPr>
            <a:r>
              <a:rPr lang="en-US" sz="1000" smtClean="0">
                <a:latin typeface="Times New Roman" pitchFamily="1" charset="0"/>
              </a:rPr>
              <a:t>V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6</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eaLnBrk="1" hangingPunct="1"/>
            <a:endParaRPr lang="en-US" dirty="0" smtClean="0">
              <a:latin typeface="Times New Roman" pitchFamily="1"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7</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eaLnBrk="1" hangingPunct="1"/>
            <a:r>
              <a:rPr lang="en-US" dirty="0" smtClean="0">
                <a:latin typeface="Times New Roman" pitchFamily="1" charset="0"/>
              </a:rPr>
              <a:t>The original formula didn’t actually use the gamma character,</a:t>
            </a:r>
            <a:r>
              <a:rPr lang="en-US" baseline="0" dirty="0" smtClean="0">
                <a:latin typeface="Times New Roman" pitchFamily="1" charset="0"/>
              </a:rPr>
              <a:t> but in the context here it fits well. And yes, our visual system’s response to changes in intensity follows a gamma curve.</a:t>
            </a:r>
            <a:endParaRPr lang="en-US" dirty="0" smtClean="0">
              <a:latin typeface="Times New Roman" pitchFamily="1"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8</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CRTs actually are almost always gamma 2.5.  2.2 is the standard gamma correction factor – it doesn’t completely counteract the CRT curve.  This means under ideal circumstances, your monitor output actually has more contrast than reality.  This is to combat the ambient light levels of your typical computer room, which will cause glare on the monitor and reduce the apparent contrast. </a:t>
            </a:r>
            <a:endParaRPr lang="en-US" dirty="0" smtClean="0">
              <a:latin typeface="Times New Roman" pitchFamily="1"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dt" sz="quarter" idx="1"/>
          </p:nvPr>
        </p:nvSpPr>
        <p:spPr>
          <a:noFill/>
        </p:spPr>
        <p:txBody>
          <a:bodyPr/>
          <a:lstStyle/>
          <a:p>
            <a:fld id="{9A5457CD-E4AC-4E2B-AC71-359805D023E7}" type="datetime8">
              <a:rPr lang="en-US" smtClean="0">
                <a:latin typeface="Times New Roman" pitchFamily="1" charset="0"/>
              </a:rPr>
              <a:pPr/>
              <a:t>8/6/2007 4:04 PM</a:t>
            </a:fld>
            <a:endParaRPr lang="en-US" smtClean="0">
              <a:latin typeface="Times New Roman" pitchFamily="1" charset="0"/>
            </a:endParaRPr>
          </a:p>
        </p:txBody>
      </p:sp>
      <p:sp>
        <p:nvSpPr>
          <p:cNvPr id="18435" name="Rectangle 7"/>
          <p:cNvSpPr>
            <a:spLocks noGrp="1" noChangeArrowheads="1"/>
          </p:cNvSpPr>
          <p:nvPr>
            <p:ph type="sldNum" sz="quarter" idx="5"/>
          </p:nvPr>
        </p:nvSpPr>
        <p:spPr>
          <a:noFill/>
        </p:spPr>
        <p:txBody>
          <a:bodyPr/>
          <a:lstStyle/>
          <a:p>
            <a:fld id="{EDCBAEFF-294E-4D3C-9260-5BBB2ED2499D}" type="slidenum">
              <a:rPr lang="en-US" smtClean="0">
                <a:latin typeface="Times New Roman" pitchFamily="1" charset="0"/>
              </a:rPr>
              <a:pPr/>
              <a:t>9</a:t>
            </a:fld>
            <a:endParaRPr lang="en-US" smtClean="0">
              <a:latin typeface="Times New Roman" pitchFamily="1" charset="0"/>
            </a:endParaRPr>
          </a:p>
        </p:txBody>
      </p:sp>
      <p:sp>
        <p:nvSpPr>
          <p:cNvPr id="18436" name="Rectangle 2"/>
          <p:cNvSpPr>
            <a:spLocks noGrp="1" noRot="1" noChangeAspect="1" noChangeArrowheads="1" noTextEdit="1"/>
          </p:cNvSpPr>
          <p:nvPr>
            <p:ph type="sldImg"/>
          </p:nvPr>
        </p:nvSpPr>
        <p:spPr>
          <a:xfrm>
            <a:off x="1143000" y="685800"/>
            <a:ext cx="4572000" cy="3429000"/>
          </a:xfrm>
          <a:ln/>
        </p:spPr>
      </p:sp>
      <p:sp>
        <p:nvSpPr>
          <p:cNvPr id="18437" name="Rectangle 3"/>
          <p:cNvSpPr>
            <a:spLocks noGrp="1" noChangeArrowheads="1"/>
          </p:cNvSpPr>
          <p:nvPr>
            <p:ph type="body" idx="1"/>
          </p:nvPr>
        </p:nvSpPr>
        <p:spPr>
          <a:xfrm>
            <a:off x="685800" y="4343400"/>
            <a:ext cx="5486400" cy="4114800"/>
          </a:xfrm>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latin typeface="Times New Roman" pitchFamily="1" charset="0"/>
              </a:rPr>
              <a:t>We can compensate for</a:t>
            </a:r>
            <a:r>
              <a:rPr lang="en-US" baseline="0" dirty="0" smtClean="0">
                <a:latin typeface="Times New Roman" pitchFamily="1" charset="0"/>
              </a:rPr>
              <a:t> the saturation by darkening the gamma curve</a:t>
            </a:r>
            <a:r>
              <a:rPr lang="en-US" dirty="0" smtClean="0">
                <a:latin typeface="Times New Roman" pitchFamily="1" charset="0"/>
              </a:rPr>
              <a:t> </a:t>
            </a:r>
            <a:r>
              <a:rPr lang="en-US" baseline="0" dirty="0" smtClean="0">
                <a:latin typeface="Times New Roman" pitchFamily="1" charset="0"/>
              </a:rPr>
              <a:t>(</a:t>
            </a:r>
            <a:r>
              <a:rPr lang="en-US" baseline="0" dirty="0" err="1" smtClean="0">
                <a:latin typeface="Times New Roman" pitchFamily="1" charset="0"/>
              </a:rPr>
              <a:t>SetGammaRamp</a:t>
            </a:r>
            <a:r>
              <a:rPr lang="en-US" baseline="0" dirty="0" smtClean="0">
                <a:latin typeface="Times New Roman" pitchFamily="1" charset="0"/>
              </a:rPr>
              <a:t> on 360/DirectX9 on Windows, and </a:t>
            </a:r>
            <a:r>
              <a:rPr lang="en-US" baseline="0" dirty="0" err="1" smtClean="0">
                <a:latin typeface="Times New Roman" pitchFamily="1" charset="0"/>
              </a:rPr>
              <a:t>IDXGIOutput</a:t>
            </a:r>
            <a:r>
              <a:rPr lang="en-US" baseline="0" dirty="0" smtClean="0">
                <a:latin typeface="Times New Roman" pitchFamily="1" charset="0"/>
              </a:rPr>
              <a:t>::</a:t>
            </a:r>
            <a:r>
              <a:rPr lang="en-US" baseline="0" dirty="0" err="1" smtClean="0">
                <a:latin typeface="Times New Roman" pitchFamily="1" charset="0"/>
              </a:rPr>
              <a:t>SetGammaControl</a:t>
            </a:r>
            <a:r>
              <a:rPr lang="en-US" baseline="0" dirty="0" smtClean="0">
                <a:latin typeface="Times New Roman" pitchFamily="1" charset="0"/>
              </a:rPr>
              <a:t> for D3D10).</a:t>
            </a:r>
            <a:endParaRPr lang="en-US" dirty="0" smtClean="0">
              <a:latin typeface="Times New Roman" pitchFamily="1" charset="0"/>
            </a:endParaRPr>
          </a:p>
          <a:p>
            <a:pPr eaLnBrk="1" hangingPunct="1"/>
            <a:endParaRPr lang="en-US" dirty="0" smtClean="0">
              <a:latin typeface="Times New Roman" pitchFamily="1"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Gamefest07_Logo"/>
          <p:cNvPicPr>
            <a:picLocks noChangeAspect="1" noChangeArrowheads="1"/>
          </p:cNvPicPr>
          <p:nvPr userDrawn="1"/>
        </p:nvPicPr>
        <p:blipFill>
          <a:blip r:embed="rId2"/>
          <a:srcRect/>
          <a:stretch>
            <a:fillRect/>
          </a:stretch>
        </p:blipFill>
        <p:spPr bwMode="auto">
          <a:xfrm>
            <a:off x="7080250" y="6091238"/>
            <a:ext cx="2063750" cy="687387"/>
          </a:xfrm>
          <a:prstGeom prst="rect">
            <a:avLst/>
          </a:prstGeom>
          <a:noFill/>
          <a:ln w="9525">
            <a:noFill/>
            <a:miter lim="800000"/>
            <a:headEnd/>
            <a:tailEnd/>
          </a:ln>
        </p:spPr>
      </p:pic>
      <p:sp>
        <p:nvSpPr>
          <p:cNvPr id="18434" name="Rectangle 2"/>
          <p:cNvSpPr>
            <a:spLocks noGrp="1" noChangeArrowheads="1"/>
          </p:cNvSpPr>
          <p:nvPr>
            <p:ph type="ctrTitle"/>
          </p:nvPr>
        </p:nvSpPr>
        <p:spPr>
          <a:xfrm>
            <a:off x="685800" y="1905000"/>
            <a:ext cx="8077200" cy="1409700"/>
          </a:xfrm>
          <a:ln algn="ctr"/>
        </p:spPr>
        <p:txBody>
          <a:bodyPr anchor="ctr"/>
          <a:lstStyle>
            <a:lvl1pPr>
              <a:defRPr/>
            </a:lvl1pPr>
          </a:lstStyle>
          <a:p>
            <a:r>
              <a:rPr lang="en-US"/>
              <a:t>Click to edit Master title style</a:t>
            </a:r>
          </a:p>
        </p:txBody>
      </p:sp>
      <p:sp>
        <p:nvSpPr>
          <p:cNvPr id="18435" name="Rectangle 3"/>
          <p:cNvSpPr>
            <a:spLocks noGrp="1" noChangeArrowheads="1"/>
          </p:cNvSpPr>
          <p:nvPr>
            <p:ph type="subTitle" idx="1"/>
          </p:nvPr>
        </p:nvSpPr>
        <p:spPr>
          <a:xfrm>
            <a:off x="685800" y="4384675"/>
            <a:ext cx="8077200" cy="530225"/>
          </a:xfrm>
        </p:spPr>
        <p:txBody>
          <a:bodyPr/>
          <a:lstStyle>
            <a:lvl1pPr marL="0" indent="0">
              <a:spcBef>
                <a:spcPct val="0"/>
              </a:spcBef>
              <a:buFont typeface="Wingdings 2" pitchFamily="18" charset="2"/>
              <a:buNone/>
              <a:defRPr>
                <a:latin typeface="Segoe" pitchFamily="34" charset="0"/>
              </a:defRPr>
            </a:lvl1pPr>
          </a:lstStyle>
          <a:p>
            <a:r>
              <a:rPr lang="en-US"/>
              <a:t>Click to edit Master subtitle style</a:t>
            </a:r>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10363" y="228600"/>
            <a:ext cx="2128837" cy="3403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23850" y="228600"/>
            <a:ext cx="6234113" cy="3403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7638"/>
            <a:ext cx="4144963" cy="221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8363" y="1417638"/>
            <a:ext cx="4146550" cy="2214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23850" y="228600"/>
            <a:ext cx="8515350" cy="750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title style</a:t>
            </a:r>
          </a:p>
        </p:txBody>
      </p:sp>
      <p:sp>
        <p:nvSpPr>
          <p:cNvPr id="1032" name="Rectangle 8"/>
          <p:cNvSpPr>
            <a:spLocks noGrp="1" noChangeArrowheads="1"/>
          </p:cNvSpPr>
          <p:nvPr>
            <p:ph type="body" idx="1"/>
          </p:nvPr>
        </p:nvSpPr>
        <p:spPr bwMode="auto">
          <a:xfrm>
            <a:off x="381000" y="1417638"/>
            <a:ext cx="8443913" cy="22145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1028" name="Picture 8" descr="Gamefest07_Logo"/>
          <p:cNvPicPr>
            <a:picLocks noChangeAspect="1" noChangeArrowheads="1"/>
          </p:cNvPicPr>
          <p:nvPr userDrawn="1"/>
        </p:nvPicPr>
        <p:blipFill>
          <a:blip r:embed="rId14"/>
          <a:srcRect/>
          <a:stretch>
            <a:fillRect/>
          </a:stretch>
        </p:blipFill>
        <p:spPr bwMode="auto">
          <a:xfrm>
            <a:off x="7077075" y="6091238"/>
            <a:ext cx="2063750" cy="687387"/>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83"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ransition>
    <p:fade/>
  </p:transition>
  <p:timing>
    <p:tnLst>
      <p:par>
        <p:cTn id="1" dur="indefinite" restart="never" nodeType="tmRoot"/>
      </p:par>
    </p:tnLst>
  </p:timing>
  <p:txStyles>
    <p:titleStyle>
      <a:lvl1pPr algn="l" rtl="0" eaLnBrk="0" fontAlgn="base" hangingPunct="0">
        <a:lnSpc>
          <a:spcPct val="90000"/>
        </a:lnSpc>
        <a:spcBef>
          <a:spcPct val="0"/>
        </a:spcBef>
        <a:spcAft>
          <a:spcPct val="0"/>
        </a:spcAft>
        <a:defRPr sz="4800">
          <a:solidFill>
            <a:srgbClr val="E8572F"/>
          </a:solidFill>
          <a:effectLst>
            <a:outerShdw blurRad="38100" dist="38100" dir="2700000" algn="tl">
              <a:srgbClr val="000000"/>
            </a:outerShdw>
          </a:effectLst>
          <a:latin typeface="+mj-lt"/>
          <a:ea typeface="+mj-ea"/>
          <a:cs typeface="+mj-cs"/>
        </a:defRPr>
      </a:lvl1pPr>
      <a:lvl2pPr algn="l" rtl="0" eaLnBrk="0" fontAlgn="base" hangingPunct="0">
        <a:lnSpc>
          <a:spcPct val="90000"/>
        </a:lnSpc>
        <a:spcBef>
          <a:spcPct val="0"/>
        </a:spcBef>
        <a:spcAft>
          <a:spcPct val="0"/>
        </a:spcAft>
        <a:defRPr sz="4800">
          <a:solidFill>
            <a:srgbClr val="E8572F"/>
          </a:solidFill>
          <a:effectLst>
            <a:outerShdw blurRad="38100" dist="38100" dir="2700000" algn="tl">
              <a:srgbClr val="000000"/>
            </a:outerShdw>
          </a:effectLst>
          <a:latin typeface="Trebuchet MS" pitchFamily="34" charset="0"/>
        </a:defRPr>
      </a:lvl2pPr>
      <a:lvl3pPr algn="l" rtl="0" eaLnBrk="0" fontAlgn="base" hangingPunct="0">
        <a:lnSpc>
          <a:spcPct val="90000"/>
        </a:lnSpc>
        <a:spcBef>
          <a:spcPct val="0"/>
        </a:spcBef>
        <a:spcAft>
          <a:spcPct val="0"/>
        </a:spcAft>
        <a:defRPr sz="4800">
          <a:solidFill>
            <a:srgbClr val="E8572F"/>
          </a:solidFill>
          <a:effectLst>
            <a:outerShdw blurRad="38100" dist="38100" dir="2700000" algn="tl">
              <a:srgbClr val="000000"/>
            </a:outerShdw>
          </a:effectLst>
          <a:latin typeface="Trebuchet MS" pitchFamily="34" charset="0"/>
        </a:defRPr>
      </a:lvl3pPr>
      <a:lvl4pPr algn="l" rtl="0" eaLnBrk="0" fontAlgn="base" hangingPunct="0">
        <a:lnSpc>
          <a:spcPct val="90000"/>
        </a:lnSpc>
        <a:spcBef>
          <a:spcPct val="0"/>
        </a:spcBef>
        <a:spcAft>
          <a:spcPct val="0"/>
        </a:spcAft>
        <a:defRPr sz="4800">
          <a:solidFill>
            <a:srgbClr val="E8572F"/>
          </a:solidFill>
          <a:effectLst>
            <a:outerShdw blurRad="38100" dist="38100" dir="2700000" algn="tl">
              <a:srgbClr val="000000"/>
            </a:outerShdw>
          </a:effectLst>
          <a:latin typeface="Trebuchet MS" pitchFamily="34" charset="0"/>
        </a:defRPr>
      </a:lvl4pPr>
      <a:lvl5pPr algn="l" rtl="0" eaLnBrk="0" fontAlgn="base" hangingPunct="0">
        <a:lnSpc>
          <a:spcPct val="90000"/>
        </a:lnSpc>
        <a:spcBef>
          <a:spcPct val="0"/>
        </a:spcBef>
        <a:spcAft>
          <a:spcPct val="0"/>
        </a:spcAft>
        <a:defRPr sz="4800">
          <a:solidFill>
            <a:srgbClr val="E8572F"/>
          </a:solidFill>
          <a:effectLst>
            <a:outerShdw blurRad="38100" dist="38100" dir="2700000" algn="tl">
              <a:srgbClr val="000000"/>
            </a:outerShdw>
          </a:effectLst>
          <a:latin typeface="Trebuchet MS" pitchFamily="34" charset="0"/>
        </a:defRPr>
      </a:lvl5pPr>
      <a:lvl6pPr marL="4572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Trebuchet MS" pitchFamily="34" charset="0"/>
        </a:defRPr>
      </a:lvl6pPr>
      <a:lvl7pPr marL="9144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Trebuchet MS" pitchFamily="34" charset="0"/>
        </a:defRPr>
      </a:lvl7pPr>
      <a:lvl8pPr marL="13716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Trebuchet MS" pitchFamily="34" charset="0"/>
        </a:defRPr>
      </a:lvl8pPr>
      <a:lvl9pPr marL="1828800" algn="l" rtl="0" fontAlgn="base">
        <a:lnSpc>
          <a:spcPct val="90000"/>
        </a:lnSpc>
        <a:spcBef>
          <a:spcPct val="0"/>
        </a:spcBef>
        <a:spcAft>
          <a:spcPct val="0"/>
        </a:spcAft>
        <a:defRPr sz="4800">
          <a:solidFill>
            <a:schemeClr val="tx2"/>
          </a:solidFill>
          <a:effectLst>
            <a:outerShdw blurRad="38100" dist="38100" dir="2700000" algn="tl">
              <a:srgbClr val="000000"/>
            </a:outerShdw>
          </a:effectLst>
          <a:latin typeface="Trebuchet MS" pitchFamily="34" charset="0"/>
        </a:defRPr>
      </a:lvl9pPr>
    </p:titleStyle>
    <p:bodyStyle>
      <a:lvl1pPr marL="447675" indent="-447675" algn="l" rtl="0" eaLnBrk="0" fontAlgn="base" hangingPunct="0">
        <a:lnSpc>
          <a:spcPct val="90000"/>
        </a:lnSpc>
        <a:spcBef>
          <a:spcPct val="30000"/>
        </a:spcBef>
        <a:spcAft>
          <a:spcPct val="0"/>
        </a:spcAft>
        <a:buClr>
          <a:schemeClr val="tx2"/>
        </a:buClr>
        <a:buFont typeface="Wingdings 2" pitchFamily="1" charset="2"/>
        <a:buBlip>
          <a:blip r:embed="rId15"/>
        </a:buBlip>
        <a:defRPr sz="3200">
          <a:solidFill>
            <a:schemeClr val="tx1"/>
          </a:solidFill>
          <a:effectLst>
            <a:outerShdw blurRad="38100" dist="38100" dir="2700000" algn="tl">
              <a:srgbClr val="000000"/>
            </a:outerShdw>
          </a:effectLst>
          <a:latin typeface="+mn-lt"/>
          <a:ea typeface="+mn-ea"/>
          <a:cs typeface="+mn-cs"/>
        </a:defRPr>
      </a:lvl1pPr>
      <a:lvl2pPr marL="858838" indent="-409575" algn="l" rtl="0" eaLnBrk="0" fontAlgn="base" hangingPunct="0">
        <a:lnSpc>
          <a:spcPct val="90000"/>
        </a:lnSpc>
        <a:spcBef>
          <a:spcPct val="30000"/>
        </a:spcBef>
        <a:spcAft>
          <a:spcPct val="0"/>
        </a:spcAft>
        <a:buClr>
          <a:schemeClr val="tx2"/>
        </a:buClr>
        <a:buFont typeface="Wingdings 2" pitchFamily="1" charset="2"/>
        <a:buBlip>
          <a:blip r:embed="rId15"/>
        </a:buBlip>
        <a:defRPr sz="2800">
          <a:solidFill>
            <a:schemeClr val="tx1"/>
          </a:solidFill>
          <a:effectLst>
            <a:outerShdw blurRad="38100" dist="38100" dir="2700000" algn="tl">
              <a:srgbClr val="000000"/>
            </a:outerShdw>
          </a:effectLst>
          <a:latin typeface="+mn-lt"/>
        </a:defRPr>
      </a:lvl2pPr>
      <a:lvl3pPr marL="1262063" indent="-401638" algn="l" rtl="0" eaLnBrk="0" fontAlgn="base" hangingPunct="0">
        <a:lnSpc>
          <a:spcPct val="90000"/>
        </a:lnSpc>
        <a:spcBef>
          <a:spcPct val="30000"/>
        </a:spcBef>
        <a:spcAft>
          <a:spcPct val="0"/>
        </a:spcAft>
        <a:buClr>
          <a:schemeClr val="tx2"/>
        </a:buClr>
        <a:buFont typeface="Wingdings 2" pitchFamily="1" charset="2"/>
        <a:buBlip>
          <a:blip r:embed="rId15"/>
        </a:buBlip>
        <a:defRPr sz="2400">
          <a:solidFill>
            <a:schemeClr val="tx1"/>
          </a:solidFill>
          <a:effectLst>
            <a:outerShdw blurRad="38100" dist="38100" dir="2700000" algn="tl">
              <a:srgbClr val="000000"/>
            </a:outerShdw>
          </a:effectLst>
          <a:latin typeface="+mn-lt"/>
        </a:defRPr>
      </a:lvl3pPr>
      <a:lvl4pPr marL="1600200" indent="-336550" algn="l" rtl="0" eaLnBrk="0" fontAlgn="base" hangingPunct="0">
        <a:lnSpc>
          <a:spcPct val="90000"/>
        </a:lnSpc>
        <a:spcBef>
          <a:spcPct val="30000"/>
        </a:spcBef>
        <a:spcAft>
          <a:spcPct val="0"/>
        </a:spcAft>
        <a:buClr>
          <a:schemeClr val="tx2"/>
        </a:buClr>
        <a:buFont typeface="Wingdings 2" pitchFamily="1" charset="2"/>
        <a:buBlip>
          <a:blip r:embed="rId15"/>
        </a:buBlip>
        <a:defRPr sz="2000">
          <a:solidFill>
            <a:schemeClr val="tx1"/>
          </a:solidFill>
          <a:effectLst>
            <a:outerShdw blurRad="38100" dist="38100" dir="2700000" algn="tl">
              <a:srgbClr val="000000"/>
            </a:outerShdw>
          </a:effectLst>
          <a:latin typeface="+mn-lt"/>
        </a:defRPr>
      </a:lvl4pPr>
      <a:lvl5pPr marL="1947863" indent="-346075" algn="l" rtl="0" eaLnBrk="0" fontAlgn="base" hangingPunct="0">
        <a:lnSpc>
          <a:spcPct val="90000"/>
        </a:lnSpc>
        <a:spcBef>
          <a:spcPct val="30000"/>
        </a:spcBef>
        <a:spcAft>
          <a:spcPct val="0"/>
        </a:spcAft>
        <a:buClr>
          <a:schemeClr val="tx2"/>
        </a:buClr>
        <a:buFont typeface="Wingdings 2" pitchFamily="1" charset="2"/>
        <a:buBlip>
          <a:blip r:embed="rId15"/>
        </a:buBlip>
        <a:defRPr sz="2000">
          <a:solidFill>
            <a:schemeClr val="tx1"/>
          </a:solidFill>
          <a:effectLst>
            <a:outerShdw blurRad="38100" dist="38100" dir="2700000" algn="tl">
              <a:srgbClr val="000000"/>
            </a:outerShdw>
          </a:effectLst>
          <a:latin typeface="+mn-lt"/>
        </a:defRPr>
      </a:lvl5pPr>
      <a:lvl6pPr marL="2405063" indent="-346075" algn="l" rtl="0" fontAlgn="base">
        <a:lnSpc>
          <a:spcPct val="90000"/>
        </a:lnSpc>
        <a:spcBef>
          <a:spcPct val="30000"/>
        </a:spcBef>
        <a:spcAft>
          <a:spcPct val="0"/>
        </a:spcAft>
        <a:buClr>
          <a:schemeClr val="tx2"/>
        </a:buClr>
        <a:buFont typeface="Wingdings 2" pitchFamily="18" charset="2"/>
        <a:buBlip>
          <a:blip r:embed="rId15"/>
        </a:buBlip>
        <a:defRPr sz="2000">
          <a:solidFill>
            <a:schemeClr val="tx1"/>
          </a:solidFill>
          <a:effectLst>
            <a:outerShdw blurRad="38100" dist="38100" dir="2700000" algn="tl">
              <a:srgbClr val="000000"/>
            </a:outerShdw>
          </a:effectLst>
          <a:latin typeface="+mn-lt"/>
        </a:defRPr>
      </a:lvl6pPr>
      <a:lvl7pPr marL="2862263" indent="-346075" algn="l" rtl="0" fontAlgn="base">
        <a:lnSpc>
          <a:spcPct val="90000"/>
        </a:lnSpc>
        <a:spcBef>
          <a:spcPct val="30000"/>
        </a:spcBef>
        <a:spcAft>
          <a:spcPct val="0"/>
        </a:spcAft>
        <a:buClr>
          <a:schemeClr val="tx2"/>
        </a:buClr>
        <a:buFont typeface="Wingdings 2" pitchFamily="18" charset="2"/>
        <a:buBlip>
          <a:blip r:embed="rId15"/>
        </a:buBlip>
        <a:defRPr sz="2000">
          <a:solidFill>
            <a:schemeClr val="tx1"/>
          </a:solidFill>
          <a:effectLst>
            <a:outerShdw blurRad="38100" dist="38100" dir="2700000" algn="tl">
              <a:srgbClr val="000000"/>
            </a:outerShdw>
          </a:effectLst>
          <a:latin typeface="+mn-lt"/>
        </a:defRPr>
      </a:lvl7pPr>
      <a:lvl8pPr marL="3319463" indent="-346075" algn="l" rtl="0" fontAlgn="base">
        <a:lnSpc>
          <a:spcPct val="90000"/>
        </a:lnSpc>
        <a:spcBef>
          <a:spcPct val="30000"/>
        </a:spcBef>
        <a:spcAft>
          <a:spcPct val="0"/>
        </a:spcAft>
        <a:buClr>
          <a:schemeClr val="tx2"/>
        </a:buClr>
        <a:buFont typeface="Wingdings 2" pitchFamily="18" charset="2"/>
        <a:buBlip>
          <a:blip r:embed="rId15"/>
        </a:buBlip>
        <a:defRPr sz="2000">
          <a:solidFill>
            <a:schemeClr val="tx1"/>
          </a:solidFill>
          <a:effectLst>
            <a:outerShdw blurRad="38100" dist="38100" dir="2700000" algn="tl">
              <a:srgbClr val="000000"/>
            </a:outerShdw>
          </a:effectLst>
          <a:latin typeface="+mn-lt"/>
        </a:defRPr>
      </a:lvl8pPr>
      <a:lvl9pPr marL="3776663" indent="-346075" algn="l" rtl="0" fontAlgn="base">
        <a:lnSpc>
          <a:spcPct val="90000"/>
        </a:lnSpc>
        <a:spcBef>
          <a:spcPct val="30000"/>
        </a:spcBef>
        <a:spcAft>
          <a:spcPct val="0"/>
        </a:spcAft>
        <a:buClr>
          <a:schemeClr val="tx2"/>
        </a:buClr>
        <a:buFont typeface="Wingdings 2" pitchFamily="18" charset="2"/>
        <a:buBlip>
          <a:blip r:embed="rId15"/>
        </a:buBlip>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9.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10.xml"/><Relationship Id="rId5" Type="http://schemas.openxmlformats.org/officeDocument/2006/relationships/image" Target="../media/image12.jpe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1.xml"/><Relationship Id="rId5" Type="http://schemas.openxmlformats.org/officeDocument/2006/relationships/image" Target="../media/image12.jpe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7.jpeg"/><Relationship Id="rId2" Type="http://schemas.openxmlformats.org/officeDocument/2006/relationships/slideLayout" Target="../slideLayouts/slideLayout2.xml"/><Relationship Id="rId1" Type="http://schemas.openxmlformats.org/officeDocument/2006/relationships/tags" Target="../tags/tag12.xml"/><Relationship Id="rId6" Type="http://schemas.openxmlformats.org/officeDocument/2006/relationships/image" Target="../media/image16.jpeg"/><Relationship Id="rId5" Type="http://schemas.openxmlformats.org/officeDocument/2006/relationships/image" Target="../media/image7.jpeg"/><Relationship Id="rId4" Type="http://schemas.openxmlformats.org/officeDocument/2006/relationships/image" Target="../media/image8.jpe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2.xml"/><Relationship Id="rId5" Type="http://schemas.openxmlformats.org/officeDocument/2006/relationships/image" Target="../media/image8.jpeg"/><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5.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hyperlink" Target="http://www.xna.com"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hyperlink" Target="http://en.wikipedia.org/wiki/Stevens'_power_law" TargetMode="External"/><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image" Target="../media/image13.wmf"/><Relationship Id="rId5" Type="http://schemas.openxmlformats.org/officeDocument/2006/relationships/image" Target="../media/image3.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3074" name="Text Box 9"/>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“WALK IN” SLIDE</a:t>
            </a:r>
          </a:p>
        </p:txBody>
      </p:sp>
    </p:spTree>
  </p:cSld>
  <p:clrMapOvr>
    <a:masterClrMapping/>
  </p:clrMapOvr>
  <p:transition advTm="5335">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381000" y="228600"/>
            <a:ext cx="8382000" cy="1255728"/>
          </a:xfrm>
        </p:spPr>
        <p:txBody>
          <a:bodyPr/>
          <a:lstStyle/>
          <a:p>
            <a:pPr eaLnBrk="1" hangingPunct="1">
              <a:defRPr/>
            </a:pPr>
            <a:r>
              <a:rPr lang="en-US" dirty="0" smtClean="0"/>
              <a:t>It’s a Good Thing</a:t>
            </a:r>
            <a:r>
              <a:rPr lang="en-US" dirty="0" smtClean="0">
                <a:solidFill>
                  <a:srgbClr val="CCCCCC"/>
                </a:solidFill>
              </a:rPr>
              <a:t/>
            </a:r>
            <a:br>
              <a:rPr lang="en-US" dirty="0" smtClean="0">
                <a:solidFill>
                  <a:srgbClr val="CCCCCC"/>
                </a:solidFill>
              </a:rPr>
            </a:br>
            <a:endParaRPr lang="en-US" sz="3600" dirty="0" smtClean="0">
              <a:solidFill>
                <a:schemeClr val="accent1"/>
              </a:solidFill>
            </a:endParaRPr>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pic>
        <p:nvPicPr>
          <p:cNvPr id="2052" name="Picture 4"/>
          <p:cNvPicPr>
            <a:picLocks noChangeAspect="1" noChangeArrowheads="1"/>
          </p:cNvPicPr>
          <p:nvPr/>
        </p:nvPicPr>
        <p:blipFill>
          <a:blip r:embed="rId4"/>
          <a:srcRect/>
          <a:stretch>
            <a:fillRect/>
          </a:stretch>
        </p:blipFill>
        <p:spPr bwMode="auto">
          <a:xfrm>
            <a:off x="838200" y="1676400"/>
            <a:ext cx="5432425" cy="4778375"/>
          </a:xfrm>
          <a:prstGeom prst="rect">
            <a:avLst/>
          </a:prstGeom>
          <a:noFill/>
          <a:ln w="9525">
            <a:noFill/>
            <a:miter lim="800000"/>
            <a:headEnd/>
            <a:tailEnd/>
          </a:ln>
          <a:effectLst/>
        </p:spPr>
      </p:pic>
      <p:sp>
        <p:nvSpPr>
          <p:cNvPr id="10" name="Rectangle 3"/>
          <p:cNvSpPr txBox="1">
            <a:spLocks noChangeArrowheads="1"/>
          </p:cNvSpPr>
          <p:nvPr/>
        </p:nvSpPr>
        <p:spPr bwMode="auto">
          <a:xfrm>
            <a:off x="381000" y="1066800"/>
            <a:ext cx="8410575" cy="5048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 charset="2"/>
              <a:buBlip>
                <a:blip r:embed="rId5"/>
              </a:buBlip>
              <a:tabLst/>
              <a:defRPr/>
            </a:pPr>
            <a:r>
              <a:rPr lang="en-US" sz="3200" kern="0" baseline="0" dirty="0" smtClean="0">
                <a:effectLst>
                  <a:outerShdw blurRad="38100" dist="38100" dir="2700000" algn="tl">
                    <a:srgbClr val="000000"/>
                  </a:outerShdw>
                </a:effectLst>
                <a:latin typeface="+mn-lt"/>
              </a:rPr>
              <a:t>Our Visual Systems and Displays</a:t>
            </a:r>
            <a:r>
              <a:rPr lang="en-US" sz="3200" kern="0" dirty="0" smtClean="0">
                <a:effectLst>
                  <a:outerShdw blurRad="38100" dist="38100" dir="2700000" algn="tl">
                    <a:srgbClr val="000000"/>
                  </a:outerShdw>
                </a:effectLst>
                <a:latin typeface="+mn-lt"/>
              </a:rPr>
              <a:t> are well matched</a:t>
            </a:r>
          </a:p>
          <a:p>
            <a:pPr marL="904875" lvl="1" indent="-447675">
              <a:lnSpc>
                <a:spcPct val="90000"/>
              </a:lnSpc>
              <a:spcBef>
                <a:spcPct val="30000"/>
              </a:spcBef>
              <a:buClr>
                <a:schemeClr val="tx2"/>
              </a:buClr>
              <a:buFont typeface="Wingdings 2" pitchFamily="1" charset="2"/>
              <a:buBlip>
                <a:blip r:embed="rId5"/>
              </a:buBlip>
              <a:defRPr/>
            </a:pPr>
            <a:r>
              <a:rPr lang="en-US" sz="3200" kern="0" dirty="0" smtClean="0">
                <a:effectLst>
                  <a:outerShdw blurRad="38100" dist="38100" dir="2700000" algn="tl">
                    <a:srgbClr val="000000"/>
                  </a:outerShdw>
                </a:effectLst>
                <a:latin typeface="+mn-lt"/>
              </a:rPr>
              <a:t>CRT response curve </a:t>
            </a:r>
            <a:r>
              <a:rPr lang="en-US" sz="3200" dirty="0" smtClean="0"/>
              <a:t>≈ inverse of human eye sensitivity</a:t>
            </a:r>
          </a:p>
          <a:p>
            <a:pPr marL="904875" lvl="1" indent="-447675">
              <a:lnSpc>
                <a:spcPct val="90000"/>
              </a:lnSpc>
              <a:spcBef>
                <a:spcPct val="30000"/>
              </a:spcBef>
              <a:buClr>
                <a:schemeClr val="tx2"/>
              </a:buClr>
              <a:buFont typeface="Wingdings 2" pitchFamily="1" charset="2"/>
              <a:buBlip>
                <a:blip r:embed="rId5"/>
              </a:buBlip>
              <a:defRPr/>
            </a:pPr>
            <a:r>
              <a:rPr lang="en-US" sz="3200" kern="0" dirty="0" smtClean="0">
                <a:effectLst>
                  <a:outerShdw blurRad="38100" dist="38100" dir="2700000" algn="tl">
                    <a:srgbClr val="000000"/>
                  </a:outerShdw>
                </a:effectLst>
                <a:latin typeface="+mn-lt"/>
              </a:rPr>
              <a:t>Excellent range of luminance values</a:t>
            </a:r>
          </a:p>
          <a:p>
            <a:pPr marL="447675" lvl="1" indent="-447675">
              <a:lnSpc>
                <a:spcPct val="90000"/>
              </a:lnSpc>
              <a:spcBef>
                <a:spcPct val="30000"/>
              </a:spcBef>
              <a:buClr>
                <a:schemeClr val="tx2"/>
              </a:buClr>
              <a:buBlip>
                <a:blip r:embed="rId5"/>
              </a:buBlip>
              <a:defRPr/>
            </a:pPr>
            <a:r>
              <a:rPr lang="en-US" sz="3200" kern="0" dirty="0" smtClean="0">
                <a:effectLst>
                  <a:outerShdw blurRad="38100" dist="38100" dir="2700000" algn="tl">
                    <a:srgbClr val="000000"/>
                  </a:outerShdw>
                </a:effectLst>
              </a:rPr>
              <a:t>Best use of bits is gamma 2.2</a:t>
            </a:r>
          </a:p>
          <a:p>
            <a:pPr marL="904875" lvl="2" indent="-447675">
              <a:lnSpc>
                <a:spcPct val="90000"/>
              </a:lnSpc>
              <a:spcBef>
                <a:spcPct val="30000"/>
              </a:spcBef>
              <a:buClr>
                <a:schemeClr val="tx2"/>
              </a:buClr>
              <a:buBlip>
                <a:blip r:embed="rId5"/>
              </a:buBlip>
              <a:defRPr/>
            </a:pPr>
            <a:r>
              <a:rPr lang="en-US" sz="3200" kern="0" dirty="0" smtClean="0">
                <a:effectLst>
                  <a:outerShdw blurRad="38100" dist="38100" dir="2700000" algn="tl">
                    <a:srgbClr val="000000"/>
                  </a:outerShdw>
                </a:effectLst>
              </a:rPr>
              <a:t>Moves intensity values into dark range where eye more sensitive</a:t>
            </a:r>
          </a:p>
          <a:p>
            <a:pPr marL="447675" lvl="1" indent="-447675">
              <a:lnSpc>
                <a:spcPct val="90000"/>
              </a:lnSpc>
              <a:spcBef>
                <a:spcPct val="30000"/>
              </a:spcBef>
              <a:buClr>
                <a:schemeClr val="tx2"/>
              </a:buClr>
              <a:buBlip>
                <a:blip r:embed="rId5"/>
              </a:buBlip>
              <a:defRPr/>
            </a:pPr>
            <a:endParaRPr lang="en-US" sz="3200" kern="0" dirty="0" smtClean="0">
              <a:effectLst>
                <a:outerShdw blurRad="38100" dist="38100" dir="2700000" algn="tl">
                  <a:srgbClr val="000000"/>
                </a:outerShdw>
              </a:effectLst>
            </a:endParaRPr>
          </a:p>
          <a:p>
            <a:pPr marL="904875" lvl="1" indent="-447675">
              <a:lnSpc>
                <a:spcPct val="90000"/>
              </a:lnSpc>
              <a:spcBef>
                <a:spcPct val="30000"/>
              </a:spcBef>
              <a:buClr>
                <a:schemeClr val="tx2"/>
              </a:buClr>
              <a:buFont typeface="Wingdings 2" pitchFamily="1" charset="2"/>
              <a:buBlip>
                <a:blip r:embed="rId5"/>
              </a:buBlip>
              <a:defRPr/>
            </a:pPr>
            <a:endParaRPr lang="en-US" sz="3200" kern="0" dirty="0" smtClean="0">
              <a:effectLst>
                <a:outerShdw blurRad="38100" dist="38100" dir="2700000" algn="tl">
                  <a:srgbClr val="000000"/>
                </a:outerShdw>
              </a:effectLst>
              <a:latin typeface="+mn-lt"/>
            </a:endParaRPr>
          </a:p>
          <a:p>
            <a:pPr marL="904875" lvl="1" indent="-447675">
              <a:lnSpc>
                <a:spcPct val="90000"/>
              </a:lnSpc>
              <a:spcBef>
                <a:spcPct val="30000"/>
              </a:spcBef>
              <a:buClr>
                <a:schemeClr val="tx2"/>
              </a:buClr>
              <a:buFont typeface="Wingdings 2" pitchFamily="1" charset="2"/>
              <a:buBlip>
                <a:blip r:embed="rId5"/>
              </a:buBlip>
              <a:defRPr/>
            </a:pPr>
            <a:endParaRPr lang="en-US" sz="3200" kern="0" dirty="0" smtClean="0">
              <a:effectLst>
                <a:outerShdw blurRad="38100" dist="38100" dir="2700000" algn="tl">
                  <a:srgbClr val="000000"/>
                </a:outerShdw>
              </a:effectLst>
              <a:latin typeface="+mn-lt"/>
            </a:endParaRPr>
          </a:p>
          <a:p>
            <a:pPr marL="904875" lvl="1" indent="-447675">
              <a:lnSpc>
                <a:spcPct val="90000"/>
              </a:lnSpc>
              <a:spcBef>
                <a:spcPct val="30000"/>
              </a:spcBef>
              <a:buClr>
                <a:schemeClr val="tx2"/>
              </a:buClr>
              <a:buFont typeface="Wingdings 2" pitchFamily="1" charset="2"/>
              <a:buBlip>
                <a:blip r:embed="rId5"/>
              </a:buBlip>
              <a:defRPr/>
            </a:pPr>
            <a:endPar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p:txBody>
      </p:sp>
      <p:grpSp>
        <p:nvGrpSpPr>
          <p:cNvPr id="16" name="Group 15"/>
          <p:cNvGrpSpPr/>
          <p:nvPr/>
        </p:nvGrpSpPr>
        <p:grpSpPr>
          <a:xfrm>
            <a:off x="1752600" y="3429000"/>
            <a:ext cx="3278476" cy="1969532"/>
            <a:chOff x="1752600" y="3429000"/>
            <a:chExt cx="3278476" cy="1969532"/>
          </a:xfrm>
        </p:grpSpPr>
        <p:sp>
          <p:nvSpPr>
            <p:cNvPr id="9" name="TextBox 8"/>
            <p:cNvSpPr txBox="1"/>
            <p:nvPr/>
          </p:nvSpPr>
          <p:spPr>
            <a:xfrm>
              <a:off x="4114800" y="5029200"/>
              <a:ext cx="916276" cy="369332"/>
            </a:xfrm>
            <a:prstGeom prst="rect">
              <a:avLst/>
            </a:prstGeom>
            <a:noFill/>
          </p:spPr>
          <p:txBody>
            <a:bodyPr wrap="none" rtlCol="0">
              <a:spAutoFit/>
            </a:bodyPr>
            <a:lstStyle/>
            <a:p>
              <a:r>
                <a:rPr lang="en-US" dirty="0" smtClean="0"/>
                <a:t>Y = X</a:t>
              </a:r>
              <a:r>
                <a:rPr lang="en-US" baseline="50000" dirty="0" smtClean="0"/>
                <a:t>2.2</a:t>
              </a:r>
              <a:endParaRPr lang="en-US" baseline="50000" dirty="0"/>
            </a:p>
          </p:txBody>
        </p:sp>
        <p:sp>
          <p:nvSpPr>
            <p:cNvPr id="11" name="TextBox 10"/>
            <p:cNvSpPr txBox="1"/>
            <p:nvPr/>
          </p:nvSpPr>
          <p:spPr>
            <a:xfrm>
              <a:off x="2362200" y="4419600"/>
              <a:ext cx="780022" cy="369332"/>
            </a:xfrm>
            <a:prstGeom prst="rect">
              <a:avLst/>
            </a:prstGeom>
            <a:noFill/>
          </p:spPr>
          <p:txBody>
            <a:bodyPr wrap="none" rtlCol="0">
              <a:spAutoFit/>
            </a:bodyPr>
            <a:lstStyle/>
            <a:p>
              <a:r>
                <a:rPr lang="en-US" dirty="0" smtClean="0"/>
                <a:t>Y = X</a:t>
              </a:r>
              <a:r>
                <a:rPr lang="en-US" baseline="50000" dirty="0" smtClean="0"/>
                <a:t>1</a:t>
              </a:r>
              <a:endParaRPr lang="en-US" baseline="50000" dirty="0"/>
            </a:p>
          </p:txBody>
        </p:sp>
        <p:sp>
          <p:nvSpPr>
            <p:cNvPr id="15" name="TextBox 14"/>
            <p:cNvSpPr txBox="1"/>
            <p:nvPr/>
          </p:nvSpPr>
          <p:spPr>
            <a:xfrm>
              <a:off x="1752600" y="3429000"/>
              <a:ext cx="916276" cy="369332"/>
            </a:xfrm>
            <a:prstGeom prst="rect">
              <a:avLst/>
            </a:prstGeom>
            <a:noFill/>
          </p:spPr>
          <p:txBody>
            <a:bodyPr wrap="none" rtlCol="0">
              <a:spAutoFit/>
            </a:bodyPr>
            <a:lstStyle/>
            <a:p>
              <a:r>
                <a:rPr lang="en-US" dirty="0" smtClean="0"/>
                <a:t>Y = X</a:t>
              </a:r>
              <a:r>
                <a:rPr lang="en-US" baseline="50000" dirty="0" smtClean="0"/>
                <a:t>0.5</a:t>
              </a:r>
              <a:endParaRPr lang="en-US" baseline="50000" dirty="0"/>
            </a:p>
          </p:txBody>
        </p:sp>
      </p:grpSp>
    </p:spTree>
    <p:custDataLst>
      <p:tags r:id="rId1"/>
    </p:custDataLst>
  </p:cSld>
  <p:clrMapOvr>
    <a:masterClrMapping/>
  </p:clrMapOvr>
  <p:transition advTm="138981">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1000" fill="hold"/>
                                        <p:tgtEl>
                                          <p:spTgt spid="2052"/>
                                        </p:tgtEl>
                                      </p:cBhvr>
                                      <p:by x="30000" y="30000"/>
                                    </p:animScale>
                                  </p:childTnLst>
                                </p:cTn>
                              </p:par>
                              <p:par>
                                <p:cTn id="7" presetID="36" presetClass="path" presetSubtype="0" accel="50000" decel="50000" fill="hold" nodeType="withEffect">
                                  <p:stCondLst>
                                    <p:cond delay="0"/>
                                  </p:stCondLst>
                                  <p:childTnLst>
                                    <p:animMotion origin="layout" path="M 4.72222E-6 -4.07407E-6 L 4.72222E-6 0.13635 C 4.72222E-6 0.19723 0.04878 0.27385 0.08871 0.27385 L 0.17795 0.27385 " pathEditMode="relative" rAng="0" ptsTypes="FfFF">
                                      <p:cBhvr>
                                        <p:cTn id="8" dur="1000" fill="hold"/>
                                        <p:tgtEl>
                                          <p:spTgt spid="2052"/>
                                        </p:tgtEl>
                                        <p:attrNameLst>
                                          <p:attrName>ppt_x</p:attrName>
                                          <p:attrName>ppt_y</p:attrName>
                                        </p:attrNameLst>
                                      </p:cBhvr>
                                      <p:rCtr x="89" y="137"/>
                                    </p:animMotion>
                                  </p:childTnLst>
                                </p:cTn>
                              </p:par>
                              <p:par>
                                <p:cTn id="9" presetID="10" presetClass="entr" presetSubtype="0" fill="hold" grpId="0" nodeType="withEffect">
                                  <p:stCondLst>
                                    <p:cond delay="30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100"/>
                                        <p:tgtEl>
                                          <p:spTgt spid="10"/>
                                        </p:tgtEl>
                                      </p:cBhvr>
                                    </p:animEffect>
                                  </p:childTnLst>
                                </p:cTn>
                              </p:par>
                              <p:par>
                                <p:cTn id="12" presetID="10" presetClass="exit" presetSubtype="0" fill="hold" nodeType="withEffect">
                                  <p:stCondLst>
                                    <p:cond delay="0"/>
                                  </p:stCondLst>
                                  <p:childTnLst>
                                    <p:animEffect transition="out" filter="fade">
                                      <p:cBhvr>
                                        <p:cTn id="13" dur="1000"/>
                                        <p:tgtEl>
                                          <p:spTgt spid="16"/>
                                        </p:tgtEl>
                                      </p:cBhvr>
                                    </p:animEffect>
                                    <p:set>
                                      <p:cBhvr>
                                        <p:cTn id="14" dur="1" fill="hold">
                                          <p:stCondLst>
                                            <p:cond delay="9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Gamma and Direct3D</a:t>
            </a:r>
            <a:endParaRPr lang="en-US" dirty="0"/>
          </a:p>
        </p:txBody>
      </p:sp>
      <p:graphicFrame>
        <p:nvGraphicFramePr>
          <p:cNvPr id="9" name="Diagram 8"/>
          <p:cNvGraphicFramePr/>
          <p:nvPr/>
        </p:nvGraphicFramePr>
        <p:xfrm>
          <a:off x="152400" y="457200"/>
          <a:ext cx="7924800" cy="6172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cSld>
  <p:clrMapOvr>
    <a:masterClrMapping/>
  </p:clrMapOvr>
  <p:transition advTm="31481">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381000" y="228600"/>
            <a:ext cx="8382000" cy="757130"/>
          </a:xfrm>
        </p:spPr>
        <p:txBody>
          <a:bodyPr/>
          <a:lstStyle/>
          <a:p>
            <a:pPr eaLnBrk="1" hangingPunct="1">
              <a:defRPr/>
            </a:pPr>
            <a:r>
              <a:rPr lang="en-US" dirty="0" smtClean="0"/>
              <a:t>Direct3D Defaults</a:t>
            </a:r>
            <a:endParaRPr lang="en-US" dirty="0" smtClean="0">
              <a:solidFill>
                <a:schemeClr val="accent1"/>
              </a:solidFill>
            </a:endParaRPr>
          </a:p>
        </p:txBody>
      </p:sp>
      <p:sp>
        <p:nvSpPr>
          <p:cNvPr id="1073155" name="Rectangle 3"/>
          <p:cNvSpPr>
            <a:spLocks noGrp="1" noChangeArrowheads="1"/>
          </p:cNvSpPr>
          <p:nvPr>
            <p:ph idx="1"/>
          </p:nvPr>
        </p:nvSpPr>
        <p:spPr>
          <a:xfrm>
            <a:off x="381000" y="1155700"/>
            <a:ext cx="8410575" cy="4959350"/>
          </a:xfrm>
        </p:spPr>
        <p:txBody>
          <a:bodyPr>
            <a:normAutofit lnSpcReduction="10000"/>
          </a:bodyPr>
          <a:lstStyle/>
          <a:p>
            <a:pPr eaLnBrk="1" hangingPunct="1">
              <a:buFont typeface="Wingdings 2" pitchFamily="18" charset="2"/>
              <a:buBlip>
                <a:blip r:embed="rId4"/>
              </a:buBlip>
              <a:defRPr/>
            </a:pPr>
            <a:r>
              <a:rPr lang="en-US" dirty="0" smtClean="0"/>
              <a:t>Everything defaults to linear</a:t>
            </a:r>
          </a:p>
          <a:p>
            <a:pPr lvl="1" eaLnBrk="1" hangingPunct="1">
              <a:buFont typeface="Wingdings 2" pitchFamily="18" charset="2"/>
              <a:buBlip>
                <a:blip r:embed="rId4"/>
              </a:buBlip>
              <a:defRPr/>
            </a:pPr>
            <a:r>
              <a:rPr lang="en-US" dirty="0" smtClean="0"/>
              <a:t>That’s OK – right?</a:t>
            </a:r>
            <a:endParaRPr lang="en-US" dirty="0" smtClean="0">
              <a:solidFill>
                <a:srgbClr val="FF0000"/>
              </a:solidFill>
            </a:endParaRPr>
          </a:p>
          <a:p>
            <a:pPr eaLnBrk="1" hangingPunct="1">
              <a:buFont typeface="Wingdings 2" pitchFamily="18" charset="2"/>
              <a:buBlip>
                <a:blip r:embed="rId4"/>
              </a:buBlip>
              <a:defRPr/>
            </a:pPr>
            <a:r>
              <a:rPr lang="en-US" dirty="0" smtClean="0"/>
              <a:t>Source textures rarely linear</a:t>
            </a:r>
          </a:p>
          <a:p>
            <a:pPr lvl="1" eaLnBrk="1" hangingPunct="1">
              <a:buFont typeface="Wingdings 2" pitchFamily="18" charset="2"/>
              <a:buBlip>
                <a:blip r:embed="rId4"/>
              </a:buBlip>
              <a:defRPr/>
            </a:pPr>
            <a:r>
              <a:rPr lang="en-US" dirty="0" smtClean="0"/>
              <a:t>Authoring apps mostly default to </a:t>
            </a:r>
            <a:r>
              <a:rPr lang="en-US" dirty="0" err="1" smtClean="0"/>
              <a:t>sRGB</a:t>
            </a:r>
            <a:endParaRPr lang="en-US" dirty="0" smtClean="0"/>
          </a:p>
          <a:p>
            <a:pPr lvl="1" eaLnBrk="1" hangingPunct="1">
              <a:buFont typeface="Wingdings 2" pitchFamily="18" charset="2"/>
              <a:buBlip>
                <a:blip r:embed="rId4"/>
              </a:buBlip>
              <a:defRPr/>
            </a:pPr>
            <a:r>
              <a:rPr lang="en-US" dirty="0" smtClean="0"/>
              <a:t>But by default, we sample as linear</a:t>
            </a:r>
          </a:p>
          <a:p>
            <a:pPr eaLnBrk="1" hangingPunct="1">
              <a:buFont typeface="Wingdings 2" pitchFamily="18" charset="2"/>
              <a:buBlip>
                <a:blip r:embed="rId4"/>
              </a:buBlip>
              <a:defRPr/>
            </a:pPr>
            <a:r>
              <a:rPr lang="en-US" dirty="0" smtClean="0"/>
              <a:t>Front buffer data should be </a:t>
            </a:r>
            <a:r>
              <a:rPr lang="en-US" dirty="0" err="1" smtClean="0"/>
              <a:t>sRGB</a:t>
            </a:r>
            <a:r>
              <a:rPr lang="en-US" dirty="0" smtClean="0"/>
              <a:t> on all platforms</a:t>
            </a:r>
          </a:p>
          <a:p>
            <a:pPr lvl="1" eaLnBrk="1" hangingPunct="1">
              <a:buFont typeface="Wingdings 2" pitchFamily="18" charset="2"/>
              <a:buBlip>
                <a:blip r:embed="rId4"/>
              </a:buBlip>
              <a:defRPr/>
            </a:pPr>
            <a:r>
              <a:rPr lang="en-US" dirty="0" smtClean="0"/>
              <a:t>Or there should be a gamma ramp applied</a:t>
            </a:r>
          </a:p>
          <a:p>
            <a:pPr lvl="1" eaLnBrk="1" hangingPunct="1">
              <a:buFont typeface="Wingdings 2" pitchFamily="18" charset="2"/>
              <a:buBlip>
                <a:blip r:embed="rId4"/>
              </a:buBlip>
              <a:defRPr/>
            </a:pPr>
            <a:r>
              <a:rPr lang="en-US" dirty="0" smtClean="0"/>
              <a:t>But by default, contains uncorrected linear data</a:t>
            </a:r>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sp>
        <p:nvSpPr>
          <p:cNvPr id="5" name="TextBox 4"/>
          <p:cNvSpPr txBox="1"/>
          <p:nvPr/>
        </p:nvSpPr>
        <p:spPr>
          <a:xfrm>
            <a:off x="4238625" y="1571625"/>
            <a:ext cx="737702" cy="523220"/>
          </a:xfrm>
          <a:prstGeom prst="rect">
            <a:avLst/>
          </a:prstGeom>
          <a:noFill/>
        </p:spPr>
        <p:txBody>
          <a:bodyPr wrap="none" rtlCol="0">
            <a:spAutoFit/>
          </a:bodyPr>
          <a:lstStyle/>
          <a:p>
            <a:r>
              <a:rPr lang="en-US" sz="2800" dirty="0" smtClean="0">
                <a:solidFill>
                  <a:srgbClr val="FF0000"/>
                </a:solidFill>
              </a:rPr>
              <a:t>No!</a:t>
            </a:r>
            <a:endParaRPr lang="en-US" sz="2800" dirty="0"/>
          </a:p>
        </p:txBody>
      </p:sp>
    </p:spTree>
    <p:custDataLst>
      <p:tags r:id="rId1"/>
    </p:custDataLst>
  </p:cSld>
  <p:clrMapOvr>
    <a:masterClrMapping/>
  </p:clrMapOvr>
  <p:transition advTm="93133">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73155">
                                            <p:txEl>
                                              <p:pRg st="1" end="1"/>
                                            </p:txEl>
                                          </p:spTgt>
                                        </p:tgtEl>
                                        <p:attrNameLst>
                                          <p:attrName>style.visibility</p:attrName>
                                        </p:attrNameLst>
                                      </p:cBhvr>
                                      <p:to>
                                        <p:strVal val="visible"/>
                                      </p:to>
                                    </p:set>
                                    <p:animEffect transition="in" filter="fade">
                                      <p:cBhvr>
                                        <p:cTn id="7" dur="1000"/>
                                        <p:tgtEl>
                                          <p:spTgt spid="107315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Scale>
                                      <p:cBhvr>
                                        <p:cTn id="1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5"/>
                                        </p:tgtEl>
                                        <p:attrNameLst>
                                          <p:attrName>ppt_x</p:attrName>
                                          <p:attrName>ppt_y</p:attrName>
                                        </p:attrNameLst>
                                      </p:cBhvr>
                                    </p:animMotion>
                                    <p:animEffect transition="in" filter="fade">
                                      <p:cBhvr>
                                        <p:cTn id="14" dur="1000"/>
                                        <p:tgtEl>
                                          <p:spTgt spid="5"/>
                                        </p:tgtEl>
                                      </p:cBhvr>
                                    </p:animEffect>
                                  </p:childTnLst>
                                </p:cTn>
                              </p:par>
                              <p:par>
                                <p:cTn id="15" presetID="10" presetClass="entr" presetSubtype="0" fill="hold" nodeType="withEffect">
                                  <p:stCondLst>
                                    <p:cond delay="1000"/>
                                  </p:stCondLst>
                                  <p:childTnLst>
                                    <p:set>
                                      <p:cBhvr>
                                        <p:cTn id="16" dur="1" fill="hold">
                                          <p:stCondLst>
                                            <p:cond delay="0"/>
                                          </p:stCondLst>
                                        </p:cTn>
                                        <p:tgtEl>
                                          <p:spTgt spid="1073155">
                                            <p:txEl>
                                              <p:pRg st="2" end="2"/>
                                            </p:txEl>
                                          </p:spTgt>
                                        </p:tgtEl>
                                        <p:attrNameLst>
                                          <p:attrName>style.visibility</p:attrName>
                                        </p:attrNameLst>
                                      </p:cBhvr>
                                      <p:to>
                                        <p:strVal val="visible"/>
                                      </p:to>
                                    </p:set>
                                    <p:animEffect transition="in" filter="fade">
                                      <p:cBhvr>
                                        <p:cTn id="17" dur="1000"/>
                                        <p:tgtEl>
                                          <p:spTgt spid="1073155">
                                            <p:txEl>
                                              <p:pRg st="2" end="2"/>
                                            </p:txEl>
                                          </p:spTgt>
                                        </p:tgtEl>
                                      </p:cBhvr>
                                    </p:animEffect>
                                  </p:childTnLst>
                                </p:cTn>
                              </p:par>
                              <p:par>
                                <p:cTn id="18" presetID="10" presetClass="entr" presetSubtype="0" fill="hold" nodeType="withEffect">
                                  <p:stCondLst>
                                    <p:cond delay="1000"/>
                                  </p:stCondLst>
                                  <p:childTnLst>
                                    <p:set>
                                      <p:cBhvr>
                                        <p:cTn id="19" dur="1" fill="hold">
                                          <p:stCondLst>
                                            <p:cond delay="0"/>
                                          </p:stCondLst>
                                        </p:cTn>
                                        <p:tgtEl>
                                          <p:spTgt spid="1073155">
                                            <p:txEl>
                                              <p:pRg st="3" end="3"/>
                                            </p:txEl>
                                          </p:spTgt>
                                        </p:tgtEl>
                                        <p:attrNameLst>
                                          <p:attrName>style.visibility</p:attrName>
                                        </p:attrNameLst>
                                      </p:cBhvr>
                                      <p:to>
                                        <p:strVal val="visible"/>
                                      </p:to>
                                    </p:set>
                                    <p:animEffect transition="in" filter="fade">
                                      <p:cBhvr>
                                        <p:cTn id="20" dur="1000"/>
                                        <p:tgtEl>
                                          <p:spTgt spid="1073155">
                                            <p:txEl>
                                              <p:pRg st="3" end="3"/>
                                            </p:txEl>
                                          </p:spTgt>
                                        </p:tgtEl>
                                      </p:cBhvr>
                                    </p:animEffect>
                                  </p:childTnLst>
                                </p:cTn>
                              </p:par>
                              <p:par>
                                <p:cTn id="21" presetID="10" presetClass="entr" presetSubtype="0" fill="hold" nodeType="withEffect">
                                  <p:stCondLst>
                                    <p:cond delay="1000"/>
                                  </p:stCondLst>
                                  <p:childTnLst>
                                    <p:set>
                                      <p:cBhvr>
                                        <p:cTn id="22" dur="1" fill="hold">
                                          <p:stCondLst>
                                            <p:cond delay="0"/>
                                          </p:stCondLst>
                                        </p:cTn>
                                        <p:tgtEl>
                                          <p:spTgt spid="1073155">
                                            <p:txEl>
                                              <p:pRg st="4" end="4"/>
                                            </p:txEl>
                                          </p:spTgt>
                                        </p:tgtEl>
                                        <p:attrNameLst>
                                          <p:attrName>style.visibility</p:attrName>
                                        </p:attrNameLst>
                                      </p:cBhvr>
                                      <p:to>
                                        <p:strVal val="visible"/>
                                      </p:to>
                                    </p:set>
                                    <p:animEffect transition="in" filter="fade">
                                      <p:cBhvr>
                                        <p:cTn id="23" dur="1000"/>
                                        <p:tgtEl>
                                          <p:spTgt spid="1073155">
                                            <p:txEl>
                                              <p:pRg st="4" end="4"/>
                                            </p:txEl>
                                          </p:spTgt>
                                        </p:tgtEl>
                                      </p:cBhvr>
                                    </p:animEffect>
                                  </p:childTnLst>
                                </p:cTn>
                              </p:par>
                              <p:par>
                                <p:cTn id="24" presetID="10" presetClass="entr" presetSubtype="0" fill="hold" nodeType="withEffect">
                                  <p:stCondLst>
                                    <p:cond delay="1000"/>
                                  </p:stCondLst>
                                  <p:childTnLst>
                                    <p:set>
                                      <p:cBhvr>
                                        <p:cTn id="25" dur="1" fill="hold">
                                          <p:stCondLst>
                                            <p:cond delay="0"/>
                                          </p:stCondLst>
                                        </p:cTn>
                                        <p:tgtEl>
                                          <p:spTgt spid="1073155">
                                            <p:txEl>
                                              <p:pRg st="5" end="5"/>
                                            </p:txEl>
                                          </p:spTgt>
                                        </p:tgtEl>
                                        <p:attrNameLst>
                                          <p:attrName>style.visibility</p:attrName>
                                        </p:attrNameLst>
                                      </p:cBhvr>
                                      <p:to>
                                        <p:strVal val="visible"/>
                                      </p:to>
                                    </p:set>
                                    <p:animEffect transition="in" filter="fade">
                                      <p:cBhvr>
                                        <p:cTn id="26" dur="1000"/>
                                        <p:tgtEl>
                                          <p:spTgt spid="1073155">
                                            <p:txEl>
                                              <p:pRg st="5" end="5"/>
                                            </p:txEl>
                                          </p:spTgt>
                                        </p:tgtEl>
                                      </p:cBhvr>
                                    </p:animEffect>
                                  </p:childTnLst>
                                </p:cTn>
                              </p:par>
                              <p:par>
                                <p:cTn id="27" presetID="10" presetClass="entr" presetSubtype="0" fill="hold" nodeType="withEffect">
                                  <p:stCondLst>
                                    <p:cond delay="1000"/>
                                  </p:stCondLst>
                                  <p:childTnLst>
                                    <p:set>
                                      <p:cBhvr>
                                        <p:cTn id="28" dur="1" fill="hold">
                                          <p:stCondLst>
                                            <p:cond delay="0"/>
                                          </p:stCondLst>
                                        </p:cTn>
                                        <p:tgtEl>
                                          <p:spTgt spid="1073155">
                                            <p:txEl>
                                              <p:pRg st="6" end="6"/>
                                            </p:txEl>
                                          </p:spTgt>
                                        </p:tgtEl>
                                        <p:attrNameLst>
                                          <p:attrName>style.visibility</p:attrName>
                                        </p:attrNameLst>
                                      </p:cBhvr>
                                      <p:to>
                                        <p:strVal val="visible"/>
                                      </p:to>
                                    </p:set>
                                    <p:animEffect transition="in" filter="fade">
                                      <p:cBhvr>
                                        <p:cTn id="29" dur="1000"/>
                                        <p:tgtEl>
                                          <p:spTgt spid="1073155">
                                            <p:txEl>
                                              <p:pRg st="6" end="6"/>
                                            </p:txEl>
                                          </p:spTgt>
                                        </p:tgtEl>
                                      </p:cBhvr>
                                    </p:animEffect>
                                  </p:childTnLst>
                                </p:cTn>
                              </p:par>
                              <p:par>
                                <p:cTn id="30" presetID="10" presetClass="entr" presetSubtype="0" fill="hold" nodeType="withEffect">
                                  <p:stCondLst>
                                    <p:cond delay="1000"/>
                                  </p:stCondLst>
                                  <p:childTnLst>
                                    <p:set>
                                      <p:cBhvr>
                                        <p:cTn id="31" dur="1" fill="hold">
                                          <p:stCondLst>
                                            <p:cond delay="0"/>
                                          </p:stCondLst>
                                        </p:cTn>
                                        <p:tgtEl>
                                          <p:spTgt spid="1073155">
                                            <p:txEl>
                                              <p:pRg st="7" end="7"/>
                                            </p:txEl>
                                          </p:spTgt>
                                        </p:tgtEl>
                                        <p:attrNameLst>
                                          <p:attrName>style.visibility</p:attrName>
                                        </p:attrNameLst>
                                      </p:cBhvr>
                                      <p:to>
                                        <p:strVal val="visible"/>
                                      </p:to>
                                    </p:set>
                                    <p:animEffect transition="in" filter="fade">
                                      <p:cBhvr>
                                        <p:cTn id="32" dur="1000"/>
                                        <p:tgtEl>
                                          <p:spTgt spid="1073155">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381000" y="228600"/>
            <a:ext cx="8382000" cy="750888"/>
          </a:xfrm>
        </p:spPr>
        <p:txBody>
          <a:bodyPr/>
          <a:lstStyle/>
          <a:p>
            <a:pPr eaLnBrk="1" hangingPunct="1">
              <a:defRPr/>
            </a:pPr>
            <a:r>
              <a:rPr lang="en-US" dirty="0" smtClean="0"/>
              <a:t>Direct3D Defaults (cont’d)</a:t>
            </a:r>
            <a:endParaRPr lang="en-US" sz="3600" dirty="0" smtClean="0">
              <a:solidFill>
                <a:schemeClr val="accent1"/>
              </a:solidFill>
            </a:endParaRPr>
          </a:p>
        </p:txBody>
      </p:sp>
      <p:sp>
        <p:nvSpPr>
          <p:cNvPr id="1073155" name="Rectangle 3"/>
          <p:cNvSpPr>
            <a:spLocks noGrp="1" noChangeArrowheads="1"/>
          </p:cNvSpPr>
          <p:nvPr>
            <p:ph idx="1"/>
          </p:nvPr>
        </p:nvSpPr>
        <p:spPr>
          <a:xfrm>
            <a:off x="381000" y="1155700"/>
            <a:ext cx="8410575" cy="4959350"/>
          </a:xfrm>
        </p:spPr>
        <p:txBody>
          <a:bodyPr>
            <a:normAutofit/>
          </a:bodyPr>
          <a:lstStyle/>
          <a:p>
            <a:pPr eaLnBrk="1" hangingPunct="1">
              <a:buFont typeface="Wingdings 2" pitchFamily="18" charset="2"/>
              <a:buBlip>
                <a:blip r:embed="rId3"/>
              </a:buBlip>
              <a:defRPr/>
            </a:pPr>
            <a:r>
              <a:rPr lang="en-US" dirty="0" smtClean="0"/>
              <a:t>By coincidence, the default setup looks “about right”</a:t>
            </a:r>
          </a:p>
          <a:p>
            <a:pPr lvl="1" eaLnBrk="1" hangingPunct="1">
              <a:buFont typeface="Wingdings 2" pitchFamily="18" charset="2"/>
              <a:buBlip>
                <a:blip r:embed="rId3"/>
              </a:buBlip>
              <a:defRPr/>
            </a:pPr>
            <a:r>
              <a:rPr lang="en-US" dirty="0" smtClean="0"/>
              <a:t>Reading </a:t>
            </a:r>
            <a:r>
              <a:rPr lang="en-US" dirty="0" err="1" smtClean="0"/>
              <a:t>sRGB</a:t>
            </a:r>
            <a:r>
              <a:rPr lang="en-US" dirty="0" smtClean="0"/>
              <a:t> data as linear brightens colors</a:t>
            </a:r>
          </a:p>
          <a:p>
            <a:pPr lvl="1" eaLnBrk="1" hangingPunct="1">
              <a:buFont typeface="Wingdings 2" pitchFamily="18" charset="2"/>
              <a:buBlip>
                <a:blip r:embed="rId3"/>
              </a:buBlip>
              <a:defRPr/>
            </a:pPr>
            <a:r>
              <a:rPr lang="en-US" dirty="0" smtClean="0"/>
              <a:t>Displaying linear data as </a:t>
            </a:r>
            <a:r>
              <a:rPr lang="en-US" dirty="0" err="1" smtClean="0"/>
              <a:t>sRGB</a:t>
            </a:r>
            <a:r>
              <a:rPr lang="en-US" dirty="0" smtClean="0"/>
              <a:t> darkens colors</a:t>
            </a:r>
          </a:p>
          <a:p>
            <a:pPr lvl="1" eaLnBrk="1" hangingPunct="1">
              <a:buFont typeface="Wingdings 2" pitchFamily="18" charset="2"/>
              <a:buBlip>
                <a:blip r:embed="rId3"/>
              </a:buBlip>
              <a:defRPr/>
            </a:pPr>
            <a:r>
              <a:rPr lang="en-US" dirty="0" smtClean="0"/>
              <a:t>Overall this </a:t>
            </a:r>
            <a:r>
              <a:rPr lang="en-US" i="1" dirty="0" smtClean="0"/>
              <a:t>almost </a:t>
            </a:r>
            <a:r>
              <a:rPr lang="en-US" dirty="0" smtClean="0"/>
              <a:t>cancels out</a:t>
            </a:r>
          </a:p>
          <a:p>
            <a:pPr eaLnBrk="1" hangingPunct="1">
              <a:buFont typeface="Wingdings 2" pitchFamily="18" charset="2"/>
              <a:buBlip>
                <a:blip r:embed="rId3"/>
              </a:buBlip>
              <a:defRPr/>
            </a:pPr>
            <a:endParaRPr lang="en-US" dirty="0" smtClean="0"/>
          </a:p>
          <a:p>
            <a:pPr eaLnBrk="1" hangingPunct="1">
              <a:buFont typeface="Wingdings 2" pitchFamily="18" charset="2"/>
              <a:buBlip>
                <a:blip r:embed="rId3"/>
              </a:buBlip>
              <a:defRPr/>
            </a:pPr>
            <a:endParaRPr lang="en-US" dirty="0" smtClean="0"/>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spTree>
  </p:cSld>
  <p:clrMapOvr>
    <a:masterClrMapping/>
  </p:clrMapOvr>
  <p:transition advTm="16">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381000" y="228600"/>
            <a:ext cx="8382000" cy="750888"/>
          </a:xfrm>
        </p:spPr>
        <p:txBody>
          <a:bodyPr/>
          <a:lstStyle/>
          <a:p>
            <a:pPr eaLnBrk="1" hangingPunct="1">
              <a:defRPr/>
            </a:pPr>
            <a:r>
              <a:rPr lang="en-US" dirty="0" smtClean="0"/>
              <a:t>Reading </a:t>
            </a:r>
            <a:r>
              <a:rPr lang="en-US" dirty="0" err="1" smtClean="0"/>
              <a:t>sRGB</a:t>
            </a:r>
            <a:r>
              <a:rPr lang="en-US" dirty="0" smtClean="0"/>
              <a:t> as Linear</a:t>
            </a:r>
            <a:endParaRPr lang="en-US" sz="3600" dirty="0" smtClean="0">
              <a:solidFill>
                <a:schemeClr val="accent1"/>
              </a:solidFill>
            </a:endParaRPr>
          </a:p>
        </p:txBody>
      </p:sp>
      <p:sp>
        <p:nvSpPr>
          <p:cNvPr id="1073155" name="Rectangle 3"/>
          <p:cNvSpPr>
            <a:spLocks noGrp="1" noChangeArrowheads="1"/>
          </p:cNvSpPr>
          <p:nvPr>
            <p:ph idx="1"/>
          </p:nvPr>
        </p:nvSpPr>
        <p:spPr>
          <a:xfrm>
            <a:off x="381000" y="1155700"/>
            <a:ext cx="8410575" cy="596900"/>
          </a:xfrm>
        </p:spPr>
        <p:txBody>
          <a:bodyPr>
            <a:normAutofit/>
          </a:bodyPr>
          <a:lstStyle/>
          <a:p>
            <a:pPr eaLnBrk="1" hangingPunct="1">
              <a:buFont typeface="Wingdings 2" pitchFamily="18" charset="2"/>
              <a:buBlip>
                <a:blip r:embed="rId4"/>
              </a:buBlip>
              <a:defRPr/>
            </a:pPr>
            <a:r>
              <a:rPr lang="en-US" dirty="0" smtClean="0"/>
              <a:t>Why does it brighten textures?</a:t>
            </a:r>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pic>
        <p:nvPicPr>
          <p:cNvPr id="3074" name="Picture 2"/>
          <p:cNvPicPr>
            <a:picLocks noChangeAspect="1" noChangeArrowheads="1"/>
          </p:cNvPicPr>
          <p:nvPr/>
        </p:nvPicPr>
        <p:blipFill>
          <a:blip r:embed="rId5"/>
          <a:srcRect/>
          <a:stretch>
            <a:fillRect/>
          </a:stretch>
        </p:blipFill>
        <p:spPr bwMode="auto">
          <a:xfrm>
            <a:off x="815975" y="1828800"/>
            <a:ext cx="5432425" cy="4778375"/>
          </a:xfrm>
          <a:prstGeom prst="rect">
            <a:avLst/>
          </a:prstGeom>
          <a:noFill/>
          <a:ln w="9525">
            <a:noFill/>
            <a:miter lim="800000"/>
            <a:headEnd/>
            <a:tailEnd/>
          </a:ln>
          <a:effectLst/>
        </p:spPr>
      </p:pic>
      <p:grpSp>
        <p:nvGrpSpPr>
          <p:cNvPr id="25" name="Group 24"/>
          <p:cNvGrpSpPr/>
          <p:nvPr/>
        </p:nvGrpSpPr>
        <p:grpSpPr>
          <a:xfrm>
            <a:off x="3657600" y="5181600"/>
            <a:ext cx="4738772" cy="990600"/>
            <a:chOff x="3657600" y="5181600"/>
            <a:chExt cx="4738772" cy="990600"/>
          </a:xfrm>
        </p:grpSpPr>
        <p:cxnSp>
          <p:nvCxnSpPr>
            <p:cNvPr id="8" name="Straight Arrow Connector 7"/>
            <p:cNvCxnSpPr/>
            <p:nvPr/>
          </p:nvCxnSpPr>
          <p:spPr bwMode="auto">
            <a:xfrm rot="10800000" flipV="1">
              <a:off x="3657600" y="5486400"/>
              <a:ext cx="2743200" cy="685800"/>
            </a:xfrm>
            <a:prstGeom prst="curvedConnector3">
              <a:avLst>
                <a:gd name="adj1" fmla="val 50000"/>
              </a:avLst>
            </a:prstGeom>
            <a:solidFill>
              <a:srgbClr val="FFFFFF"/>
            </a:solidFill>
            <a:ln w="28575" cap="flat" cmpd="sng" algn="ctr">
              <a:solidFill>
                <a:srgbClr val="FFFFFF"/>
              </a:solidFill>
              <a:prstDash val="solid"/>
              <a:round/>
              <a:headEnd type="none" w="med" len="med"/>
              <a:tailEnd type="arrow"/>
            </a:ln>
            <a:effectLst>
              <a:outerShdw blurRad="50800" dist="38100" algn="l" rotWithShape="0">
                <a:schemeClr val="tx1">
                  <a:lumMod val="85000"/>
                  <a:alpha val="40000"/>
                </a:schemeClr>
              </a:outerShdw>
            </a:effectLst>
          </p:spPr>
        </p:cxnSp>
        <p:sp>
          <p:nvSpPr>
            <p:cNvPr id="11" name="TextBox 10"/>
            <p:cNvSpPr txBox="1"/>
            <p:nvPr/>
          </p:nvSpPr>
          <p:spPr>
            <a:xfrm>
              <a:off x="6477000" y="5181600"/>
              <a:ext cx="1919372" cy="646331"/>
            </a:xfrm>
            <a:prstGeom prst="rect">
              <a:avLst/>
            </a:prstGeom>
            <a:noFill/>
          </p:spPr>
          <p:txBody>
            <a:bodyPr wrap="none" rtlCol="0">
              <a:spAutoFit/>
            </a:bodyPr>
            <a:lstStyle/>
            <a:p>
              <a:r>
                <a:rPr lang="en-US" dirty="0" smtClean="0"/>
                <a:t>Read input value</a:t>
              </a:r>
            </a:p>
            <a:p>
              <a:r>
                <a:rPr lang="en-US" dirty="0" smtClean="0"/>
                <a:t>0.5</a:t>
              </a:r>
              <a:endParaRPr lang="en-US" dirty="0"/>
            </a:p>
          </p:txBody>
        </p:sp>
      </p:grpSp>
      <p:grpSp>
        <p:nvGrpSpPr>
          <p:cNvPr id="27" name="Group 26"/>
          <p:cNvGrpSpPr/>
          <p:nvPr/>
        </p:nvGrpSpPr>
        <p:grpSpPr>
          <a:xfrm>
            <a:off x="3657600" y="3200400"/>
            <a:ext cx="5486400" cy="1219200"/>
            <a:chOff x="3657600" y="3200400"/>
            <a:chExt cx="5486400" cy="1219200"/>
          </a:xfrm>
        </p:grpSpPr>
        <p:cxnSp>
          <p:nvCxnSpPr>
            <p:cNvPr id="13" name="Straight Arrow Connector 7"/>
            <p:cNvCxnSpPr/>
            <p:nvPr/>
          </p:nvCxnSpPr>
          <p:spPr bwMode="auto">
            <a:xfrm rot="10800000" flipV="1">
              <a:off x="3657600" y="3352800"/>
              <a:ext cx="2819400" cy="1066800"/>
            </a:xfrm>
            <a:prstGeom prst="curvedConnector3">
              <a:avLst>
                <a:gd name="adj1" fmla="val 50000"/>
              </a:avLst>
            </a:prstGeom>
            <a:solidFill>
              <a:srgbClr val="FFFFFF"/>
            </a:solidFill>
            <a:ln w="28575" cap="flat" cmpd="sng" algn="ctr">
              <a:solidFill>
                <a:srgbClr val="FFFFFF"/>
              </a:solidFill>
              <a:prstDash val="solid"/>
              <a:round/>
              <a:headEnd type="none" w="med" len="med"/>
              <a:tailEnd type="arrow"/>
            </a:ln>
            <a:effectLst>
              <a:outerShdw blurRad="50800" dist="38100" algn="l" rotWithShape="0">
                <a:schemeClr val="tx1">
                  <a:lumMod val="85000"/>
                  <a:alpha val="40000"/>
                </a:schemeClr>
              </a:outerShdw>
            </a:effectLst>
          </p:spPr>
        </p:cxnSp>
        <p:sp>
          <p:nvSpPr>
            <p:cNvPr id="16" name="TextBox 15"/>
            <p:cNvSpPr txBox="1"/>
            <p:nvPr/>
          </p:nvSpPr>
          <p:spPr>
            <a:xfrm>
              <a:off x="6481092" y="3200400"/>
              <a:ext cx="2662908" cy="923330"/>
            </a:xfrm>
            <a:prstGeom prst="rect">
              <a:avLst/>
            </a:prstGeom>
            <a:noFill/>
          </p:spPr>
          <p:txBody>
            <a:bodyPr wrap="none" rtlCol="0">
              <a:spAutoFit/>
            </a:bodyPr>
            <a:lstStyle/>
            <a:p>
              <a:r>
                <a:rPr lang="en-US" i="1" dirty="0" smtClean="0"/>
                <a:t>Actually </a:t>
              </a:r>
              <a:r>
                <a:rPr lang="en-US" dirty="0" smtClean="0"/>
                <a:t>maps to linear </a:t>
              </a:r>
            </a:p>
            <a:p>
              <a:r>
                <a:rPr lang="en-US" dirty="0" smtClean="0"/>
                <a:t>value, gives intensity </a:t>
              </a:r>
            </a:p>
            <a:p>
              <a:r>
                <a:rPr lang="en-US" dirty="0" smtClean="0"/>
                <a:t>of 0.5</a:t>
              </a:r>
              <a:endParaRPr lang="en-US" dirty="0"/>
            </a:p>
          </p:txBody>
        </p:sp>
      </p:grpSp>
      <p:grpSp>
        <p:nvGrpSpPr>
          <p:cNvPr id="26" name="Group 25"/>
          <p:cNvGrpSpPr/>
          <p:nvPr/>
        </p:nvGrpSpPr>
        <p:grpSpPr>
          <a:xfrm>
            <a:off x="3657600" y="4267200"/>
            <a:ext cx="5317200" cy="1143000"/>
            <a:chOff x="3657600" y="3048000"/>
            <a:chExt cx="5317200" cy="2362200"/>
          </a:xfrm>
        </p:grpSpPr>
        <p:cxnSp>
          <p:nvCxnSpPr>
            <p:cNvPr id="17" name="Straight Arrow Connector 7"/>
            <p:cNvCxnSpPr/>
            <p:nvPr/>
          </p:nvCxnSpPr>
          <p:spPr bwMode="auto">
            <a:xfrm rot="10800000" flipV="1">
              <a:off x="3657600" y="3352800"/>
              <a:ext cx="2819400" cy="2057400"/>
            </a:xfrm>
            <a:prstGeom prst="curvedConnector3">
              <a:avLst>
                <a:gd name="adj1" fmla="val 50000"/>
              </a:avLst>
            </a:prstGeom>
            <a:solidFill>
              <a:srgbClr val="FFFFFF"/>
            </a:solidFill>
            <a:ln w="28575" cap="flat" cmpd="sng" algn="ctr">
              <a:solidFill>
                <a:srgbClr val="FFFFFF"/>
              </a:solidFill>
              <a:prstDash val="solid"/>
              <a:round/>
              <a:headEnd type="none" w="med" len="med"/>
              <a:tailEnd type="arrow"/>
            </a:ln>
            <a:effectLst>
              <a:outerShdw blurRad="50800" dist="38100" algn="l" rotWithShape="0">
                <a:schemeClr val="tx1">
                  <a:lumMod val="85000"/>
                  <a:alpha val="40000"/>
                </a:schemeClr>
              </a:outerShdw>
            </a:effectLst>
          </p:spPr>
        </p:cxnSp>
        <p:sp>
          <p:nvSpPr>
            <p:cNvPr id="21" name="TextBox 20"/>
            <p:cNvSpPr txBox="1"/>
            <p:nvPr/>
          </p:nvSpPr>
          <p:spPr>
            <a:xfrm>
              <a:off x="6477000" y="3048000"/>
              <a:ext cx="2497800" cy="923330"/>
            </a:xfrm>
            <a:prstGeom prst="rect">
              <a:avLst/>
            </a:prstGeom>
            <a:noFill/>
          </p:spPr>
          <p:txBody>
            <a:bodyPr wrap="none" rtlCol="0">
              <a:spAutoFit/>
            </a:bodyPr>
            <a:lstStyle/>
            <a:p>
              <a:r>
                <a:rPr lang="en-US" dirty="0" smtClean="0"/>
                <a:t>In </a:t>
              </a:r>
              <a:r>
                <a:rPr lang="en-US" dirty="0" err="1" smtClean="0"/>
                <a:t>sRGB</a:t>
              </a:r>
              <a:r>
                <a:rPr lang="en-US" dirty="0" smtClean="0"/>
                <a:t> space, should </a:t>
              </a:r>
            </a:p>
            <a:p>
              <a:r>
                <a:rPr lang="en-US" dirty="0" smtClean="0"/>
                <a:t>map to intensity of </a:t>
              </a:r>
            </a:p>
            <a:p>
              <a:r>
                <a:rPr lang="en-US" dirty="0" smtClean="0"/>
                <a:t>0.22</a:t>
              </a:r>
              <a:endParaRPr lang="en-US" dirty="0"/>
            </a:p>
          </p:txBody>
        </p:sp>
      </p:grpSp>
      <p:cxnSp>
        <p:nvCxnSpPr>
          <p:cNvPr id="31" name="Straight Connector 30"/>
          <p:cNvCxnSpPr/>
          <p:nvPr/>
        </p:nvCxnSpPr>
        <p:spPr bwMode="auto">
          <a:xfrm rot="5400000" flipH="1" flipV="1">
            <a:off x="3276600" y="5791200"/>
            <a:ext cx="762000" cy="1588"/>
          </a:xfrm>
          <a:prstGeom prst="line">
            <a:avLst/>
          </a:prstGeom>
          <a:solidFill>
            <a:srgbClr val="FFFFFF"/>
          </a:solidFill>
          <a:ln w="28575" cap="flat" cmpd="sng" algn="ctr">
            <a:solidFill>
              <a:srgbClr val="FFFF00"/>
            </a:solidFill>
            <a:prstDash val="sysDot"/>
            <a:round/>
            <a:headEnd type="none" w="med" len="med"/>
            <a:tailEnd type="none" w="med" len="med"/>
          </a:ln>
          <a:effectLst/>
        </p:spPr>
      </p:cxnSp>
      <p:cxnSp>
        <p:nvCxnSpPr>
          <p:cNvPr id="32" name="Straight Connector 31"/>
          <p:cNvCxnSpPr/>
          <p:nvPr/>
        </p:nvCxnSpPr>
        <p:spPr bwMode="auto">
          <a:xfrm rot="5400000" flipH="1" flipV="1">
            <a:off x="2782094" y="5295106"/>
            <a:ext cx="1752600" cy="1588"/>
          </a:xfrm>
          <a:prstGeom prst="line">
            <a:avLst/>
          </a:prstGeom>
          <a:solidFill>
            <a:srgbClr val="FFFFFF"/>
          </a:solidFill>
          <a:ln w="28575" cap="flat" cmpd="sng" algn="ctr">
            <a:solidFill>
              <a:srgbClr val="FF0000"/>
            </a:solidFill>
            <a:prstDash val="sysDot"/>
            <a:round/>
            <a:headEnd type="none" w="med" len="med"/>
            <a:tailEnd type="none" w="med" len="med"/>
          </a:ln>
          <a:effectLst/>
        </p:spPr>
      </p:cxnSp>
    </p:spTree>
    <p:custDataLst>
      <p:tags r:id="rId1"/>
    </p:custDataLst>
  </p:cSld>
  <p:clrMapOvr>
    <a:masterClrMapping/>
  </p:clrMapOvr>
  <p:transition advTm="11384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Scale>
                                      <p:cBhvr>
                                        <p:cTn id="7" dur="10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5"/>
                                        </p:tgtEl>
                                        <p:attrNameLst>
                                          <p:attrName>ppt_x</p:attrName>
                                          <p:attrName>ppt_y</p:attrName>
                                        </p:attrNameLst>
                                      </p:cBhvr>
                                    </p:animMotion>
                                    <p:animEffect transition="in" filter="fade">
                                      <p:cBhvr>
                                        <p:cTn id="9" dur="1000"/>
                                        <p:tgtEl>
                                          <p:spTgt spid="25"/>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26"/>
                                        </p:tgtEl>
                                        <p:attrNameLst>
                                          <p:attrName>style.visibility</p:attrName>
                                        </p:attrNameLst>
                                      </p:cBhvr>
                                      <p:to>
                                        <p:strVal val="visible"/>
                                      </p:to>
                                    </p:set>
                                    <p:animScale>
                                      <p:cBhvr>
                                        <p:cTn id="14" dur="10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6"/>
                                        </p:tgtEl>
                                        <p:attrNameLst>
                                          <p:attrName>ppt_x</p:attrName>
                                          <p:attrName>ppt_y</p:attrName>
                                        </p:attrNameLst>
                                      </p:cBhvr>
                                    </p:animMotion>
                                    <p:animEffect transition="in" filter="fade">
                                      <p:cBhvr>
                                        <p:cTn id="16" dur="1000"/>
                                        <p:tgtEl>
                                          <p:spTgt spid="26"/>
                                        </p:tgtEl>
                                      </p:cBhvr>
                                    </p:animEffect>
                                  </p:childTnLst>
                                </p:cTn>
                              </p:par>
                              <p:par>
                                <p:cTn id="17" presetID="10" presetClass="entr" presetSubtype="0"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xit" presetSubtype="3" fill="hold" nodeType="clickEffect">
                                  <p:stCondLst>
                                    <p:cond delay="0"/>
                                  </p:stCondLst>
                                  <p:childTnLst>
                                    <p:anim calcmode="lin" valueType="num">
                                      <p:cBhvr additive="base">
                                        <p:cTn id="23" dur="500"/>
                                        <p:tgtEl>
                                          <p:spTgt spid="26"/>
                                        </p:tgtEl>
                                        <p:attrNameLst>
                                          <p:attrName>ppt_x</p:attrName>
                                        </p:attrNameLst>
                                      </p:cBhvr>
                                      <p:tavLst>
                                        <p:tav tm="0">
                                          <p:val>
                                            <p:strVal val="ppt_x"/>
                                          </p:val>
                                        </p:tav>
                                        <p:tav tm="100000">
                                          <p:val>
                                            <p:strVal val="1+ppt_w/2"/>
                                          </p:val>
                                        </p:tav>
                                      </p:tavLst>
                                    </p:anim>
                                    <p:anim calcmode="lin" valueType="num">
                                      <p:cBhvr additive="base">
                                        <p:cTn id="24" dur="500"/>
                                        <p:tgtEl>
                                          <p:spTgt spid="26"/>
                                        </p:tgtEl>
                                        <p:attrNameLst>
                                          <p:attrName>ppt_y</p:attrName>
                                        </p:attrNameLst>
                                      </p:cBhvr>
                                      <p:tavLst>
                                        <p:tav tm="0">
                                          <p:val>
                                            <p:strVal val="ppt_y"/>
                                          </p:val>
                                        </p:tav>
                                        <p:tav tm="100000">
                                          <p:val>
                                            <p:strVal val="0-ppt_h/2"/>
                                          </p:val>
                                        </p:tav>
                                      </p:tavLst>
                                    </p:anim>
                                    <p:set>
                                      <p:cBhvr>
                                        <p:cTn id="25" dur="1" fill="hold">
                                          <p:stCondLst>
                                            <p:cond delay="499"/>
                                          </p:stCondLst>
                                        </p:cTn>
                                        <p:tgtEl>
                                          <p:spTgt spid="26"/>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31"/>
                                        </p:tgtEl>
                                      </p:cBhvr>
                                    </p:animEffect>
                                    <p:set>
                                      <p:cBhvr>
                                        <p:cTn id="28" dur="1" fill="hold">
                                          <p:stCondLst>
                                            <p:cond delay="499"/>
                                          </p:stCondLst>
                                        </p:cTn>
                                        <p:tgtEl>
                                          <p:spTgt spid="31"/>
                                        </p:tgtEl>
                                        <p:attrNameLst>
                                          <p:attrName>style.visibility</p:attrName>
                                        </p:attrNameLst>
                                      </p:cBhvr>
                                      <p:to>
                                        <p:strVal val="hidden"/>
                                      </p:to>
                                    </p:set>
                                  </p:childTnLst>
                                </p:cTn>
                              </p:par>
                            </p:childTnLst>
                          </p:cTn>
                        </p:par>
                        <p:par>
                          <p:cTn id="29" fill="hold">
                            <p:stCondLst>
                              <p:cond delay="500"/>
                            </p:stCondLst>
                            <p:childTnLst>
                              <p:par>
                                <p:cTn id="30" presetID="52" presetClass="entr" presetSubtype="0" fill="hold" nodeType="afterEffect">
                                  <p:stCondLst>
                                    <p:cond delay="0"/>
                                  </p:stCondLst>
                                  <p:childTnLst>
                                    <p:set>
                                      <p:cBhvr>
                                        <p:cTn id="31" dur="1" fill="hold">
                                          <p:stCondLst>
                                            <p:cond delay="0"/>
                                          </p:stCondLst>
                                        </p:cTn>
                                        <p:tgtEl>
                                          <p:spTgt spid="27"/>
                                        </p:tgtEl>
                                        <p:attrNameLst>
                                          <p:attrName>style.visibility</p:attrName>
                                        </p:attrNameLst>
                                      </p:cBhvr>
                                      <p:to>
                                        <p:strVal val="visible"/>
                                      </p:to>
                                    </p:set>
                                    <p:animScale>
                                      <p:cBhvr>
                                        <p:cTn id="32"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27"/>
                                        </p:tgtEl>
                                        <p:attrNameLst>
                                          <p:attrName>ppt_x</p:attrName>
                                          <p:attrName>ppt_y</p:attrName>
                                        </p:attrNameLst>
                                      </p:cBhvr>
                                    </p:animMotion>
                                    <p:animEffect transition="in" filter="fade">
                                      <p:cBhvr>
                                        <p:cTn id="34" dur="1000"/>
                                        <p:tgtEl>
                                          <p:spTgt spid="27"/>
                                        </p:tgtEl>
                                      </p:cBhvr>
                                    </p:animEffect>
                                  </p:childTnLst>
                                </p:cTn>
                              </p:par>
                              <p:par>
                                <p:cTn id="35" presetID="10" presetClass="entr" presetSubtype="0" fill="hold" nodeType="with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fade">
                                      <p:cBhvr>
                                        <p:cTn id="3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381000" y="228600"/>
            <a:ext cx="8382000" cy="757130"/>
          </a:xfrm>
        </p:spPr>
        <p:txBody>
          <a:bodyPr/>
          <a:lstStyle/>
          <a:p>
            <a:pPr eaLnBrk="1" hangingPunct="1">
              <a:defRPr/>
            </a:pPr>
            <a:r>
              <a:rPr lang="en-US" dirty="0" smtClean="0"/>
              <a:t>Presenting Linear as </a:t>
            </a:r>
            <a:r>
              <a:rPr lang="en-US" dirty="0" err="1" smtClean="0"/>
              <a:t>sRGB</a:t>
            </a:r>
            <a:endParaRPr lang="en-US" sz="3600" dirty="0" smtClean="0">
              <a:solidFill>
                <a:schemeClr val="accent1"/>
              </a:solidFill>
            </a:endParaRPr>
          </a:p>
        </p:txBody>
      </p:sp>
      <p:sp>
        <p:nvSpPr>
          <p:cNvPr id="1073155" name="Rectangle 3"/>
          <p:cNvSpPr>
            <a:spLocks noGrp="1" noChangeArrowheads="1"/>
          </p:cNvSpPr>
          <p:nvPr>
            <p:ph idx="1"/>
          </p:nvPr>
        </p:nvSpPr>
        <p:spPr>
          <a:xfrm>
            <a:off x="381000" y="1155700"/>
            <a:ext cx="8410575" cy="596900"/>
          </a:xfrm>
        </p:spPr>
        <p:txBody>
          <a:bodyPr>
            <a:normAutofit/>
          </a:bodyPr>
          <a:lstStyle/>
          <a:p>
            <a:pPr eaLnBrk="1" hangingPunct="1">
              <a:buFont typeface="Wingdings 2" pitchFamily="18" charset="2"/>
              <a:buBlip>
                <a:blip r:embed="rId4"/>
              </a:buBlip>
              <a:defRPr/>
            </a:pPr>
            <a:r>
              <a:rPr lang="en-US" dirty="0" smtClean="0"/>
              <a:t>Why does this darken the scene?</a:t>
            </a:r>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pic>
        <p:nvPicPr>
          <p:cNvPr id="4098" name="Picture 2"/>
          <p:cNvPicPr>
            <a:picLocks noChangeAspect="1" noChangeArrowheads="1"/>
          </p:cNvPicPr>
          <p:nvPr/>
        </p:nvPicPr>
        <p:blipFill>
          <a:blip r:embed="rId5"/>
          <a:srcRect/>
          <a:stretch>
            <a:fillRect/>
          </a:stretch>
        </p:blipFill>
        <p:spPr bwMode="auto">
          <a:xfrm>
            <a:off x="815975" y="1828800"/>
            <a:ext cx="5432425" cy="4778375"/>
          </a:xfrm>
          <a:prstGeom prst="rect">
            <a:avLst/>
          </a:prstGeom>
          <a:noFill/>
          <a:ln w="9525">
            <a:noFill/>
            <a:miter lim="800000"/>
            <a:headEnd/>
            <a:tailEnd/>
          </a:ln>
          <a:effectLst/>
        </p:spPr>
      </p:pic>
      <p:grpSp>
        <p:nvGrpSpPr>
          <p:cNvPr id="6" name="Group 5"/>
          <p:cNvGrpSpPr/>
          <p:nvPr/>
        </p:nvGrpSpPr>
        <p:grpSpPr>
          <a:xfrm>
            <a:off x="3657600" y="5181600"/>
            <a:ext cx="5200180" cy="990600"/>
            <a:chOff x="3657600" y="5181600"/>
            <a:chExt cx="5200180" cy="990600"/>
          </a:xfrm>
        </p:grpSpPr>
        <p:cxnSp>
          <p:nvCxnSpPr>
            <p:cNvPr id="7" name="Straight Arrow Connector 7"/>
            <p:cNvCxnSpPr/>
            <p:nvPr/>
          </p:nvCxnSpPr>
          <p:spPr bwMode="auto">
            <a:xfrm rot="10800000" flipV="1">
              <a:off x="3657600" y="5486400"/>
              <a:ext cx="2743200" cy="685800"/>
            </a:xfrm>
            <a:prstGeom prst="curvedConnector3">
              <a:avLst>
                <a:gd name="adj1" fmla="val 50000"/>
              </a:avLst>
            </a:prstGeom>
            <a:solidFill>
              <a:srgbClr val="FFFFFF"/>
            </a:solidFill>
            <a:ln w="28575" cap="flat" cmpd="sng" algn="ctr">
              <a:solidFill>
                <a:srgbClr val="FFFFFF"/>
              </a:solidFill>
              <a:prstDash val="solid"/>
              <a:round/>
              <a:headEnd type="none" w="med" len="med"/>
              <a:tailEnd type="arrow"/>
            </a:ln>
            <a:effectLst>
              <a:outerShdw blurRad="50800" dist="38100" algn="l" rotWithShape="0">
                <a:schemeClr val="tx1">
                  <a:lumMod val="85000"/>
                  <a:alpha val="40000"/>
                </a:schemeClr>
              </a:outerShdw>
            </a:effectLst>
          </p:spPr>
        </p:cxnSp>
        <p:sp>
          <p:nvSpPr>
            <p:cNvPr id="8" name="TextBox 7"/>
            <p:cNvSpPr txBox="1"/>
            <p:nvPr/>
          </p:nvSpPr>
          <p:spPr>
            <a:xfrm>
              <a:off x="6477000" y="5181600"/>
              <a:ext cx="2380780" cy="646331"/>
            </a:xfrm>
            <a:prstGeom prst="rect">
              <a:avLst/>
            </a:prstGeom>
            <a:noFill/>
          </p:spPr>
          <p:txBody>
            <a:bodyPr wrap="none" rtlCol="0">
              <a:spAutoFit/>
            </a:bodyPr>
            <a:lstStyle/>
            <a:p>
              <a:r>
                <a:rPr lang="en-US" dirty="0" err="1" smtClean="0"/>
                <a:t>Framebuffer</a:t>
              </a:r>
              <a:r>
                <a:rPr lang="en-US" dirty="0" smtClean="0"/>
                <a:t> value of</a:t>
              </a:r>
            </a:p>
            <a:p>
              <a:r>
                <a:rPr lang="en-US" dirty="0" smtClean="0"/>
                <a:t>0.5</a:t>
              </a:r>
              <a:endParaRPr lang="en-US" dirty="0"/>
            </a:p>
          </p:txBody>
        </p:sp>
      </p:grpSp>
      <p:cxnSp>
        <p:nvCxnSpPr>
          <p:cNvPr id="9" name="Straight Connector 8"/>
          <p:cNvCxnSpPr/>
          <p:nvPr/>
        </p:nvCxnSpPr>
        <p:spPr bwMode="auto">
          <a:xfrm rot="5400000" flipH="1" flipV="1">
            <a:off x="2782094" y="5295106"/>
            <a:ext cx="1752600" cy="1588"/>
          </a:xfrm>
          <a:prstGeom prst="line">
            <a:avLst/>
          </a:prstGeom>
          <a:solidFill>
            <a:srgbClr val="FFFFFF"/>
          </a:solidFill>
          <a:ln w="28575" cap="flat" cmpd="sng" algn="ctr">
            <a:solidFill>
              <a:schemeClr val="accent2"/>
            </a:solidFill>
            <a:prstDash val="sysDot"/>
            <a:round/>
            <a:headEnd type="none" w="med" len="med"/>
            <a:tailEnd type="none" w="med" len="med"/>
          </a:ln>
          <a:effectLst/>
        </p:spPr>
      </p:cxnSp>
      <p:grpSp>
        <p:nvGrpSpPr>
          <p:cNvPr id="10" name="Group 9"/>
          <p:cNvGrpSpPr/>
          <p:nvPr/>
        </p:nvGrpSpPr>
        <p:grpSpPr>
          <a:xfrm>
            <a:off x="3657600" y="3200400"/>
            <a:ext cx="4837185" cy="1219200"/>
            <a:chOff x="3657600" y="3200400"/>
            <a:chExt cx="4837185" cy="1219200"/>
          </a:xfrm>
        </p:grpSpPr>
        <p:cxnSp>
          <p:nvCxnSpPr>
            <p:cNvPr id="11" name="Straight Arrow Connector 7"/>
            <p:cNvCxnSpPr/>
            <p:nvPr/>
          </p:nvCxnSpPr>
          <p:spPr bwMode="auto">
            <a:xfrm rot="10800000" flipV="1">
              <a:off x="3657600" y="3352800"/>
              <a:ext cx="2819400" cy="1066800"/>
            </a:xfrm>
            <a:prstGeom prst="curvedConnector3">
              <a:avLst>
                <a:gd name="adj1" fmla="val 50000"/>
              </a:avLst>
            </a:prstGeom>
            <a:solidFill>
              <a:srgbClr val="FFFFFF"/>
            </a:solidFill>
            <a:ln w="28575" cap="flat" cmpd="sng" algn="ctr">
              <a:solidFill>
                <a:srgbClr val="FFFFFF"/>
              </a:solidFill>
              <a:prstDash val="solid"/>
              <a:round/>
              <a:headEnd type="none" w="med" len="med"/>
              <a:tailEnd type="arrow"/>
            </a:ln>
            <a:effectLst>
              <a:outerShdw blurRad="50800" dist="38100" algn="l" rotWithShape="0">
                <a:schemeClr val="tx1">
                  <a:lumMod val="85000"/>
                  <a:alpha val="40000"/>
                </a:schemeClr>
              </a:outerShdw>
            </a:effectLst>
          </p:spPr>
        </p:cxnSp>
        <p:sp>
          <p:nvSpPr>
            <p:cNvPr id="12" name="TextBox 11"/>
            <p:cNvSpPr txBox="1"/>
            <p:nvPr/>
          </p:nvSpPr>
          <p:spPr>
            <a:xfrm>
              <a:off x="6481092" y="3200400"/>
              <a:ext cx="2013693" cy="646331"/>
            </a:xfrm>
            <a:prstGeom prst="rect">
              <a:avLst/>
            </a:prstGeom>
            <a:noFill/>
          </p:spPr>
          <p:txBody>
            <a:bodyPr wrap="none" rtlCol="0">
              <a:spAutoFit/>
            </a:bodyPr>
            <a:lstStyle/>
            <a:p>
              <a:r>
                <a:rPr lang="en-US" i="1" dirty="0" smtClean="0"/>
                <a:t>Should </a:t>
              </a:r>
              <a:r>
                <a:rPr lang="en-US" dirty="0" smtClean="0"/>
                <a:t>represent </a:t>
              </a:r>
            </a:p>
            <a:p>
              <a:r>
                <a:rPr lang="en-US" dirty="0" smtClean="0"/>
                <a:t>Intensity of 0.5</a:t>
              </a:r>
              <a:endParaRPr lang="en-US" dirty="0"/>
            </a:p>
          </p:txBody>
        </p:sp>
      </p:grpSp>
      <p:grpSp>
        <p:nvGrpSpPr>
          <p:cNvPr id="16" name="Group 15"/>
          <p:cNvGrpSpPr/>
          <p:nvPr/>
        </p:nvGrpSpPr>
        <p:grpSpPr>
          <a:xfrm>
            <a:off x="3657600" y="4038600"/>
            <a:ext cx="5161708" cy="1371600"/>
            <a:chOff x="3657600" y="2575560"/>
            <a:chExt cx="5161708" cy="2834640"/>
          </a:xfrm>
        </p:grpSpPr>
        <p:cxnSp>
          <p:nvCxnSpPr>
            <p:cNvPr id="17" name="Straight Arrow Connector 7"/>
            <p:cNvCxnSpPr/>
            <p:nvPr/>
          </p:nvCxnSpPr>
          <p:spPr bwMode="auto">
            <a:xfrm rot="10800000" flipV="1">
              <a:off x="3657600" y="3352800"/>
              <a:ext cx="2819400" cy="2057400"/>
            </a:xfrm>
            <a:prstGeom prst="curvedConnector3">
              <a:avLst>
                <a:gd name="adj1" fmla="val 50000"/>
              </a:avLst>
            </a:prstGeom>
            <a:solidFill>
              <a:srgbClr val="FFFFFF"/>
            </a:solidFill>
            <a:ln w="28575" cap="flat" cmpd="sng" algn="ctr">
              <a:solidFill>
                <a:srgbClr val="FFFFFF"/>
              </a:solidFill>
              <a:prstDash val="solid"/>
              <a:round/>
              <a:headEnd type="none" w="med" len="med"/>
              <a:tailEnd type="arrow"/>
            </a:ln>
            <a:effectLst>
              <a:outerShdw blurRad="50800" dist="38100" algn="l" rotWithShape="0">
                <a:schemeClr val="tx1">
                  <a:lumMod val="85000"/>
                  <a:alpha val="40000"/>
                </a:schemeClr>
              </a:outerShdw>
            </a:effectLst>
          </p:spPr>
        </p:cxnSp>
        <p:sp>
          <p:nvSpPr>
            <p:cNvPr id="18" name="TextBox 17"/>
            <p:cNvSpPr txBox="1"/>
            <p:nvPr/>
          </p:nvSpPr>
          <p:spPr>
            <a:xfrm>
              <a:off x="6477000" y="2575560"/>
              <a:ext cx="2342308" cy="1908215"/>
            </a:xfrm>
            <a:prstGeom prst="rect">
              <a:avLst/>
            </a:prstGeom>
            <a:noFill/>
          </p:spPr>
          <p:txBody>
            <a:bodyPr wrap="none" rtlCol="0">
              <a:spAutoFit/>
            </a:bodyPr>
            <a:lstStyle/>
            <a:p>
              <a:r>
                <a:rPr lang="en-US" dirty="0" smtClean="0"/>
                <a:t>Driver expects </a:t>
              </a:r>
              <a:r>
                <a:rPr lang="en-US" dirty="0" err="1" smtClean="0"/>
                <a:t>sRGB</a:t>
              </a:r>
              <a:r>
                <a:rPr lang="en-US" dirty="0" smtClean="0"/>
                <a:t>.</a:t>
              </a:r>
            </a:p>
            <a:p>
              <a:r>
                <a:rPr lang="en-US" dirty="0" smtClean="0"/>
                <a:t>Actual intensity </a:t>
              </a:r>
            </a:p>
            <a:p>
              <a:r>
                <a:rPr lang="en-US" dirty="0" smtClean="0"/>
                <a:t>is 0.22</a:t>
              </a:r>
              <a:endParaRPr lang="en-US" dirty="0"/>
            </a:p>
          </p:txBody>
        </p:sp>
      </p:grpSp>
      <p:cxnSp>
        <p:nvCxnSpPr>
          <p:cNvPr id="19" name="Straight Connector 18"/>
          <p:cNvCxnSpPr/>
          <p:nvPr/>
        </p:nvCxnSpPr>
        <p:spPr bwMode="auto">
          <a:xfrm rot="5400000" flipH="1" flipV="1">
            <a:off x="3276600" y="5791200"/>
            <a:ext cx="762000" cy="1588"/>
          </a:xfrm>
          <a:prstGeom prst="line">
            <a:avLst/>
          </a:prstGeom>
          <a:solidFill>
            <a:srgbClr val="FFFFFF"/>
          </a:solidFill>
          <a:ln w="28575" cap="flat" cmpd="sng" algn="ctr">
            <a:solidFill>
              <a:srgbClr val="FF0000"/>
            </a:solidFill>
            <a:prstDash val="sysDot"/>
            <a:round/>
            <a:headEnd type="none" w="med" len="med"/>
            <a:tailEnd type="none" w="med" len="med"/>
          </a:ln>
          <a:effectLst/>
        </p:spPr>
      </p:cxnSp>
    </p:spTree>
    <p:custDataLst>
      <p:tags r:id="rId1"/>
    </p:custDataLst>
  </p:cSld>
  <p:clrMapOvr>
    <a:masterClrMapping/>
  </p:clrMapOvr>
  <p:transition advTm="5534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Scale>
                                      <p:cBhvr>
                                        <p:cTn id="7"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
                                        </p:tgtEl>
                                        <p:attrNameLst>
                                          <p:attrName>ppt_x</p:attrName>
                                          <p:attrName>ppt_y</p:attrName>
                                        </p:attrNameLst>
                                      </p:cBhvr>
                                    </p:animMotion>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Scale>
                                      <p:cBhvr>
                                        <p:cTn id="14"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0"/>
                                        </p:tgtEl>
                                        <p:attrNameLst>
                                          <p:attrName>ppt_x</p:attrName>
                                          <p:attrName>ppt_y</p:attrName>
                                        </p:attrNameLst>
                                      </p:cBhvr>
                                    </p:animMotion>
                                    <p:animEffect transition="in" filter="fade">
                                      <p:cBhvr>
                                        <p:cTn id="16" dur="10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500"/>
                                        <p:tgtEl>
                                          <p:spTgt spid="10"/>
                                        </p:tgtEl>
                                      </p:cBhvr>
                                    </p:animEffect>
                                    <p:set>
                                      <p:cBhvr>
                                        <p:cTn id="24" dur="1" fill="hold">
                                          <p:stCondLst>
                                            <p:cond delay="499"/>
                                          </p:stCondLst>
                                        </p:cTn>
                                        <p:tgtEl>
                                          <p:spTgt spid="10"/>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9"/>
                                        </p:tgtEl>
                                      </p:cBhvr>
                                    </p:animEffect>
                                    <p:set>
                                      <p:cBhvr>
                                        <p:cTn id="27" dur="1" fill="hold">
                                          <p:stCondLst>
                                            <p:cond delay="499"/>
                                          </p:stCondLst>
                                        </p:cTn>
                                        <p:tgtEl>
                                          <p:spTgt spid="9"/>
                                        </p:tgtEl>
                                        <p:attrNameLst>
                                          <p:attrName>style.visibility</p:attrName>
                                        </p:attrNameLst>
                                      </p:cBhvr>
                                      <p:to>
                                        <p:strVal val="hidden"/>
                                      </p:to>
                                    </p:set>
                                  </p:childTnLst>
                                </p:cTn>
                              </p:par>
                            </p:childTnLst>
                          </p:cTn>
                        </p:par>
                        <p:par>
                          <p:cTn id="28" fill="hold">
                            <p:stCondLst>
                              <p:cond delay="500"/>
                            </p:stCondLst>
                            <p:childTnLst>
                              <p:par>
                                <p:cTn id="29" presetID="52" presetClass="entr" presetSubtype="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Scale>
                                      <p:cBhvr>
                                        <p:cTn id="31"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000" decel="50000" fill="hold">
                                          <p:stCondLst>
                                            <p:cond delay="0"/>
                                          </p:stCondLst>
                                        </p:cTn>
                                        <p:tgtEl>
                                          <p:spTgt spid="16"/>
                                        </p:tgtEl>
                                        <p:attrNameLst>
                                          <p:attrName>ppt_x</p:attrName>
                                          <p:attrName>ppt_y</p:attrName>
                                        </p:attrNameLst>
                                      </p:cBhvr>
                                    </p:animMotion>
                                    <p:animEffect transition="in" filter="fade">
                                      <p:cBhvr>
                                        <p:cTn id="33" dur="1000"/>
                                        <p:tgtEl>
                                          <p:spTgt spid="16"/>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381000" y="228600"/>
            <a:ext cx="8382000" cy="743280"/>
          </a:xfrm>
        </p:spPr>
        <p:txBody>
          <a:bodyPr/>
          <a:lstStyle/>
          <a:p>
            <a:pPr eaLnBrk="1" hangingPunct="1">
              <a:defRPr/>
            </a:pPr>
            <a:r>
              <a:rPr lang="en-US" sz="4700" dirty="0" smtClean="0"/>
              <a:t>Why ‘About Right’ is Not Right</a:t>
            </a:r>
            <a:endParaRPr lang="en-US" sz="4700" dirty="0" smtClean="0">
              <a:solidFill>
                <a:schemeClr val="accent1"/>
              </a:solidFill>
            </a:endParaRPr>
          </a:p>
        </p:txBody>
      </p:sp>
      <p:sp>
        <p:nvSpPr>
          <p:cNvPr id="1073155" name="Rectangle 3"/>
          <p:cNvSpPr>
            <a:spLocks noGrp="1" noChangeArrowheads="1"/>
          </p:cNvSpPr>
          <p:nvPr>
            <p:ph idx="1"/>
          </p:nvPr>
        </p:nvSpPr>
        <p:spPr>
          <a:xfrm>
            <a:off x="381000" y="1155700"/>
            <a:ext cx="8410575" cy="4959350"/>
          </a:xfrm>
        </p:spPr>
        <p:txBody>
          <a:bodyPr>
            <a:normAutofit/>
          </a:bodyPr>
          <a:lstStyle/>
          <a:p>
            <a:pPr eaLnBrk="1" hangingPunct="1">
              <a:buFont typeface="Wingdings 2" pitchFamily="18" charset="2"/>
              <a:buBlip>
                <a:blip r:embed="rId3"/>
              </a:buBlip>
              <a:defRPr/>
            </a:pPr>
            <a:r>
              <a:rPr lang="en-US" dirty="0" smtClean="0"/>
              <a:t>Lighting is going to be inaccurate</a:t>
            </a:r>
          </a:p>
          <a:p>
            <a:pPr lvl="1" eaLnBrk="1" hangingPunct="1">
              <a:buFont typeface="Wingdings 2" pitchFamily="18" charset="2"/>
              <a:buBlip>
                <a:blip r:embed="rId3"/>
              </a:buBlip>
              <a:defRPr/>
            </a:pPr>
            <a:r>
              <a:rPr lang="en-US" dirty="0" smtClean="0"/>
              <a:t>Light calculations (should be) linear </a:t>
            </a:r>
          </a:p>
          <a:p>
            <a:pPr lvl="1" eaLnBrk="1" hangingPunct="1">
              <a:buFont typeface="Wingdings 2" pitchFamily="18" charset="2"/>
              <a:buBlip>
                <a:blip r:embed="rId3"/>
              </a:buBlip>
              <a:defRPr/>
            </a:pPr>
            <a:r>
              <a:rPr lang="en-US" dirty="0" smtClean="0"/>
              <a:t>but linear data displayed as </a:t>
            </a:r>
            <a:r>
              <a:rPr lang="en-US" dirty="0" err="1" smtClean="0"/>
              <a:t>sRGB</a:t>
            </a:r>
            <a:r>
              <a:rPr lang="en-US" dirty="0" smtClean="0"/>
              <a:t> is darkened</a:t>
            </a:r>
          </a:p>
          <a:p>
            <a:pPr lvl="1" eaLnBrk="1" hangingPunct="1">
              <a:buFont typeface="Wingdings 2" pitchFamily="18" charset="2"/>
              <a:buBlip>
                <a:blip r:embed="rId3"/>
              </a:buBlip>
              <a:defRPr/>
            </a:pPr>
            <a:r>
              <a:rPr lang="en-US" dirty="0" smtClean="0"/>
              <a:t>Overall, scene will appear dark</a:t>
            </a:r>
          </a:p>
          <a:p>
            <a:pPr eaLnBrk="1" hangingPunct="1">
              <a:defRPr/>
            </a:pPr>
            <a:r>
              <a:rPr lang="en-US" dirty="0" smtClean="0"/>
              <a:t>Antialiasing artifacts (“roping”)</a:t>
            </a:r>
          </a:p>
          <a:p>
            <a:pPr lvl="1" eaLnBrk="1" hangingPunct="1">
              <a:defRPr/>
            </a:pPr>
            <a:r>
              <a:rPr lang="en-US" dirty="0" smtClean="0"/>
              <a:t>“In-between” pixels are darkened</a:t>
            </a:r>
          </a:p>
          <a:p>
            <a:pPr eaLnBrk="1" hangingPunct="1">
              <a:defRPr/>
            </a:pPr>
            <a:endParaRPr lang="en-US" dirty="0" smtClean="0"/>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spTree>
  </p:cSld>
  <p:clrMapOvr>
    <a:masterClrMapping/>
  </p:clrMapOvr>
  <p:transition advTm="146922">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146347" y="6107668"/>
            <a:ext cx="3645550" cy="369332"/>
          </a:xfrm>
          <a:prstGeom prst="rect">
            <a:avLst/>
          </a:prstGeom>
          <a:noFill/>
        </p:spPr>
        <p:txBody>
          <a:bodyPr wrap="none" rtlCol="0">
            <a:spAutoFit/>
          </a:bodyPr>
          <a:lstStyle/>
          <a:p>
            <a:r>
              <a:rPr lang="en-US" dirty="0" smtClean="0"/>
              <a:t>Ambient Light Level for both: 0.1</a:t>
            </a:r>
            <a:endParaRPr lang="en-US" dirty="0"/>
          </a:p>
        </p:txBody>
      </p:sp>
      <p:sp>
        <p:nvSpPr>
          <p:cNvPr id="1073154" name="Rectangle 2"/>
          <p:cNvSpPr>
            <a:spLocks noGrp="1" noChangeArrowheads="1"/>
          </p:cNvSpPr>
          <p:nvPr>
            <p:ph type="title"/>
          </p:nvPr>
        </p:nvSpPr>
        <p:spPr>
          <a:xfrm>
            <a:off x="381000" y="228600"/>
            <a:ext cx="8382000" cy="757130"/>
          </a:xfrm>
        </p:spPr>
        <p:txBody>
          <a:bodyPr/>
          <a:lstStyle/>
          <a:p>
            <a:pPr eaLnBrk="1" hangingPunct="1">
              <a:defRPr/>
            </a:pPr>
            <a:r>
              <a:rPr lang="en-US" dirty="0" smtClean="0"/>
              <a:t>An example</a:t>
            </a:r>
            <a:endParaRPr lang="en-US" sz="3600" dirty="0" smtClean="0">
              <a:solidFill>
                <a:schemeClr val="accent1"/>
              </a:solidFill>
            </a:endParaRPr>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pic>
        <p:nvPicPr>
          <p:cNvPr id="5" name="Picture 4" descr="Gamma_correct.jpg"/>
          <p:cNvPicPr>
            <a:picLocks noChangeAspect="1"/>
          </p:cNvPicPr>
          <p:nvPr/>
        </p:nvPicPr>
        <p:blipFill>
          <a:blip r:embed="rId4"/>
          <a:stretch>
            <a:fillRect/>
          </a:stretch>
        </p:blipFill>
        <p:spPr>
          <a:xfrm>
            <a:off x="4724400" y="1295400"/>
            <a:ext cx="3352800" cy="4191000"/>
          </a:xfrm>
          <a:prstGeom prst="rect">
            <a:avLst/>
          </a:prstGeom>
        </p:spPr>
      </p:pic>
      <p:pic>
        <p:nvPicPr>
          <p:cNvPr id="6" name="Picture 5" descr="No_gamma_correction.jpg"/>
          <p:cNvPicPr>
            <a:picLocks noChangeAspect="1"/>
          </p:cNvPicPr>
          <p:nvPr/>
        </p:nvPicPr>
        <p:blipFill>
          <a:blip r:embed="rId5"/>
          <a:stretch>
            <a:fillRect/>
          </a:stretch>
        </p:blipFill>
        <p:spPr>
          <a:xfrm>
            <a:off x="1066800" y="1295400"/>
            <a:ext cx="3352800" cy="4191000"/>
          </a:xfrm>
          <a:prstGeom prst="rect">
            <a:avLst/>
          </a:prstGeom>
        </p:spPr>
      </p:pic>
      <p:sp>
        <p:nvSpPr>
          <p:cNvPr id="8" name="TextBox 7"/>
          <p:cNvSpPr txBox="1"/>
          <p:nvPr/>
        </p:nvSpPr>
        <p:spPr>
          <a:xfrm>
            <a:off x="1099454" y="5584371"/>
            <a:ext cx="2771913" cy="369332"/>
          </a:xfrm>
          <a:prstGeom prst="rect">
            <a:avLst/>
          </a:prstGeom>
          <a:noFill/>
        </p:spPr>
        <p:txBody>
          <a:bodyPr wrap="none" rtlCol="0">
            <a:spAutoFit/>
          </a:bodyPr>
          <a:lstStyle/>
          <a:p>
            <a:r>
              <a:rPr lang="en-US" dirty="0" smtClean="0"/>
              <a:t>Default (as sample ships)</a:t>
            </a:r>
            <a:endParaRPr lang="en-US" dirty="0"/>
          </a:p>
        </p:txBody>
      </p:sp>
      <p:sp>
        <p:nvSpPr>
          <p:cNvPr id="9" name="TextBox 8"/>
          <p:cNvSpPr txBox="1"/>
          <p:nvPr/>
        </p:nvSpPr>
        <p:spPr>
          <a:xfrm>
            <a:off x="4876800" y="5562600"/>
            <a:ext cx="2040943" cy="369332"/>
          </a:xfrm>
          <a:prstGeom prst="rect">
            <a:avLst/>
          </a:prstGeom>
          <a:noFill/>
        </p:spPr>
        <p:txBody>
          <a:bodyPr wrap="none" rtlCol="0">
            <a:spAutoFit/>
          </a:bodyPr>
          <a:lstStyle/>
          <a:p>
            <a:r>
              <a:rPr lang="en-US" dirty="0" smtClean="0"/>
              <a:t>Gamma corrected</a:t>
            </a:r>
            <a:endParaRPr lang="en-US" dirty="0"/>
          </a:p>
        </p:txBody>
      </p:sp>
      <p:pic>
        <p:nvPicPr>
          <p:cNvPr id="10" name="Picture 9" descr="SJS_3146.jpg"/>
          <p:cNvPicPr>
            <a:picLocks noChangeAspect="1"/>
          </p:cNvPicPr>
          <p:nvPr/>
        </p:nvPicPr>
        <p:blipFill>
          <a:blip r:embed="rId6"/>
          <a:stretch>
            <a:fillRect/>
          </a:stretch>
        </p:blipFill>
        <p:spPr>
          <a:xfrm>
            <a:off x="1600200" y="3810000"/>
            <a:ext cx="3352800" cy="2682240"/>
          </a:xfrm>
          <a:prstGeom prst="rect">
            <a:avLst/>
          </a:prstGeom>
        </p:spPr>
      </p:pic>
      <p:pic>
        <p:nvPicPr>
          <p:cNvPr id="11" name="Picture 10" descr="SJS_3147.jpg"/>
          <p:cNvPicPr>
            <a:picLocks noChangeAspect="1"/>
          </p:cNvPicPr>
          <p:nvPr/>
        </p:nvPicPr>
        <p:blipFill>
          <a:blip r:embed="rId7"/>
          <a:stretch>
            <a:fillRect/>
          </a:stretch>
        </p:blipFill>
        <p:spPr>
          <a:xfrm>
            <a:off x="5410200" y="3810000"/>
            <a:ext cx="3333750" cy="2667000"/>
          </a:xfrm>
          <a:prstGeom prst="rect">
            <a:avLst/>
          </a:prstGeom>
        </p:spPr>
      </p:pic>
      <p:cxnSp>
        <p:nvCxnSpPr>
          <p:cNvPr id="15" name="Straight Connector 14"/>
          <p:cNvCxnSpPr/>
          <p:nvPr/>
        </p:nvCxnSpPr>
        <p:spPr bwMode="auto">
          <a:xfrm rot="10800000" flipV="1">
            <a:off x="1600200" y="2743200"/>
            <a:ext cx="2209800" cy="990600"/>
          </a:xfrm>
          <a:prstGeom prst="line">
            <a:avLst/>
          </a:prstGeom>
          <a:solidFill>
            <a:srgbClr val="FFFFFF"/>
          </a:solidFill>
          <a:ln w="12700" cap="flat" cmpd="sng" algn="ctr">
            <a:noFill/>
            <a:prstDash val="solid"/>
            <a:round/>
            <a:headEnd type="none" w="med" len="med"/>
            <a:tailEnd type="none" w="med" len="med"/>
          </a:ln>
          <a:effectLst/>
        </p:spPr>
      </p:cxnSp>
      <p:cxnSp>
        <p:nvCxnSpPr>
          <p:cNvPr id="18" name="Straight Connector 17"/>
          <p:cNvCxnSpPr/>
          <p:nvPr/>
        </p:nvCxnSpPr>
        <p:spPr bwMode="auto">
          <a:xfrm rot="10800000" flipV="1">
            <a:off x="3276600" y="2743200"/>
            <a:ext cx="381000" cy="304800"/>
          </a:xfrm>
          <a:prstGeom prst="line">
            <a:avLst/>
          </a:prstGeom>
          <a:solidFill>
            <a:srgbClr val="FFFFFF"/>
          </a:solidFill>
          <a:ln w="12700" cap="flat" cmpd="sng" algn="ctr">
            <a:noFill/>
            <a:prstDash val="solid"/>
            <a:round/>
            <a:headEnd type="none" w="med" len="med"/>
            <a:tailEnd type="none" w="med" len="med"/>
          </a:ln>
          <a:effectLst/>
        </p:spPr>
      </p:cxnSp>
      <p:grpSp>
        <p:nvGrpSpPr>
          <p:cNvPr id="28" name="Group 27"/>
          <p:cNvGrpSpPr/>
          <p:nvPr/>
        </p:nvGrpSpPr>
        <p:grpSpPr>
          <a:xfrm>
            <a:off x="1600200" y="2743200"/>
            <a:ext cx="3352800" cy="3733800"/>
            <a:chOff x="1600200" y="2743200"/>
            <a:chExt cx="3352800" cy="3733800"/>
          </a:xfrm>
        </p:grpSpPr>
        <p:sp>
          <p:nvSpPr>
            <p:cNvPr id="12" name="Rectangle 11"/>
            <p:cNvSpPr/>
            <p:nvPr/>
          </p:nvSpPr>
          <p:spPr bwMode="auto">
            <a:xfrm>
              <a:off x="3810000" y="2743200"/>
              <a:ext cx="838200" cy="609600"/>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rebuchet MS" pitchFamily="34" charset="0"/>
              </a:endParaRPr>
            </a:p>
          </p:txBody>
        </p:sp>
        <p:sp>
          <p:nvSpPr>
            <p:cNvPr id="13" name="Rectangle 12"/>
            <p:cNvSpPr/>
            <p:nvPr/>
          </p:nvSpPr>
          <p:spPr bwMode="auto">
            <a:xfrm>
              <a:off x="1600200" y="3810000"/>
              <a:ext cx="3352800" cy="2667000"/>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rebuchet MS" pitchFamily="34" charset="0"/>
              </a:endParaRPr>
            </a:p>
          </p:txBody>
        </p:sp>
        <p:cxnSp>
          <p:nvCxnSpPr>
            <p:cNvPr id="20" name="Straight Connector 19"/>
            <p:cNvCxnSpPr/>
            <p:nvPr/>
          </p:nvCxnSpPr>
          <p:spPr bwMode="auto">
            <a:xfrm rot="10800000" flipV="1">
              <a:off x="1600200" y="2743200"/>
              <a:ext cx="2209800" cy="1066800"/>
            </a:xfrm>
            <a:prstGeom prst="line">
              <a:avLst/>
            </a:prstGeom>
            <a:solidFill>
              <a:srgbClr val="FFFFFF"/>
            </a:solidFill>
            <a:ln w="12700" cap="flat" cmpd="sng" algn="ctr">
              <a:solidFill>
                <a:schemeClr val="tx1"/>
              </a:solidFill>
              <a:prstDash val="solid"/>
              <a:round/>
              <a:headEnd type="none" w="med" len="med"/>
              <a:tailEnd type="none" w="med" len="med"/>
            </a:ln>
            <a:effectLst/>
          </p:spPr>
        </p:cxnSp>
        <p:cxnSp>
          <p:nvCxnSpPr>
            <p:cNvPr id="22" name="Straight Connector 21"/>
            <p:cNvCxnSpPr/>
            <p:nvPr/>
          </p:nvCxnSpPr>
          <p:spPr bwMode="auto">
            <a:xfrm rot="16200000" flipH="1">
              <a:off x="4267200" y="3124200"/>
              <a:ext cx="1066800" cy="304800"/>
            </a:xfrm>
            <a:prstGeom prst="line">
              <a:avLst/>
            </a:prstGeom>
            <a:solidFill>
              <a:srgbClr val="FFFFFF"/>
            </a:solidFill>
            <a:ln w="12700"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rot="16200000" flipH="1">
              <a:off x="4457700" y="3543300"/>
              <a:ext cx="457200" cy="76200"/>
            </a:xfrm>
            <a:prstGeom prst="line">
              <a:avLst/>
            </a:prstGeom>
            <a:solidFill>
              <a:srgbClr val="FFFFFF"/>
            </a:solidFill>
            <a:ln w="12700" cap="flat" cmpd="sng" algn="ctr">
              <a:solidFill>
                <a:schemeClr val="tx1"/>
              </a:solidFill>
              <a:prstDash val="solid"/>
              <a:round/>
              <a:headEnd type="none" w="med" len="med"/>
              <a:tailEnd type="none" w="med" len="med"/>
            </a:ln>
            <a:effectLst/>
          </p:spPr>
        </p:cxnSp>
        <p:cxnSp>
          <p:nvCxnSpPr>
            <p:cNvPr id="26" name="Straight Connector 25"/>
            <p:cNvCxnSpPr/>
            <p:nvPr/>
          </p:nvCxnSpPr>
          <p:spPr bwMode="auto">
            <a:xfrm rot="5400000">
              <a:off x="3390900" y="3390900"/>
              <a:ext cx="457200" cy="381000"/>
            </a:xfrm>
            <a:prstGeom prst="line">
              <a:avLst/>
            </a:prstGeom>
            <a:solidFill>
              <a:srgbClr val="FFFFFF"/>
            </a:solidFill>
            <a:ln w="12700" cap="flat" cmpd="sng" algn="ctr">
              <a:solidFill>
                <a:schemeClr val="tx1"/>
              </a:solidFill>
              <a:prstDash val="solid"/>
              <a:round/>
              <a:headEnd type="none" w="med" len="med"/>
              <a:tailEnd type="none" w="med" len="med"/>
            </a:ln>
            <a:effectLst/>
          </p:spPr>
        </p:cxnSp>
      </p:grpSp>
      <p:grpSp>
        <p:nvGrpSpPr>
          <p:cNvPr id="42" name="Group 41"/>
          <p:cNvGrpSpPr/>
          <p:nvPr/>
        </p:nvGrpSpPr>
        <p:grpSpPr>
          <a:xfrm>
            <a:off x="5410200" y="2743200"/>
            <a:ext cx="3352800" cy="3733800"/>
            <a:chOff x="5410200" y="2743200"/>
            <a:chExt cx="3352800" cy="3733800"/>
          </a:xfrm>
        </p:grpSpPr>
        <p:sp>
          <p:nvSpPr>
            <p:cNvPr id="30" name="Rectangle 29"/>
            <p:cNvSpPr/>
            <p:nvPr/>
          </p:nvSpPr>
          <p:spPr bwMode="auto">
            <a:xfrm>
              <a:off x="7467600" y="2743200"/>
              <a:ext cx="838200" cy="609600"/>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rebuchet MS" pitchFamily="34" charset="0"/>
              </a:endParaRPr>
            </a:p>
          </p:txBody>
        </p:sp>
        <p:sp>
          <p:nvSpPr>
            <p:cNvPr id="31" name="Rectangle 30"/>
            <p:cNvSpPr/>
            <p:nvPr/>
          </p:nvSpPr>
          <p:spPr bwMode="auto">
            <a:xfrm>
              <a:off x="5410200" y="3810000"/>
              <a:ext cx="3352800" cy="2667000"/>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rebuchet MS" pitchFamily="34" charset="0"/>
              </a:endParaRPr>
            </a:p>
          </p:txBody>
        </p:sp>
        <p:cxnSp>
          <p:nvCxnSpPr>
            <p:cNvPr id="32" name="Straight Connector 31"/>
            <p:cNvCxnSpPr/>
            <p:nvPr/>
          </p:nvCxnSpPr>
          <p:spPr bwMode="auto">
            <a:xfrm rot="10800000" flipV="1">
              <a:off x="5410200" y="2743200"/>
              <a:ext cx="2057400" cy="1066800"/>
            </a:xfrm>
            <a:prstGeom prst="line">
              <a:avLst/>
            </a:prstGeom>
            <a:solidFill>
              <a:srgbClr val="FFFFFF"/>
            </a:solidFill>
            <a:ln w="12700" cap="flat" cmpd="sng" algn="ctr">
              <a:solidFill>
                <a:schemeClr val="tx1"/>
              </a:solidFill>
              <a:prstDash val="solid"/>
              <a:round/>
              <a:headEnd type="none" w="med" len="med"/>
              <a:tailEnd type="none" w="med" len="med"/>
            </a:ln>
            <a:effectLst/>
          </p:spPr>
        </p:cxnSp>
        <p:cxnSp>
          <p:nvCxnSpPr>
            <p:cNvPr id="33" name="Straight Connector 32"/>
            <p:cNvCxnSpPr/>
            <p:nvPr/>
          </p:nvCxnSpPr>
          <p:spPr bwMode="auto">
            <a:xfrm rot="16200000" flipH="1">
              <a:off x="8001000" y="3048000"/>
              <a:ext cx="1066800" cy="457200"/>
            </a:xfrm>
            <a:prstGeom prst="line">
              <a:avLst/>
            </a:prstGeom>
            <a:solidFill>
              <a:srgbClr val="FFFFFF"/>
            </a:solidFill>
            <a:ln w="12700" cap="flat" cmpd="sng" algn="ctr">
              <a:solidFill>
                <a:schemeClr val="tx1"/>
              </a:solidFill>
              <a:prstDash val="solid"/>
              <a:round/>
              <a:headEnd type="none" w="med" len="med"/>
              <a:tailEnd type="none" w="med" len="med"/>
            </a:ln>
            <a:effectLst/>
          </p:spPr>
        </p:cxnSp>
        <p:cxnSp>
          <p:nvCxnSpPr>
            <p:cNvPr id="34" name="Straight Connector 33"/>
            <p:cNvCxnSpPr/>
            <p:nvPr/>
          </p:nvCxnSpPr>
          <p:spPr bwMode="auto">
            <a:xfrm rot="16200000" flipH="1">
              <a:off x="8115300" y="3543300"/>
              <a:ext cx="457200" cy="76200"/>
            </a:xfrm>
            <a:prstGeom prst="line">
              <a:avLst/>
            </a:prstGeom>
            <a:solidFill>
              <a:srgbClr val="FFFFFF"/>
            </a:solidFill>
            <a:ln w="12700" cap="flat" cmpd="sng" algn="ctr">
              <a:solidFill>
                <a:schemeClr val="tx1"/>
              </a:solidFill>
              <a:prstDash val="solid"/>
              <a:round/>
              <a:headEnd type="none" w="med" len="med"/>
              <a:tailEnd type="none" w="med" len="med"/>
            </a:ln>
            <a:effectLst/>
          </p:spPr>
        </p:cxnSp>
        <p:cxnSp>
          <p:nvCxnSpPr>
            <p:cNvPr id="35" name="Straight Connector 34"/>
            <p:cNvCxnSpPr>
              <a:endCxn id="31" idx="0"/>
            </p:cNvCxnSpPr>
            <p:nvPr/>
          </p:nvCxnSpPr>
          <p:spPr bwMode="auto">
            <a:xfrm rot="5400000">
              <a:off x="7048500" y="3390900"/>
              <a:ext cx="457200" cy="381000"/>
            </a:xfrm>
            <a:prstGeom prst="line">
              <a:avLst/>
            </a:prstGeom>
            <a:solidFill>
              <a:srgbClr val="FFFFFF"/>
            </a:solidFill>
            <a:ln w="12700" cap="flat" cmpd="sng" algn="ctr">
              <a:solidFill>
                <a:schemeClr val="tx1"/>
              </a:solidFill>
              <a:prstDash val="solid"/>
              <a:round/>
              <a:headEnd type="none" w="med" len="med"/>
              <a:tailEnd type="none" w="med" len="med"/>
            </a:ln>
            <a:effectLst/>
          </p:spPr>
        </p:cxnSp>
      </p:grpSp>
    </p:spTree>
    <p:custDataLst>
      <p:tags r:id="rId1"/>
    </p:custDataLst>
  </p:cSld>
  <p:clrMapOvr>
    <a:masterClrMapping/>
  </p:clrMapOvr>
  <p:transition advTm="69077">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strVal val="#ppt_w*0.70"/>
                                          </p:val>
                                        </p:tav>
                                        <p:tav tm="100000">
                                          <p:val>
                                            <p:strVal val="#ppt_w"/>
                                          </p:val>
                                        </p:tav>
                                      </p:tavLst>
                                    </p:anim>
                                    <p:anim calcmode="lin" valueType="num">
                                      <p:cBhvr>
                                        <p:cTn id="8" dur="500" fill="hold"/>
                                        <p:tgtEl>
                                          <p:spTgt spid="10"/>
                                        </p:tgtEl>
                                        <p:attrNameLst>
                                          <p:attrName>ppt_h</p:attrName>
                                        </p:attrNameLst>
                                      </p:cBhvr>
                                      <p:tavLst>
                                        <p:tav tm="0">
                                          <p:val>
                                            <p:strVal val="#ppt_h"/>
                                          </p:val>
                                        </p:tav>
                                        <p:tav tm="100000">
                                          <p:val>
                                            <p:strVal val="#ppt_h"/>
                                          </p:val>
                                        </p:tav>
                                      </p:tavLst>
                                    </p:anim>
                                    <p:animEffect transition="in" filter="fade">
                                      <p:cBhvr>
                                        <p:cTn id="9" dur="500"/>
                                        <p:tgtEl>
                                          <p:spTgt spid="10"/>
                                        </p:tgtEl>
                                      </p:cBhvr>
                                    </p:animEffect>
                                  </p:childTnLst>
                                </p:cTn>
                              </p:par>
                              <p:par>
                                <p:cTn id="10" presetID="55" presetClass="entr" presetSubtype="0" fill="hold" nodeType="with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ppt_w</p:attrName>
                                        </p:attrNameLst>
                                      </p:cBhvr>
                                      <p:tavLst>
                                        <p:tav tm="0">
                                          <p:val>
                                            <p:strVal val="#ppt_w*0.70"/>
                                          </p:val>
                                        </p:tav>
                                        <p:tav tm="100000">
                                          <p:val>
                                            <p:strVal val="#ppt_w"/>
                                          </p:val>
                                        </p:tav>
                                      </p:tavLst>
                                    </p:anim>
                                    <p:anim calcmode="lin" valueType="num">
                                      <p:cBhvr>
                                        <p:cTn id="13" dur="500" fill="hold"/>
                                        <p:tgtEl>
                                          <p:spTgt spid="28"/>
                                        </p:tgtEl>
                                        <p:attrNameLst>
                                          <p:attrName>ppt_h</p:attrName>
                                        </p:attrNameLst>
                                      </p:cBhvr>
                                      <p:tavLst>
                                        <p:tav tm="0">
                                          <p:val>
                                            <p:strVal val="#ppt_h"/>
                                          </p:val>
                                        </p:tav>
                                        <p:tav tm="100000">
                                          <p:val>
                                            <p:strVal val="#ppt_h"/>
                                          </p:val>
                                        </p:tav>
                                      </p:tavLst>
                                    </p:anim>
                                    <p:animEffect transition="in" filter="fade">
                                      <p:cBhvr>
                                        <p:cTn id="14" dur="500"/>
                                        <p:tgtEl>
                                          <p:spTgt spid="28"/>
                                        </p:tgtEl>
                                      </p:cBhvr>
                                    </p:animEffect>
                                  </p:childTnLst>
                                </p:cTn>
                              </p:par>
                              <p:par>
                                <p:cTn id="15" presetID="55"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p:cTn id="17" dur="500" fill="hold"/>
                                        <p:tgtEl>
                                          <p:spTgt spid="11"/>
                                        </p:tgtEl>
                                        <p:attrNameLst>
                                          <p:attrName>ppt_w</p:attrName>
                                        </p:attrNameLst>
                                      </p:cBhvr>
                                      <p:tavLst>
                                        <p:tav tm="0">
                                          <p:val>
                                            <p:strVal val="#ppt_w*0.70"/>
                                          </p:val>
                                        </p:tav>
                                        <p:tav tm="100000">
                                          <p:val>
                                            <p:strVal val="#ppt_w"/>
                                          </p:val>
                                        </p:tav>
                                      </p:tavLst>
                                    </p:anim>
                                    <p:anim calcmode="lin" valueType="num">
                                      <p:cBhvr>
                                        <p:cTn id="18" dur="500" fill="hold"/>
                                        <p:tgtEl>
                                          <p:spTgt spid="11"/>
                                        </p:tgtEl>
                                        <p:attrNameLst>
                                          <p:attrName>ppt_h</p:attrName>
                                        </p:attrNameLst>
                                      </p:cBhvr>
                                      <p:tavLst>
                                        <p:tav tm="0">
                                          <p:val>
                                            <p:strVal val="#ppt_h"/>
                                          </p:val>
                                        </p:tav>
                                        <p:tav tm="100000">
                                          <p:val>
                                            <p:strVal val="#ppt_h"/>
                                          </p:val>
                                        </p:tav>
                                      </p:tavLst>
                                    </p:anim>
                                    <p:animEffect transition="in" filter="fade">
                                      <p:cBhvr>
                                        <p:cTn id="19" dur="500"/>
                                        <p:tgtEl>
                                          <p:spTgt spid="11"/>
                                        </p:tgtEl>
                                      </p:cBhvr>
                                    </p:animEffect>
                                  </p:childTnLst>
                                </p:cTn>
                              </p:par>
                              <p:par>
                                <p:cTn id="20" presetID="55" presetClass="entr" presetSubtype="0"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strVal val="#ppt_w*0.70"/>
                                          </p:val>
                                        </p:tav>
                                        <p:tav tm="100000">
                                          <p:val>
                                            <p:strVal val="#ppt_w"/>
                                          </p:val>
                                        </p:tav>
                                      </p:tavLst>
                                    </p:anim>
                                    <p:anim calcmode="lin" valueType="num">
                                      <p:cBhvr>
                                        <p:cTn id="23" dur="500" fill="hold"/>
                                        <p:tgtEl>
                                          <p:spTgt spid="42"/>
                                        </p:tgtEl>
                                        <p:attrNameLst>
                                          <p:attrName>ppt_h</p:attrName>
                                        </p:attrNameLst>
                                      </p:cBhvr>
                                      <p:tavLst>
                                        <p:tav tm="0">
                                          <p:val>
                                            <p:strVal val="#ppt_h"/>
                                          </p:val>
                                        </p:tav>
                                        <p:tav tm="100000">
                                          <p:val>
                                            <p:strVal val="#ppt_h"/>
                                          </p:val>
                                        </p:tav>
                                      </p:tavLst>
                                    </p:anim>
                                    <p:animEffect transition="in" filter="fade">
                                      <p:cBhvr>
                                        <p:cTn id="24" dur="500"/>
                                        <p:tgtEl>
                                          <p:spTgt spid="42"/>
                                        </p:tgtEl>
                                      </p:cBhvr>
                                    </p:animEffect>
                                  </p:childTnLst>
                                </p:cTn>
                              </p:par>
                              <p:par>
                                <p:cTn id="25" presetID="10" presetClass="exit" presetSubtype="0" fill="hold" grpId="0" nodeType="withEffect">
                                  <p:stCondLst>
                                    <p:cond delay="0"/>
                                  </p:stCondLst>
                                  <p:childTnLst>
                                    <p:animEffect transition="out" filter="fade">
                                      <p:cBhvr>
                                        <p:cTn id="26" dur="700"/>
                                        <p:tgtEl>
                                          <p:spTgt spid="27"/>
                                        </p:tgtEl>
                                      </p:cBhvr>
                                    </p:animEffect>
                                    <p:set>
                                      <p:cBhvr>
                                        <p:cTn id="27" dur="1" fill="hold">
                                          <p:stCondLst>
                                            <p:cond delay="6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381000" y="228600"/>
            <a:ext cx="8382000" cy="757130"/>
          </a:xfrm>
        </p:spPr>
        <p:txBody>
          <a:bodyPr/>
          <a:lstStyle/>
          <a:p>
            <a:pPr eaLnBrk="1" hangingPunct="1">
              <a:defRPr/>
            </a:pPr>
            <a:r>
              <a:rPr lang="en-US" dirty="0" smtClean="0"/>
              <a:t>Color Shifting</a:t>
            </a:r>
            <a:endParaRPr lang="en-US" sz="3600" dirty="0" smtClean="0">
              <a:solidFill>
                <a:schemeClr val="accent1"/>
              </a:solidFill>
            </a:endParaRPr>
          </a:p>
        </p:txBody>
      </p:sp>
      <p:sp>
        <p:nvSpPr>
          <p:cNvPr id="1073155" name="Rectangle 3"/>
          <p:cNvSpPr>
            <a:spLocks noGrp="1" noChangeArrowheads="1"/>
          </p:cNvSpPr>
          <p:nvPr>
            <p:ph idx="1"/>
          </p:nvPr>
        </p:nvSpPr>
        <p:spPr>
          <a:xfrm>
            <a:off x="381000" y="1155700"/>
            <a:ext cx="8410575" cy="4959350"/>
          </a:xfrm>
        </p:spPr>
        <p:txBody>
          <a:bodyPr>
            <a:normAutofit/>
          </a:bodyPr>
          <a:lstStyle/>
          <a:p>
            <a:pPr eaLnBrk="1" hangingPunct="1">
              <a:buFont typeface="Wingdings 2" pitchFamily="18" charset="2"/>
              <a:buBlip>
                <a:blip r:embed="rId3"/>
              </a:buBlip>
              <a:defRPr/>
            </a:pPr>
            <a:r>
              <a:rPr lang="en-US" dirty="0" smtClean="0"/>
              <a:t>Color Shifts if linear presented as </a:t>
            </a:r>
            <a:r>
              <a:rPr lang="en-US" dirty="0" err="1" smtClean="0"/>
              <a:t>sRGB</a:t>
            </a:r>
            <a:endParaRPr lang="en-US" dirty="0" smtClean="0"/>
          </a:p>
          <a:p>
            <a:pPr lvl="1" eaLnBrk="1" hangingPunct="1">
              <a:buFont typeface="Wingdings 2" pitchFamily="18" charset="2"/>
              <a:buBlip>
                <a:blip r:embed="rId3"/>
              </a:buBlip>
              <a:defRPr/>
            </a:pPr>
            <a:r>
              <a:rPr lang="en-US" dirty="0" smtClean="0"/>
              <a:t>Linear color triple (255, 128, 0) becomes (255, 56, 0)</a:t>
            </a:r>
          </a:p>
          <a:p>
            <a:pPr lvl="1" eaLnBrk="1" hangingPunct="1">
              <a:buFont typeface="Wingdings 2" pitchFamily="18" charset="2"/>
              <a:buBlip>
                <a:blip r:embed="rId3"/>
              </a:buBlip>
              <a:defRPr/>
            </a:pPr>
            <a:r>
              <a:rPr lang="en-US" dirty="0" smtClean="0"/>
              <a:t>Overall loss of fine color detail</a:t>
            </a:r>
          </a:p>
          <a:p>
            <a:pPr lvl="1" eaLnBrk="1" hangingPunct="1">
              <a:buFont typeface="Wingdings 2" pitchFamily="18" charset="2"/>
              <a:buBlip>
                <a:blip r:embed="rId3"/>
              </a:buBlip>
              <a:defRPr/>
            </a:pPr>
            <a:r>
              <a:rPr lang="en-US" dirty="0" smtClean="0"/>
              <a:t>Colors trend more towards saturated primaries</a:t>
            </a:r>
          </a:p>
          <a:p>
            <a:pPr lvl="1" eaLnBrk="1" hangingPunct="1">
              <a:buFont typeface="Wingdings 2" pitchFamily="18" charset="2"/>
              <a:buBlip>
                <a:blip r:embed="rId3"/>
              </a:buBlip>
              <a:defRPr/>
            </a:pPr>
            <a:endParaRPr lang="en-US" dirty="0" smtClean="0"/>
          </a:p>
          <a:p>
            <a:pPr eaLnBrk="1" hangingPunct="1">
              <a:buFont typeface="Wingdings 2" pitchFamily="18" charset="2"/>
              <a:buBlip>
                <a:blip r:embed="rId3"/>
              </a:buBlip>
              <a:defRPr/>
            </a:pPr>
            <a:endParaRPr lang="en-US" dirty="0" smtClean="0"/>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grpSp>
        <p:nvGrpSpPr>
          <p:cNvPr id="12" name="Group 11"/>
          <p:cNvGrpSpPr/>
          <p:nvPr/>
        </p:nvGrpSpPr>
        <p:grpSpPr>
          <a:xfrm>
            <a:off x="1828800" y="4267200"/>
            <a:ext cx="1951037" cy="2045732"/>
            <a:chOff x="1219200" y="4267200"/>
            <a:chExt cx="1951037" cy="2045732"/>
          </a:xfrm>
        </p:grpSpPr>
        <p:pic>
          <p:nvPicPr>
            <p:cNvPr id="1028" name="Picture 4" descr="C:\Users\stephsm\Documents\Presentation\SJS_3146_2.jpg"/>
            <p:cNvPicPr>
              <a:picLocks noChangeAspect="1" noChangeArrowheads="1"/>
            </p:cNvPicPr>
            <p:nvPr/>
          </p:nvPicPr>
          <p:blipFill>
            <a:blip r:embed="rId4" cstate="print"/>
            <a:srcRect/>
            <a:stretch>
              <a:fillRect/>
            </a:stretch>
          </p:blipFill>
          <p:spPr bwMode="auto">
            <a:xfrm>
              <a:off x="1219200" y="4267200"/>
              <a:ext cx="1951037" cy="1560513"/>
            </a:xfrm>
            <a:prstGeom prst="rect">
              <a:avLst/>
            </a:prstGeom>
            <a:noFill/>
          </p:spPr>
        </p:pic>
        <p:sp>
          <p:nvSpPr>
            <p:cNvPr id="9" name="TextBox 8"/>
            <p:cNvSpPr txBox="1"/>
            <p:nvPr/>
          </p:nvSpPr>
          <p:spPr>
            <a:xfrm>
              <a:off x="1295400" y="5943600"/>
              <a:ext cx="1415772" cy="369332"/>
            </a:xfrm>
            <a:prstGeom prst="rect">
              <a:avLst/>
            </a:prstGeom>
            <a:noFill/>
          </p:spPr>
          <p:txBody>
            <a:bodyPr wrap="none" rtlCol="0">
              <a:spAutoFit/>
            </a:bodyPr>
            <a:lstStyle/>
            <a:p>
              <a:r>
                <a:rPr lang="en-US" dirty="0" smtClean="0"/>
                <a:t>Non-correct</a:t>
              </a:r>
              <a:endParaRPr lang="en-US" dirty="0"/>
            </a:p>
          </p:txBody>
        </p:sp>
      </p:grpSp>
      <p:grpSp>
        <p:nvGrpSpPr>
          <p:cNvPr id="11" name="Group 10"/>
          <p:cNvGrpSpPr/>
          <p:nvPr/>
        </p:nvGrpSpPr>
        <p:grpSpPr>
          <a:xfrm>
            <a:off x="4038600" y="4267200"/>
            <a:ext cx="1951037" cy="2045732"/>
            <a:chOff x="3200400" y="4267200"/>
            <a:chExt cx="1951037" cy="2045732"/>
          </a:xfrm>
        </p:grpSpPr>
        <p:pic>
          <p:nvPicPr>
            <p:cNvPr id="1029" name="Picture 5" descr="C:\Users\stephsm\Documents\Presentation\SJS_3147_2.jpg"/>
            <p:cNvPicPr>
              <a:picLocks noChangeAspect="1" noChangeArrowheads="1"/>
            </p:cNvPicPr>
            <p:nvPr/>
          </p:nvPicPr>
          <p:blipFill>
            <a:blip r:embed="rId5" cstate="print"/>
            <a:srcRect/>
            <a:stretch>
              <a:fillRect/>
            </a:stretch>
          </p:blipFill>
          <p:spPr bwMode="auto">
            <a:xfrm>
              <a:off x="3200400" y="4267200"/>
              <a:ext cx="1951037" cy="1560512"/>
            </a:xfrm>
            <a:prstGeom prst="rect">
              <a:avLst/>
            </a:prstGeom>
            <a:noFill/>
          </p:spPr>
        </p:pic>
        <p:sp>
          <p:nvSpPr>
            <p:cNvPr id="10" name="TextBox 9"/>
            <p:cNvSpPr txBox="1"/>
            <p:nvPr/>
          </p:nvSpPr>
          <p:spPr>
            <a:xfrm>
              <a:off x="3200400" y="5943600"/>
              <a:ext cx="957313" cy="369332"/>
            </a:xfrm>
            <a:prstGeom prst="rect">
              <a:avLst/>
            </a:prstGeom>
            <a:noFill/>
          </p:spPr>
          <p:txBody>
            <a:bodyPr wrap="none" rtlCol="0">
              <a:spAutoFit/>
            </a:bodyPr>
            <a:lstStyle/>
            <a:p>
              <a:r>
                <a:rPr lang="en-US" dirty="0" smtClean="0"/>
                <a:t>Correct</a:t>
              </a:r>
              <a:endParaRPr lang="en-US" dirty="0"/>
            </a:p>
          </p:txBody>
        </p:sp>
      </p:grpSp>
    </p:spTree>
  </p:cSld>
  <p:clrMapOvr>
    <a:masterClrMapping/>
  </p:clrMapOvr>
  <p:transition advTm="89826">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1106" name="Rectangle 2"/>
          <p:cNvSpPr>
            <a:spLocks noGrp="1" noChangeArrowheads="1"/>
          </p:cNvSpPr>
          <p:nvPr>
            <p:ph type="title"/>
          </p:nvPr>
        </p:nvSpPr>
        <p:spPr>
          <a:xfrm>
            <a:off x="381000" y="228600"/>
            <a:ext cx="8382000" cy="1255728"/>
          </a:xfrm>
        </p:spPr>
        <p:txBody>
          <a:bodyPr/>
          <a:lstStyle/>
          <a:p>
            <a:pPr eaLnBrk="1" hangingPunct="1"/>
            <a:r>
              <a:rPr lang="en-US" dirty="0" smtClean="0"/>
              <a:t>Now For the Good News</a:t>
            </a:r>
            <a:r>
              <a:rPr lang="en-US" dirty="0" smtClean="0">
                <a:solidFill>
                  <a:srgbClr val="CCCCCC"/>
                </a:solidFill>
              </a:rPr>
              <a:t/>
            </a:r>
            <a:br>
              <a:rPr lang="en-US" dirty="0" smtClean="0">
                <a:solidFill>
                  <a:srgbClr val="CCCCCC"/>
                </a:solidFill>
              </a:rPr>
            </a:br>
            <a:endParaRPr lang="en-US" sz="3600" dirty="0" smtClean="0">
              <a:solidFill>
                <a:schemeClr val="accent1"/>
              </a:solidFill>
            </a:endParaRPr>
          </a:p>
        </p:txBody>
      </p:sp>
      <p:sp>
        <p:nvSpPr>
          <p:cNvPr id="1071107" name="Rectangle 3"/>
          <p:cNvSpPr>
            <a:spLocks noGrp="1" noChangeArrowheads="1"/>
          </p:cNvSpPr>
          <p:nvPr>
            <p:ph idx="1"/>
          </p:nvPr>
        </p:nvSpPr>
        <p:spPr>
          <a:xfrm>
            <a:off x="381000" y="1208314"/>
            <a:ext cx="8410575" cy="4522561"/>
          </a:xfrm>
        </p:spPr>
        <p:txBody>
          <a:bodyPr>
            <a:normAutofit/>
          </a:bodyPr>
          <a:lstStyle/>
          <a:p>
            <a:pPr eaLnBrk="1" hangingPunct="1">
              <a:buFont typeface="Wingdings 2" pitchFamily="18" charset="2"/>
              <a:buBlip>
                <a:blip r:embed="rId3"/>
              </a:buBlip>
              <a:defRPr/>
            </a:pPr>
            <a:r>
              <a:rPr lang="en-US" dirty="0" smtClean="0"/>
              <a:t>Direct3D (9 and up) allows you to fix this</a:t>
            </a:r>
          </a:p>
          <a:p>
            <a:pPr lvl="1" eaLnBrk="1" hangingPunct="1">
              <a:buFont typeface="Wingdings 2" pitchFamily="18" charset="2"/>
              <a:buBlip>
                <a:blip r:embed="rId3"/>
              </a:buBlip>
              <a:defRPr/>
            </a:pPr>
            <a:r>
              <a:rPr lang="en-US" dirty="0" smtClean="0"/>
              <a:t>Provides control points to ensure gamma correctness</a:t>
            </a:r>
          </a:p>
          <a:p>
            <a:pPr lvl="1" eaLnBrk="1" hangingPunct="1">
              <a:buFont typeface="Wingdings 2" pitchFamily="18" charset="2"/>
              <a:buBlip>
                <a:blip r:embed="rId3"/>
              </a:buBlip>
              <a:defRPr/>
            </a:pPr>
            <a:r>
              <a:rPr lang="en-US" dirty="0" smtClean="0"/>
              <a:t>Fairly straightforward to implement</a:t>
            </a:r>
          </a:p>
          <a:p>
            <a:pPr lvl="1" eaLnBrk="1" hangingPunct="1">
              <a:buFont typeface="Wingdings 2" pitchFamily="18" charset="2"/>
              <a:buBlip>
                <a:blip r:embed="rId3"/>
              </a:buBlip>
              <a:defRPr/>
            </a:pPr>
            <a:r>
              <a:rPr lang="en-US" dirty="0" smtClean="0"/>
              <a:t>Almost no cost to performance</a:t>
            </a:r>
          </a:p>
          <a:p>
            <a:pPr lvl="1" eaLnBrk="1" hangingPunct="1">
              <a:buFont typeface="Wingdings 2" pitchFamily="18" charset="2"/>
              <a:buBlip>
                <a:blip r:embed="rId3"/>
              </a:buBlip>
              <a:defRPr/>
            </a:pPr>
            <a:r>
              <a:rPr lang="en-US" dirty="0" smtClean="0"/>
              <a:t>Big improvement in visual quality</a:t>
            </a:r>
          </a:p>
        </p:txBody>
      </p:sp>
      <p:sp>
        <p:nvSpPr>
          <p:cNvPr id="5124"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 subtitle</a:t>
            </a:r>
          </a:p>
        </p:txBody>
      </p:sp>
    </p:spTree>
  </p:cSld>
  <p:clrMapOvr>
    <a:masterClrMapping/>
  </p:clrMapOvr>
  <p:transition advTm="46832">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10690" name="Rectangle 2"/>
          <p:cNvSpPr>
            <a:spLocks noGrp="1" noChangeArrowheads="1"/>
          </p:cNvSpPr>
          <p:nvPr>
            <p:ph type="ctrTitle"/>
          </p:nvPr>
        </p:nvSpPr>
        <p:spPr>
          <a:xfrm>
            <a:off x="654050" y="1763713"/>
            <a:ext cx="8077200" cy="1077218"/>
          </a:xfrm>
        </p:spPr>
        <p:txBody>
          <a:bodyPr/>
          <a:lstStyle/>
          <a:p>
            <a:pPr eaLnBrk="1" hangingPunct="1">
              <a:lnSpc>
                <a:spcPct val="80000"/>
              </a:lnSpc>
              <a:defRPr/>
            </a:pPr>
            <a:r>
              <a:rPr lang="en-US" b="1" dirty="0" smtClean="0"/>
              <a:t>Picture Perfect</a:t>
            </a:r>
            <a:br>
              <a:rPr lang="en-US" b="1" dirty="0" smtClean="0"/>
            </a:br>
            <a:r>
              <a:rPr lang="en-US" sz="3200" b="1" dirty="0" smtClean="0"/>
              <a:t>Gamma Through the Rendering Pipeline</a:t>
            </a:r>
          </a:p>
        </p:txBody>
      </p:sp>
      <p:sp>
        <p:nvSpPr>
          <p:cNvPr id="1010691" name="Rectangle 3"/>
          <p:cNvSpPr>
            <a:spLocks noGrp="1" noChangeArrowheads="1"/>
          </p:cNvSpPr>
          <p:nvPr>
            <p:ph type="subTitle" idx="1"/>
          </p:nvPr>
        </p:nvSpPr>
        <p:spPr>
          <a:xfrm>
            <a:off x="685800" y="3424238"/>
            <a:ext cx="8077200" cy="1865126"/>
          </a:xfrm>
        </p:spPr>
        <p:txBody>
          <a:bodyPr/>
          <a:lstStyle/>
          <a:p>
            <a:pPr eaLnBrk="1" hangingPunct="1">
              <a:buFont typeface="Wingdings 2" pitchFamily="1" charset="2"/>
              <a:buNone/>
            </a:pPr>
            <a:r>
              <a:rPr lang="en-US" dirty="0" smtClean="0">
                <a:latin typeface="Trebuchet MS" pitchFamily="1" charset="0"/>
              </a:rPr>
              <a:t>Steve Smith</a:t>
            </a:r>
          </a:p>
          <a:p>
            <a:pPr eaLnBrk="1" hangingPunct="1">
              <a:buFont typeface="Wingdings 2" pitchFamily="1" charset="2"/>
              <a:buNone/>
            </a:pPr>
            <a:r>
              <a:rPr lang="en-US" dirty="0" smtClean="0">
                <a:latin typeface="Trebuchet MS" pitchFamily="1" charset="0"/>
              </a:rPr>
              <a:t>Development Lead</a:t>
            </a:r>
          </a:p>
          <a:p>
            <a:pPr eaLnBrk="1" hangingPunct="1">
              <a:buFont typeface="Wingdings 2" pitchFamily="1" charset="2"/>
              <a:buNone/>
            </a:pPr>
            <a:r>
              <a:rPr lang="en-US" dirty="0" smtClean="0">
                <a:latin typeface="Trebuchet MS" pitchFamily="1" charset="0"/>
              </a:rPr>
              <a:t>XNA Developer Connection</a:t>
            </a:r>
            <a:br>
              <a:rPr lang="en-US" dirty="0" smtClean="0">
                <a:latin typeface="Trebuchet MS" pitchFamily="1" charset="0"/>
              </a:rPr>
            </a:br>
            <a:r>
              <a:rPr lang="en-US" dirty="0" smtClean="0">
                <a:latin typeface="Trebuchet MS" pitchFamily="1" charset="0"/>
              </a:rPr>
              <a:t>Microsoft</a:t>
            </a:r>
          </a:p>
        </p:txBody>
      </p:sp>
      <p:sp>
        <p:nvSpPr>
          <p:cNvPr id="4100" name="Text Box 4"/>
          <p:cNvSpPr txBox="1">
            <a:spLocks noChangeArrowheads="1"/>
          </p:cNvSpPr>
          <p:nvPr/>
        </p:nvSpPr>
        <p:spPr bwMode="auto">
          <a:xfrm>
            <a:off x="0" y="-641350"/>
            <a:ext cx="86360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Presentation/Presenter Title Slide</a:t>
            </a:r>
          </a:p>
        </p:txBody>
      </p:sp>
      <p:pic>
        <p:nvPicPr>
          <p:cNvPr id="4101" name="Picture 5" descr="XNA_Logo"/>
          <p:cNvPicPr>
            <a:picLocks noChangeAspect="1" noChangeArrowheads="1"/>
          </p:cNvPicPr>
          <p:nvPr/>
        </p:nvPicPr>
        <p:blipFill>
          <a:blip r:embed="rId4"/>
          <a:srcRect/>
          <a:stretch>
            <a:fillRect/>
          </a:stretch>
        </p:blipFill>
        <p:spPr bwMode="auto">
          <a:xfrm>
            <a:off x="171450" y="6118225"/>
            <a:ext cx="1454150" cy="581025"/>
          </a:xfrm>
          <a:prstGeom prst="rect">
            <a:avLst/>
          </a:prstGeom>
          <a:noFill/>
          <a:ln w="9525">
            <a:noFill/>
            <a:miter lim="800000"/>
            <a:headEnd/>
            <a:tailEnd/>
          </a:ln>
        </p:spPr>
      </p:pic>
    </p:spTree>
  </p:cSld>
  <p:clrMapOvr>
    <a:masterClrMapping/>
  </p:clrMapOvr>
  <p:transition advTm="120683">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3305175" y="3923807"/>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Render Target</a:t>
            </a:r>
          </a:p>
        </p:txBody>
      </p:sp>
      <p:sp>
        <p:nvSpPr>
          <p:cNvPr id="2" name="Title 1"/>
          <p:cNvSpPr>
            <a:spLocks noGrp="1"/>
          </p:cNvSpPr>
          <p:nvPr>
            <p:ph type="title"/>
          </p:nvPr>
        </p:nvSpPr>
        <p:spPr/>
        <p:txBody>
          <a:bodyPr/>
          <a:lstStyle/>
          <a:p>
            <a:r>
              <a:rPr lang="en-US" dirty="0" smtClean="0"/>
              <a:t>Gamma Consideration Points</a:t>
            </a:r>
            <a:endParaRPr lang="en-US" dirty="0"/>
          </a:p>
        </p:txBody>
      </p:sp>
      <p:sp>
        <p:nvSpPr>
          <p:cNvPr id="4" name="AutoShape 3"/>
          <p:cNvSpPr>
            <a:spLocks noChangeArrowheads="1"/>
          </p:cNvSpPr>
          <p:nvPr/>
        </p:nvSpPr>
        <p:spPr bwMode="auto">
          <a:xfrm>
            <a:off x="6343644" y="2279951"/>
            <a:ext cx="2266955" cy="1939623"/>
          </a:xfrm>
          <a:prstGeom prst="roundRect">
            <a:avLst>
              <a:gd name="adj" fmla="val 16667"/>
            </a:avLst>
          </a:prstGeom>
          <a:gradFill>
            <a:gsLst>
              <a:gs pos="0">
                <a:srgbClr val="002060"/>
              </a:gs>
              <a:gs pos="50000">
                <a:srgbClr val="00B0F0"/>
              </a:gs>
              <a:gs pos="100000">
                <a:srgbClr val="002060"/>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Monitor</a:t>
            </a:r>
          </a:p>
        </p:txBody>
      </p:sp>
      <p:sp>
        <p:nvSpPr>
          <p:cNvPr id="6" name="AutoShape 8"/>
          <p:cNvSpPr>
            <a:spLocks noChangeArrowheads="1"/>
          </p:cNvSpPr>
          <p:nvPr/>
        </p:nvSpPr>
        <p:spPr bwMode="auto">
          <a:xfrm>
            <a:off x="3448050" y="1533048"/>
            <a:ext cx="1752600" cy="914400"/>
          </a:xfrm>
          <a:prstGeom prst="roundRect">
            <a:avLst>
              <a:gd name="adj" fmla="val 16667"/>
            </a:avLst>
          </a:prstGeom>
          <a:gradFill flip="none" rotWithShape="1">
            <a:gsLst>
              <a:gs pos="0">
                <a:schemeClr val="accent6">
                  <a:lumMod val="50000"/>
                </a:schemeClr>
              </a:gs>
              <a:gs pos="50000">
                <a:schemeClr val="accent2"/>
              </a:gs>
              <a:gs pos="100000">
                <a:schemeClr val="accent6">
                  <a:lumMod val="50000"/>
                </a:schemeClr>
              </a:gs>
            </a:gsLst>
            <a:lin ang="2700000" scaled="1"/>
            <a:tileRect/>
          </a:gradFill>
          <a:ln w="34925">
            <a:solidFill>
              <a:srgbClr val="FFFFFF"/>
            </a:solidFill>
            <a:round/>
            <a:headEnd/>
            <a:tailEnd/>
          </a:ln>
          <a:effectLst>
            <a:outerShdw blurRad="317500" dir="2700000" algn="ctr">
              <a:srgbClr val="000000"/>
            </a:outerShdw>
          </a:effectLst>
          <a:scene3d>
            <a:camera prst="perspectiveLeft"/>
            <a:lightRig rig="threePt" dir="t"/>
          </a:scene3d>
          <a:sp3d extrusionH="38100" prstMaterial="plastic">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Pixel</a:t>
            </a:r>
          </a:p>
          <a:p>
            <a:pPr algn="ctr" eaLnBrk="0" hangingPunct="0">
              <a:lnSpc>
                <a:spcPct val="100000"/>
              </a:lnSpc>
            </a:pPr>
            <a:r>
              <a:rPr lang="en-US" sz="1800" b="1" dirty="0" err="1">
                <a:solidFill>
                  <a:schemeClr val="tx1"/>
                </a:solidFill>
                <a:effectLst/>
              </a:rPr>
              <a:t>Shader</a:t>
            </a:r>
            <a:endParaRPr lang="en-US" sz="1800" b="1" dirty="0">
              <a:solidFill>
                <a:schemeClr val="tx1"/>
              </a:solidFill>
              <a:effectLst/>
            </a:endParaRPr>
          </a:p>
        </p:txBody>
      </p:sp>
      <p:sp>
        <p:nvSpPr>
          <p:cNvPr id="7" name="AutoShape 9"/>
          <p:cNvSpPr>
            <a:spLocks noChangeArrowheads="1"/>
          </p:cNvSpPr>
          <p:nvPr/>
        </p:nvSpPr>
        <p:spPr bwMode="auto">
          <a:xfrm>
            <a:off x="3443425" y="3008054"/>
            <a:ext cx="1752600" cy="609600"/>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RT Blender</a:t>
            </a:r>
          </a:p>
        </p:txBody>
      </p:sp>
      <p:sp>
        <p:nvSpPr>
          <p:cNvPr id="12" name="Rectangle 20"/>
          <p:cNvSpPr>
            <a:spLocks noChangeArrowheads="1"/>
          </p:cNvSpPr>
          <p:nvPr/>
        </p:nvSpPr>
        <p:spPr bwMode="auto">
          <a:xfrm>
            <a:off x="3733800" y="4723907"/>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Front Buffer</a:t>
            </a:r>
          </a:p>
        </p:txBody>
      </p:sp>
      <p:grpSp>
        <p:nvGrpSpPr>
          <p:cNvPr id="3" name="Group 39"/>
          <p:cNvGrpSpPr/>
          <p:nvPr/>
        </p:nvGrpSpPr>
        <p:grpSpPr>
          <a:xfrm>
            <a:off x="2343149" y="1971197"/>
            <a:ext cx="5038726" cy="3313271"/>
            <a:chOff x="2438399" y="2171222"/>
            <a:chExt cx="5038726" cy="3313271"/>
          </a:xfrm>
        </p:grpSpPr>
        <p:sp>
          <p:nvSpPr>
            <p:cNvPr id="8" name="Line 13"/>
            <p:cNvSpPr>
              <a:spLocks noChangeShapeType="1"/>
            </p:cNvSpPr>
            <p:nvPr/>
          </p:nvSpPr>
          <p:spPr bwMode="auto">
            <a:xfrm>
              <a:off x="4419600" y="3829050"/>
              <a:ext cx="0" cy="345613"/>
            </a:xfrm>
            <a:prstGeom prst="line">
              <a:avLst/>
            </a:prstGeom>
            <a:noFill/>
            <a:ln w="38100">
              <a:solidFill>
                <a:schemeClr val="tx1"/>
              </a:solidFill>
              <a:round/>
              <a:headEnd/>
              <a:tailEnd type="triangle" w="med" len="med"/>
            </a:ln>
            <a:effectLst/>
          </p:spPr>
          <p:txBody>
            <a:bodyPr/>
            <a:lstStyle/>
            <a:p>
              <a:endParaRPr lang="en-US"/>
            </a:p>
          </p:txBody>
        </p:sp>
        <p:sp>
          <p:nvSpPr>
            <p:cNvPr id="9" name="Line 14"/>
            <p:cNvSpPr>
              <a:spLocks noChangeShapeType="1"/>
            </p:cNvSpPr>
            <p:nvPr/>
          </p:nvSpPr>
          <p:spPr bwMode="auto">
            <a:xfrm>
              <a:off x="4419600" y="2628423"/>
              <a:ext cx="0" cy="619602"/>
            </a:xfrm>
            <a:prstGeom prst="line">
              <a:avLst/>
            </a:prstGeom>
            <a:noFill/>
            <a:ln w="38100">
              <a:solidFill>
                <a:schemeClr val="tx1"/>
              </a:solidFill>
              <a:round/>
              <a:headEnd/>
              <a:tailEnd type="triangle" w="med" len="med"/>
            </a:ln>
            <a:effectLst/>
          </p:spPr>
          <p:txBody>
            <a:bodyPr/>
            <a:lstStyle/>
            <a:p>
              <a:endParaRPr lang="en-US"/>
            </a:p>
          </p:txBody>
        </p:sp>
        <p:sp>
          <p:nvSpPr>
            <p:cNvPr id="27" name="Line 18"/>
            <p:cNvSpPr>
              <a:spLocks noChangeShapeType="1"/>
            </p:cNvSpPr>
            <p:nvPr/>
          </p:nvSpPr>
          <p:spPr bwMode="auto">
            <a:xfrm flipV="1">
              <a:off x="5867399" y="4267200"/>
              <a:ext cx="1609726" cy="1217293"/>
            </a:xfrm>
            <a:prstGeom prst="line">
              <a:avLst/>
            </a:prstGeom>
            <a:noFill/>
            <a:ln w="38100">
              <a:solidFill>
                <a:schemeClr val="tx1"/>
              </a:solidFill>
              <a:round/>
              <a:headEnd/>
              <a:tailEnd type="triangle" w="med" len="med"/>
            </a:ln>
            <a:effectLst/>
          </p:spPr>
          <p:txBody>
            <a:bodyPr/>
            <a:lstStyle/>
            <a:p>
              <a:endParaRPr lang="en-US"/>
            </a:p>
          </p:txBody>
        </p:sp>
        <p:sp>
          <p:nvSpPr>
            <p:cNvPr id="35" name="Line 11"/>
            <p:cNvSpPr>
              <a:spLocks noChangeShapeType="1"/>
            </p:cNvSpPr>
            <p:nvPr/>
          </p:nvSpPr>
          <p:spPr bwMode="auto">
            <a:xfrm>
              <a:off x="2438399" y="2171222"/>
              <a:ext cx="1228725" cy="477"/>
            </a:xfrm>
            <a:prstGeom prst="line">
              <a:avLst/>
            </a:prstGeom>
            <a:noFill/>
            <a:ln w="38100">
              <a:solidFill>
                <a:schemeClr val="tx1"/>
              </a:solidFill>
              <a:round/>
              <a:headEnd/>
              <a:tailEnd type="triangle" w="med" len="med"/>
            </a:ln>
            <a:effectLst/>
          </p:spPr>
          <p:txBody>
            <a:bodyPr/>
            <a:lstStyle/>
            <a:p>
              <a:endParaRPr lang="en-US"/>
            </a:p>
          </p:txBody>
        </p:sp>
      </p:grpSp>
      <p:sp>
        <p:nvSpPr>
          <p:cNvPr id="14" name="Rectangle 6"/>
          <p:cNvSpPr>
            <a:spLocks noChangeArrowheads="1"/>
          </p:cNvSpPr>
          <p:nvPr/>
        </p:nvSpPr>
        <p:spPr bwMode="auto">
          <a:xfrm>
            <a:off x="1171575" y="1561623"/>
            <a:ext cx="1828800" cy="9144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perspectiveRigh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Texture</a:t>
            </a:r>
          </a:p>
        </p:txBody>
      </p:sp>
    </p:spTree>
    <p:custDataLst>
      <p:tags r:id="rId1"/>
    </p:custDataLst>
  </p:cSld>
  <p:clrMapOvr>
    <a:masterClrMapping/>
  </p:clrMapOvr>
  <p:transition advTm="57424">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path" presetSubtype="0" accel="50000" decel="50000" fill="hold" grpId="1" nodeType="clickEffect">
                                  <p:stCondLst>
                                    <p:cond delay="0"/>
                                  </p:stCondLst>
                                  <p:childTnLst>
                                    <p:animMotion origin="layout" path="M 5E-6 -4.44444E-6 L 0.05521 0.25417 " pathEditMode="relative" rAng="0" ptsTypes="AA">
                                      <p:cBhvr>
                                        <p:cTn id="6" dur="1000" fill="hold"/>
                                        <p:tgtEl>
                                          <p:spTgt spid="14"/>
                                        </p:tgtEl>
                                        <p:attrNameLst>
                                          <p:attrName>ppt_x</p:attrName>
                                          <p:attrName>ppt_y</p:attrName>
                                        </p:attrNameLst>
                                      </p:cBhvr>
                                      <p:rCtr x="28" y="127"/>
                                    </p:animMotion>
                                  </p:childTnLst>
                                </p:cTn>
                              </p:par>
                              <p:par>
                                <p:cTn id="7" presetID="6" presetClass="emph" presetSubtype="0" fill="hold" grpId="2" nodeType="withEffect">
                                  <p:stCondLst>
                                    <p:cond delay="0"/>
                                  </p:stCondLst>
                                  <p:childTnLst>
                                    <p:animScale>
                                      <p:cBhvr>
                                        <p:cTn id="8" dur="1000" fill="hold"/>
                                        <p:tgtEl>
                                          <p:spTgt spid="14"/>
                                        </p:tgtEl>
                                      </p:cBhvr>
                                      <p:by x="150000" y="150000"/>
                                    </p:animScale>
                                  </p:childTnLst>
                                </p:cTn>
                              </p:par>
                              <p:par>
                                <p:cTn id="9" presetID="10" presetClass="exit" presetSubtype="0" fill="hold" nodeType="withEffect">
                                  <p:stCondLst>
                                    <p:cond delay="0"/>
                                  </p:stCondLst>
                                  <p:childTnLst>
                                    <p:animEffect transition="out" filter="fade">
                                      <p:cBhvr>
                                        <p:cTn id="10" dur="500"/>
                                        <p:tgtEl>
                                          <p:spTgt spid="3"/>
                                        </p:tgtEl>
                                      </p:cBhvr>
                                    </p:animEffect>
                                    <p:set>
                                      <p:cBhvr>
                                        <p:cTn id="11" dur="1" fill="hold">
                                          <p:stCondLst>
                                            <p:cond delay="499"/>
                                          </p:stCondLst>
                                        </p:cTn>
                                        <p:tgtEl>
                                          <p:spTgt spid="3"/>
                                        </p:tgtEl>
                                        <p:attrNameLst>
                                          <p:attrName>style.visibility</p:attrName>
                                        </p:attrNameLst>
                                      </p:cBhvr>
                                      <p:to>
                                        <p:strVal val="hidden"/>
                                      </p:to>
                                    </p:set>
                                  </p:childTnLst>
                                </p:cTn>
                              </p:par>
                              <p:par>
                                <p:cTn id="12" presetID="10" presetClass="exit" presetSubtype="0" fill="hold" grpId="0" nodeType="withEffect">
                                  <p:stCondLst>
                                    <p:cond delay="0"/>
                                  </p:stCondLst>
                                  <p:childTnLst>
                                    <p:animEffect transition="out" filter="fade">
                                      <p:cBhvr>
                                        <p:cTn id="13" dur="500"/>
                                        <p:tgtEl>
                                          <p:spTgt spid="12"/>
                                        </p:tgtEl>
                                      </p:cBhvr>
                                    </p:animEffect>
                                    <p:set>
                                      <p:cBhvr>
                                        <p:cTn id="14" dur="1" fill="hold">
                                          <p:stCondLst>
                                            <p:cond delay="499"/>
                                          </p:stCondLst>
                                        </p:cTn>
                                        <p:tgtEl>
                                          <p:spTgt spid="12"/>
                                        </p:tgtEl>
                                        <p:attrNameLst>
                                          <p:attrName>style.visibility</p:attrName>
                                        </p:attrNameLst>
                                      </p:cBhvr>
                                      <p:to>
                                        <p:strVal val="hidden"/>
                                      </p:to>
                                    </p:set>
                                  </p:childTnLst>
                                </p:cTn>
                              </p:par>
                              <p:par>
                                <p:cTn id="15" presetID="10" presetClass="exit" presetSubtype="0" fill="hold" grpId="0" nodeType="withEffect">
                                  <p:stCondLst>
                                    <p:cond delay="0"/>
                                  </p:stCondLst>
                                  <p:childTnLst>
                                    <p:animEffect transition="out" filter="fade">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par>
                                <p:cTn id="18" presetID="10" presetClass="exit" presetSubtype="0" fill="hold" grpId="0" nodeType="withEffect">
                                  <p:stCondLst>
                                    <p:cond delay="0"/>
                                  </p:stCondLst>
                                  <p:childTnLst>
                                    <p:animEffect transition="out" filter="fade">
                                      <p:cBhvr>
                                        <p:cTn id="19" dur="500"/>
                                        <p:tgtEl>
                                          <p:spTgt spid="6"/>
                                        </p:tgtEl>
                                      </p:cBhvr>
                                    </p:animEffect>
                                    <p:set>
                                      <p:cBhvr>
                                        <p:cTn id="20" dur="1" fill="hold">
                                          <p:stCondLst>
                                            <p:cond delay="499"/>
                                          </p:stCondLst>
                                        </p:cTn>
                                        <p:tgtEl>
                                          <p:spTgt spid="6"/>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5"/>
                                        </p:tgtEl>
                                      </p:cBhvr>
                                    </p:animEffect>
                                    <p:set>
                                      <p:cBhvr>
                                        <p:cTn id="26"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6" grpId="0" animBg="1"/>
      <p:bldP spid="7" grpId="0" animBg="1"/>
      <p:bldP spid="12" grpId="0" animBg="1"/>
      <p:bldP spid="14" grpId="1" animBg="1"/>
      <p:bldP spid="14" grpId="2"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AutoShape 8"/>
          <p:cNvSpPr>
            <a:spLocks noChangeArrowheads="1"/>
          </p:cNvSpPr>
          <p:nvPr/>
        </p:nvSpPr>
        <p:spPr bwMode="auto">
          <a:xfrm>
            <a:off x="5210175" y="4476273"/>
            <a:ext cx="2686050" cy="1362552"/>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Sampling</a:t>
            </a:r>
          </a:p>
        </p:txBody>
      </p:sp>
      <p:sp>
        <p:nvSpPr>
          <p:cNvPr id="24" name="Line 11"/>
          <p:cNvSpPr>
            <a:spLocks noChangeShapeType="1"/>
          </p:cNvSpPr>
          <p:nvPr/>
        </p:nvSpPr>
        <p:spPr bwMode="auto">
          <a:xfrm>
            <a:off x="3819526" y="4267200"/>
            <a:ext cx="1905000" cy="781051"/>
          </a:xfrm>
          <a:prstGeom prst="line">
            <a:avLst/>
          </a:prstGeom>
          <a:noFill/>
          <a:ln w="38100">
            <a:solidFill>
              <a:schemeClr val="tx1"/>
            </a:solidFill>
            <a:round/>
            <a:headEnd/>
            <a:tailEnd type="triangle" w="med" len="med"/>
          </a:ln>
          <a:effectLst/>
        </p:spPr>
        <p:txBody>
          <a:bodyPr/>
          <a:lstStyle/>
          <a:p>
            <a:endParaRPr lang="en-US"/>
          </a:p>
        </p:txBody>
      </p:sp>
      <p:sp>
        <p:nvSpPr>
          <p:cNvPr id="2" name="Title 1"/>
          <p:cNvSpPr>
            <a:spLocks noGrp="1"/>
          </p:cNvSpPr>
          <p:nvPr>
            <p:ph type="title"/>
          </p:nvPr>
        </p:nvSpPr>
        <p:spPr/>
        <p:txBody>
          <a:bodyPr/>
          <a:lstStyle/>
          <a:p>
            <a:r>
              <a:rPr lang="en-US" dirty="0" smtClean="0"/>
              <a:t>Textures</a:t>
            </a:r>
            <a:endParaRPr lang="en-US" dirty="0"/>
          </a:p>
        </p:txBody>
      </p:sp>
      <p:sp>
        <p:nvSpPr>
          <p:cNvPr id="41" name="Rectangle 6"/>
          <p:cNvSpPr>
            <a:spLocks noChangeArrowheads="1"/>
          </p:cNvSpPr>
          <p:nvPr/>
        </p:nvSpPr>
        <p:spPr bwMode="auto">
          <a:xfrm>
            <a:off x="1257300" y="3076576"/>
            <a:ext cx="2714625" cy="1323974"/>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perspectiveRigh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2800" b="1" dirty="0">
                <a:solidFill>
                  <a:schemeClr val="tx1"/>
                </a:solidFill>
                <a:effectLst/>
              </a:rPr>
              <a:t>Texture</a:t>
            </a:r>
          </a:p>
        </p:txBody>
      </p:sp>
      <p:sp>
        <p:nvSpPr>
          <p:cNvPr id="22" name="Line 11"/>
          <p:cNvSpPr>
            <a:spLocks noChangeShapeType="1"/>
          </p:cNvSpPr>
          <p:nvPr/>
        </p:nvSpPr>
        <p:spPr bwMode="auto">
          <a:xfrm flipH="1">
            <a:off x="3781425" y="2476023"/>
            <a:ext cx="1847848" cy="810102"/>
          </a:xfrm>
          <a:prstGeom prst="line">
            <a:avLst/>
          </a:prstGeom>
          <a:noFill/>
          <a:ln w="38100">
            <a:solidFill>
              <a:schemeClr val="tx1"/>
            </a:solidFill>
            <a:round/>
            <a:headEnd/>
            <a:tailEnd type="triangle" w="med" len="med"/>
          </a:ln>
          <a:effectLst/>
        </p:spPr>
        <p:txBody>
          <a:bodyPr/>
          <a:lstStyle/>
          <a:p>
            <a:endParaRPr lang="en-US"/>
          </a:p>
        </p:txBody>
      </p:sp>
      <p:sp>
        <p:nvSpPr>
          <p:cNvPr id="17" name="AutoShape 3"/>
          <p:cNvSpPr>
            <a:spLocks noChangeArrowheads="1"/>
          </p:cNvSpPr>
          <p:nvPr/>
        </p:nvSpPr>
        <p:spPr bwMode="auto">
          <a:xfrm>
            <a:off x="5172070" y="1822752"/>
            <a:ext cx="2638430" cy="1339548"/>
          </a:xfrm>
          <a:prstGeom prst="roundRect">
            <a:avLst>
              <a:gd name="adj" fmla="val 16667"/>
            </a:avLst>
          </a:prstGeom>
          <a:gradFill>
            <a:gsLst>
              <a:gs pos="0">
                <a:srgbClr val="002060"/>
              </a:gs>
              <a:gs pos="50000">
                <a:srgbClr val="00B0F0"/>
              </a:gs>
              <a:gs pos="100000">
                <a:srgbClr val="002060"/>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Authoring</a:t>
            </a:r>
            <a:endParaRPr lang="en-US" sz="2800" b="1" dirty="0">
              <a:solidFill>
                <a:schemeClr val="tx1"/>
              </a:solidFill>
              <a:effectLst/>
            </a:endParaRPr>
          </a:p>
        </p:txBody>
      </p:sp>
    </p:spTree>
    <p:custDataLst>
      <p:tags r:id="rId1"/>
    </p:custDataLst>
  </p:cSld>
  <p:clrMapOvr>
    <a:masterClrMapping/>
  </p:clrMapOvr>
  <p:transition advTm="11887">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1000"/>
                                        <p:tgtEl>
                                          <p:spTgt spid="22"/>
                                        </p:tgtEl>
                                      </p:cBhvr>
                                    </p:animEffect>
                                  </p:childTnLst>
                                </p:cTn>
                              </p:par>
                            </p:childTnLst>
                          </p:cTn>
                        </p:par>
                      </p:childTnLst>
                    </p:cTn>
                  </p:par>
                  <p:par>
                    <p:cTn id="12" fill="hold">
                      <p:stCondLst>
                        <p:cond delay="indefinite"/>
                      </p:stCondLst>
                      <p:childTnLst>
                        <p:par>
                          <p:cTn id="13" fill="hold">
                            <p:stCondLst>
                              <p:cond delay="0"/>
                            </p:stCondLst>
                            <p:childTnLst>
                              <p:par>
                                <p:cTn id="14" presetID="52" presetClass="entr" presetSubtype="0" fill="hold" grpId="0" nodeType="clickEffect">
                                  <p:stCondLst>
                                    <p:cond delay="0"/>
                                  </p:stCondLst>
                                  <p:childTnLst>
                                    <p:set>
                                      <p:cBhvr>
                                        <p:cTn id="15" dur="1" fill="hold">
                                          <p:stCondLst>
                                            <p:cond delay="0"/>
                                          </p:stCondLst>
                                        </p:cTn>
                                        <p:tgtEl>
                                          <p:spTgt spid="23"/>
                                        </p:tgtEl>
                                        <p:attrNameLst>
                                          <p:attrName>style.visibility</p:attrName>
                                        </p:attrNameLst>
                                      </p:cBhvr>
                                      <p:to>
                                        <p:strVal val="visible"/>
                                      </p:to>
                                    </p:set>
                                    <p:animScale>
                                      <p:cBhvr>
                                        <p:cTn id="16" dur="10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23"/>
                                        </p:tgtEl>
                                        <p:attrNameLst>
                                          <p:attrName>ppt_x</p:attrName>
                                          <p:attrName>ppt_y</p:attrName>
                                        </p:attrNameLst>
                                      </p:cBhvr>
                                    </p:animMotion>
                                    <p:animEffect transition="in" filter="fade">
                                      <p:cBhvr>
                                        <p:cTn id="18" dur="1000"/>
                                        <p:tgtEl>
                                          <p:spTgt spid="2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1000"/>
                                        <p:tgtEl>
                                          <p:spTgt spid="24"/>
                                        </p:tgtEl>
                                      </p:cBhvr>
                                    </p:animEffect>
                                  </p:childTnLst>
                                </p:cTn>
                              </p:par>
                            </p:childTnLst>
                          </p:cTn>
                        </p:par>
                      </p:childTnLst>
                    </p:cTn>
                  </p:par>
                  <p:par>
                    <p:cTn id="22" fill="hold">
                      <p:stCondLst>
                        <p:cond delay="indefinite"/>
                      </p:stCondLst>
                      <p:childTnLst>
                        <p:par>
                          <p:cTn id="23" fill="hold">
                            <p:stCondLst>
                              <p:cond delay="0"/>
                            </p:stCondLst>
                            <p:childTnLst>
                              <p:par>
                                <p:cTn id="24" presetID="37" presetClass="path" presetSubtype="0" accel="50000" decel="50000" fill="hold" grpId="1" nodeType="clickEffect">
                                  <p:stCondLst>
                                    <p:cond delay="0"/>
                                  </p:stCondLst>
                                  <p:childTnLst>
                                    <p:animMotion origin="layout" path="M -3.88889E-6 0 L -0.15191 0.03657 C -0.1835 0.0456 -0.23003 0.04676 -0.27864 0.04074 C -0.33385 0.03519 -0.37777 0.02361 -0.40816 0.00764 L -0.55243 -0.06134 " pathEditMode="relative" rAng="291074" ptsTypes="FffFF">
                                      <p:cBhvr>
                                        <p:cTn id="25" dur="1000" fill="hold"/>
                                        <p:tgtEl>
                                          <p:spTgt spid="17"/>
                                        </p:tgtEl>
                                        <p:attrNameLst>
                                          <p:attrName>ppt_x</p:attrName>
                                          <p:attrName>ppt_y</p:attrName>
                                        </p:attrNameLst>
                                      </p:cBhvr>
                                      <p:rCtr x="-278" y="5"/>
                                    </p:animMotion>
                                  </p:childTnLst>
                                </p:cTn>
                              </p:par>
                              <p:par>
                                <p:cTn id="26" presetID="10" presetClass="exit" presetSubtype="0" fill="hold" grpId="0" nodeType="withEffect">
                                  <p:stCondLst>
                                    <p:cond delay="0"/>
                                  </p:stCondLst>
                                  <p:childTnLst>
                                    <p:animEffect transition="out" filter="fade">
                                      <p:cBhvr>
                                        <p:cTn id="27" dur="1000"/>
                                        <p:tgtEl>
                                          <p:spTgt spid="41"/>
                                        </p:tgtEl>
                                      </p:cBhvr>
                                    </p:animEffect>
                                    <p:set>
                                      <p:cBhvr>
                                        <p:cTn id="28" dur="1" fill="hold">
                                          <p:stCondLst>
                                            <p:cond delay="999"/>
                                          </p:stCondLst>
                                        </p:cTn>
                                        <p:tgtEl>
                                          <p:spTgt spid="41"/>
                                        </p:tgtEl>
                                        <p:attrNameLst>
                                          <p:attrName>style.visibility</p:attrName>
                                        </p:attrNameLst>
                                      </p:cBhvr>
                                      <p:to>
                                        <p:strVal val="hidden"/>
                                      </p:to>
                                    </p:set>
                                  </p:childTnLst>
                                </p:cTn>
                              </p:par>
                              <p:par>
                                <p:cTn id="29" presetID="10" presetClass="exit" presetSubtype="0" fill="hold" grpId="1" nodeType="withEffect">
                                  <p:stCondLst>
                                    <p:cond delay="0"/>
                                  </p:stCondLst>
                                  <p:childTnLst>
                                    <p:animEffect transition="out" filter="fade">
                                      <p:cBhvr>
                                        <p:cTn id="30" dur="1000"/>
                                        <p:tgtEl>
                                          <p:spTgt spid="24"/>
                                        </p:tgtEl>
                                      </p:cBhvr>
                                    </p:animEffect>
                                    <p:set>
                                      <p:cBhvr>
                                        <p:cTn id="31" dur="1" fill="hold">
                                          <p:stCondLst>
                                            <p:cond delay="999"/>
                                          </p:stCondLst>
                                        </p:cTn>
                                        <p:tgtEl>
                                          <p:spTgt spid="24"/>
                                        </p:tgtEl>
                                        <p:attrNameLst>
                                          <p:attrName>style.visibility</p:attrName>
                                        </p:attrNameLst>
                                      </p:cBhvr>
                                      <p:to>
                                        <p:strVal val="hidden"/>
                                      </p:to>
                                    </p:set>
                                  </p:childTnLst>
                                </p:cTn>
                              </p:par>
                              <p:par>
                                <p:cTn id="32" presetID="10" presetClass="exit" presetSubtype="0" fill="hold" grpId="1" nodeType="withEffect">
                                  <p:stCondLst>
                                    <p:cond delay="0"/>
                                  </p:stCondLst>
                                  <p:childTnLst>
                                    <p:animEffect transition="out" filter="fade">
                                      <p:cBhvr>
                                        <p:cTn id="33" dur="1000"/>
                                        <p:tgtEl>
                                          <p:spTgt spid="22"/>
                                        </p:tgtEl>
                                      </p:cBhvr>
                                    </p:animEffect>
                                    <p:set>
                                      <p:cBhvr>
                                        <p:cTn id="34" dur="1" fill="hold">
                                          <p:stCondLst>
                                            <p:cond delay="999"/>
                                          </p:stCondLst>
                                        </p:cTn>
                                        <p:tgtEl>
                                          <p:spTgt spid="22"/>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1000"/>
                                        <p:tgtEl>
                                          <p:spTgt spid="23"/>
                                        </p:tgtEl>
                                      </p:cBhvr>
                                    </p:animEffect>
                                    <p:set>
                                      <p:cBhvr>
                                        <p:cTn id="37" dur="1" fill="hold">
                                          <p:stCondLst>
                                            <p:cond delay="9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3" grpId="1" animBg="1"/>
      <p:bldP spid="24" grpId="0" animBg="1"/>
      <p:bldP spid="24" grpId="1" animBg="1"/>
      <p:bldP spid="41" grpId="0" animBg="1"/>
      <p:bldP spid="22" grpId="0" animBg="1"/>
      <p:bldP spid="22" grpId="1" animBg="1"/>
      <p:bldP spid="17" grpId="0" animBg="1"/>
      <p:bldP spid="17"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Textures</a:t>
            </a:r>
            <a:endParaRPr lang="en-US" dirty="0"/>
          </a:p>
        </p:txBody>
      </p:sp>
      <p:sp>
        <p:nvSpPr>
          <p:cNvPr id="9" name="Rectangle 3"/>
          <p:cNvSpPr>
            <a:spLocks noGrp="1" noChangeArrowheads="1"/>
          </p:cNvSpPr>
          <p:nvPr>
            <p:ph idx="1"/>
          </p:nvPr>
        </p:nvSpPr>
        <p:spPr>
          <a:xfrm>
            <a:off x="3524250" y="1170215"/>
            <a:ext cx="5324475" cy="1773010"/>
          </a:xfrm>
        </p:spPr>
        <p:txBody>
          <a:bodyPr>
            <a:normAutofit/>
          </a:bodyPr>
          <a:lstStyle/>
          <a:p>
            <a:pPr eaLnBrk="1" hangingPunct="1">
              <a:buFont typeface="Wingdings 2" pitchFamily="18" charset="2"/>
              <a:buBlip>
                <a:blip r:embed="rId3"/>
              </a:buBlip>
              <a:defRPr/>
            </a:pPr>
            <a:r>
              <a:rPr lang="en-US" dirty="0" smtClean="0"/>
              <a:t>Linear Space</a:t>
            </a:r>
          </a:p>
          <a:p>
            <a:pPr eaLnBrk="1" hangingPunct="1">
              <a:buFont typeface="Wingdings 2" pitchFamily="18" charset="2"/>
              <a:buBlip>
                <a:blip r:embed="rId3"/>
              </a:buBlip>
              <a:defRPr/>
            </a:pPr>
            <a:r>
              <a:rPr lang="en-US" dirty="0" err="1" smtClean="0"/>
              <a:t>sRGB</a:t>
            </a:r>
            <a:r>
              <a:rPr lang="en-US" dirty="0" smtClean="0"/>
              <a:t> Space</a:t>
            </a:r>
          </a:p>
          <a:p>
            <a:pPr eaLnBrk="1" hangingPunct="1">
              <a:buFont typeface="Wingdings 2" pitchFamily="18" charset="2"/>
              <a:buBlip>
                <a:blip r:embed="rId3"/>
              </a:buBlip>
              <a:defRPr/>
            </a:pPr>
            <a:r>
              <a:rPr lang="en-US" dirty="0" smtClean="0"/>
              <a:t>Gamma 1.8, 2.0, etc.</a:t>
            </a:r>
          </a:p>
        </p:txBody>
      </p:sp>
      <p:sp>
        <p:nvSpPr>
          <p:cNvPr id="20" name="AutoShape 3"/>
          <p:cNvSpPr>
            <a:spLocks noChangeArrowheads="1"/>
          </p:cNvSpPr>
          <p:nvPr/>
        </p:nvSpPr>
        <p:spPr bwMode="auto">
          <a:xfrm>
            <a:off x="123820" y="1394127"/>
            <a:ext cx="2638430" cy="1339548"/>
          </a:xfrm>
          <a:prstGeom prst="roundRect">
            <a:avLst>
              <a:gd name="adj" fmla="val 16667"/>
            </a:avLst>
          </a:prstGeom>
          <a:gradFill>
            <a:gsLst>
              <a:gs pos="0">
                <a:srgbClr val="002060"/>
              </a:gs>
              <a:gs pos="50000">
                <a:srgbClr val="00B0F0"/>
              </a:gs>
              <a:gs pos="100000">
                <a:srgbClr val="002060"/>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Authoring</a:t>
            </a:r>
            <a:endParaRPr lang="en-US" sz="2800" b="1" dirty="0">
              <a:solidFill>
                <a:schemeClr val="tx1"/>
              </a:solidFill>
              <a:effectLst/>
            </a:endParaRPr>
          </a:p>
        </p:txBody>
      </p:sp>
    </p:spTree>
  </p:cSld>
  <p:clrMapOvr>
    <a:masterClrMapping/>
  </p:clrMapOvr>
  <p:transition advTm="25600">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Textures</a:t>
            </a:r>
            <a:endParaRPr lang="en-US" dirty="0"/>
          </a:p>
        </p:txBody>
      </p:sp>
      <p:sp>
        <p:nvSpPr>
          <p:cNvPr id="9" name="Rectangle 3"/>
          <p:cNvSpPr>
            <a:spLocks noGrp="1" noChangeArrowheads="1"/>
          </p:cNvSpPr>
          <p:nvPr>
            <p:ph idx="1"/>
          </p:nvPr>
        </p:nvSpPr>
        <p:spPr>
          <a:xfrm>
            <a:off x="3524250" y="1170215"/>
            <a:ext cx="5324475" cy="1773010"/>
          </a:xfrm>
        </p:spPr>
        <p:txBody>
          <a:bodyPr>
            <a:normAutofit lnSpcReduction="10000"/>
          </a:bodyPr>
          <a:lstStyle/>
          <a:p>
            <a:pPr eaLnBrk="1" hangingPunct="1">
              <a:buFont typeface="Wingdings 2" pitchFamily="18" charset="2"/>
              <a:buBlip>
                <a:blip r:embed="rId3"/>
              </a:buBlip>
              <a:defRPr/>
            </a:pPr>
            <a:r>
              <a:rPr lang="en-US" sz="4000" b="1" dirty="0" smtClean="0"/>
              <a:t>Linear Space</a:t>
            </a:r>
          </a:p>
          <a:p>
            <a:pPr eaLnBrk="1" hangingPunct="1">
              <a:buFont typeface="Wingdings 2" pitchFamily="18" charset="2"/>
              <a:buBlip>
                <a:blip r:embed="rId3"/>
              </a:buBlip>
              <a:defRPr/>
            </a:pPr>
            <a:r>
              <a:rPr lang="en-US" dirty="0" err="1" smtClean="0">
                <a:solidFill>
                  <a:srgbClr val="808080"/>
                </a:solidFill>
              </a:rPr>
              <a:t>sRGB</a:t>
            </a:r>
            <a:r>
              <a:rPr lang="en-US" dirty="0" smtClean="0">
                <a:solidFill>
                  <a:srgbClr val="808080"/>
                </a:solidFill>
              </a:rPr>
              <a:t> Space</a:t>
            </a:r>
          </a:p>
          <a:p>
            <a:pPr eaLnBrk="1" hangingPunct="1">
              <a:buFont typeface="Wingdings 2" pitchFamily="18" charset="2"/>
              <a:buBlip>
                <a:blip r:embed="rId3"/>
              </a:buBlip>
              <a:defRPr/>
            </a:pPr>
            <a:r>
              <a:rPr lang="en-US" dirty="0" smtClean="0">
                <a:solidFill>
                  <a:srgbClr val="808080"/>
                </a:solidFill>
              </a:rPr>
              <a:t>Gamma 1.8, 2.0, etc.</a:t>
            </a:r>
          </a:p>
        </p:txBody>
      </p:sp>
      <p:sp>
        <p:nvSpPr>
          <p:cNvPr id="20" name="AutoShape 3"/>
          <p:cNvSpPr>
            <a:spLocks noChangeArrowheads="1"/>
          </p:cNvSpPr>
          <p:nvPr/>
        </p:nvSpPr>
        <p:spPr bwMode="auto">
          <a:xfrm>
            <a:off x="123820" y="1394127"/>
            <a:ext cx="2638430" cy="1339548"/>
          </a:xfrm>
          <a:prstGeom prst="roundRect">
            <a:avLst>
              <a:gd name="adj" fmla="val 16667"/>
            </a:avLst>
          </a:prstGeom>
          <a:gradFill>
            <a:gsLst>
              <a:gs pos="0">
                <a:srgbClr val="002060"/>
              </a:gs>
              <a:gs pos="50000">
                <a:srgbClr val="00B0F0"/>
              </a:gs>
              <a:gs pos="100000">
                <a:srgbClr val="002060"/>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Authoring</a:t>
            </a:r>
            <a:endParaRPr lang="en-US" sz="2800" b="1" dirty="0">
              <a:solidFill>
                <a:schemeClr val="tx1"/>
              </a:solidFill>
              <a:effectLst/>
            </a:endParaRPr>
          </a:p>
        </p:txBody>
      </p:sp>
      <p:sp>
        <p:nvSpPr>
          <p:cNvPr id="7" name="Rectangle 3"/>
          <p:cNvSpPr txBox="1">
            <a:spLocks noChangeArrowheads="1"/>
          </p:cNvSpPr>
          <p:nvPr/>
        </p:nvSpPr>
        <p:spPr bwMode="auto">
          <a:xfrm>
            <a:off x="352425" y="3146639"/>
            <a:ext cx="8410575" cy="310176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92500" lnSpcReduction="10000"/>
          </a:bodyPr>
          <a:lstStyle/>
          <a:p>
            <a:pPr marL="401638"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Advantages:</a:t>
            </a:r>
          </a:p>
          <a:p>
            <a:pPr marL="858838" lvl="1"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Simple</a:t>
            </a:r>
          </a:p>
          <a:p>
            <a:pPr marL="858838" lvl="1"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Calculations will be accurate</a:t>
            </a:r>
          </a:p>
          <a:p>
            <a:pPr marL="401638"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Disadvantages</a:t>
            </a:r>
          </a:p>
          <a:p>
            <a:pPr marL="858838" lvl="1" indent="-409575">
              <a:lnSpc>
                <a:spcPct val="90000"/>
              </a:lnSpc>
              <a:spcBef>
                <a:spcPct val="30000"/>
              </a:spcBef>
              <a:buClr>
                <a:schemeClr val="tx2"/>
              </a:buClr>
              <a:buFont typeface="Wingdings 2" pitchFamily="1" charset="2"/>
              <a:buBlip>
                <a:blip r:embed="rId3"/>
              </a:buBlip>
              <a:defRPr/>
            </a:pPr>
            <a:r>
              <a:rPr lang="en-US" sz="2800" kern="0" dirty="0" smtClean="0">
                <a:effectLst>
                  <a:outerShdw blurRad="38100" dist="38100" dir="2700000" algn="tl">
                    <a:srgbClr val="000000"/>
                  </a:outerShdw>
                </a:effectLst>
                <a:latin typeface="+mn-lt"/>
              </a:rPr>
              <a:t>Art packages generally default to </a:t>
            </a:r>
            <a:r>
              <a:rPr lang="en-US" sz="2800" kern="0" dirty="0" err="1" smtClean="0">
                <a:effectLst>
                  <a:outerShdw blurRad="38100" dist="38100" dir="2700000" algn="tl">
                    <a:srgbClr val="000000"/>
                  </a:outerShdw>
                </a:effectLst>
                <a:latin typeface="+mn-lt"/>
              </a:rPr>
              <a:t>sRGB</a:t>
            </a: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a:p>
            <a:pPr marL="858838" lvl="1"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May require extra work for artists</a:t>
            </a:r>
          </a:p>
          <a:p>
            <a:pPr marL="858838" lvl="1"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Less detail in darker colors</a:t>
            </a:r>
          </a:p>
          <a:p>
            <a:pPr marL="858838" marR="0" lvl="1" indent="-4095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p:txBody>
      </p:sp>
    </p:spTree>
  </p:cSld>
  <p:clrMapOvr>
    <a:masterClrMapping/>
  </p:clrMapOvr>
  <p:transition advTm="59015">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Textures</a:t>
            </a:r>
            <a:endParaRPr lang="en-US" dirty="0"/>
          </a:p>
        </p:txBody>
      </p:sp>
      <p:sp>
        <p:nvSpPr>
          <p:cNvPr id="9" name="Rectangle 3"/>
          <p:cNvSpPr>
            <a:spLocks noGrp="1" noChangeArrowheads="1"/>
          </p:cNvSpPr>
          <p:nvPr>
            <p:ph idx="1"/>
          </p:nvPr>
        </p:nvSpPr>
        <p:spPr>
          <a:xfrm>
            <a:off x="3524250" y="1170215"/>
            <a:ext cx="5324475" cy="1773010"/>
          </a:xfrm>
        </p:spPr>
        <p:txBody>
          <a:bodyPr>
            <a:normAutofit lnSpcReduction="10000"/>
          </a:bodyPr>
          <a:lstStyle/>
          <a:p>
            <a:pPr eaLnBrk="1" hangingPunct="1">
              <a:buFont typeface="Wingdings 2" pitchFamily="18" charset="2"/>
              <a:buBlip>
                <a:blip r:embed="rId3"/>
              </a:buBlip>
              <a:defRPr/>
            </a:pPr>
            <a:r>
              <a:rPr lang="en-US" dirty="0" smtClean="0">
                <a:solidFill>
                  <a:srgbClr val="808080"/>
                </a:solidFill>
              </a:rPr>
              <a:t>Linear Space</a:t>
            </a:r>
          </a:p>
          <a:p>
            <a:pPr eaLnBrk="1" hangingPunct="1">
              <a:buFont typeface="Wingdings 2" pitchFamily="18" charset="2"/>
              <a:buBlip>
                <a:blip r:embed="rId3"/>
              </a:buBlip>
              <a:defRPr/>
            </a:pPr>
            <a:r>
              <a:rPr lang="en-US" sz="4000" b="1" dirty="0" err="1" smtClean="0">
                <a:solidFill>
                  <a:srgbClr val="FFFFFF"/>
                </a:solidFill>
              </a:rPr>
              <a:t>sRGB</a:t>
            </a:r>
            <a:r>
              <a:rPr lang="en-US" sz="4000" b="1" dirty="0" smtClean="0">
                <a:solidFill>
                  <a:srgbClr val="FFFFFF"/>
                </a:solidFill>
              </a:rPr>
              <a:t> Space</a:t>
            </a:r>
          </a:p>
          <a:p>
            <a:pPr eaLnBrk="1" hangingPunct="1">
              <a:buFont typeface="Wingdings 2" pitchFamily="18" charset="2"/>
              <a:buBlip>
                <a:blip r:embed="rId3"/>
              </a:buBlip>
              <a:defRPr/>
            </a:pPr>
            <a:r>
              <a:rPr lang="en-US" dirty="0" smtClean="0">
                <a:solidFill>
                  <a:srgbClr val="808080"/>
                </a:solidFill>
              </a:rPr>
              <a:t>Gamma 1.8, 2.0, etc.</a:t>
            </a:r>
          </a:p>
        </p:txBody>
      </p:sp>
      <p:sp>
        <p:nvSpPr>
          <p:cNvPr id="20" name="AutoShape 3"/>
          <p:cNvSpPr>
            <a:spLocks noChangeArrowheads="1"/>
          </p:cNvSpPr>
          <p:nvPr/>
        </p:nvSpPr>
        <p:spPr bwMode="auto">
          <a:xfrm>
            <a:off x="123820" y="1394127"/>
            <a:ext cx="2638430" cy="1339548"/>
          </a:xfrm>
          <a:prstGeom prst="roundRect">
            <a:avLst>
              <a:gd name="adj" fmla="val 16667"/>
            </a:avLst>
          </a:prstGeom>
          <a:gradFill>
            <a:gsLst>
              <a:gs pos="0">
                <a:srgbClr val="002060"/>
              </a:gs>
              <a:gs pos="50000">
                <a:srgbClr val="00B0F0"/>
              </a:gs>
              <a:gs pos="100000">
                <a:srgbClr val="002060"/>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Authoring</a:t>
            </a:r>
            <a:endParaRPr lang="en-US" sz="2800" b="1" dirty="0">
              <a:solidFill>
                <a:schemeClr val="tx1"/>
              </a:solidFill>
              <a:effectLst/>
            </a:endParaRPr>
          </a:p>
        </p:txBody>
      </p:sp>
      <p:sp>
        <p:nvSpPr>
          <p:cNvPr id="7" name="Rectangle 3"/>
          <p:cNvSpPr txBox="1">
            <a:spLocks noChangeArrowheads="1"/>
          </p:cNvSpPr>
          <p:nvPr/>
        </p:nvSpPr>
        <p:spPr bwMode="auto">
          <a:xfrm>
            <a:off x="352425" y="3146639"/>
            <a:ext cx="8410575" cy="310176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85000" lnSpcReduction="20000"/>
          </a:bodyPr>
          <a:lstStyle/>
          <a:p>
            <a:pPr marL="401638"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Advantages:</a:t>
            </a:r>
          </a:p>
          <a:p>
            <a:pPr marL="858838" lvl="1"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Most s</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oftware defaults to </a:t>
            </a:r>
            <a:r>
              <a:rPr kumimoji="0" lang="en-US" sz="2800" b="0" i="0" u="none" strike="noStrike" kern="0" cap="none" spc="0" normalizeH="0" noProof="0" dirty="0" err="1" smtClean="0">
                <a:ln>
                  <a:noFill/>
                </a:ln>
                <a:solidFill>
                  <a:schemeClr val="tx1"/>
                </a:solidFill>
                <a:effectLst>
                  <a:outerShdw blurRad="38100" dist="38100" dir="2700000" algn="tl">
                    <a:srgbClr val="000000"/>
                  </a:outerShdw>
                </a:effectLst>
                <a:uLnTx/>
                <a:uFillTx/>
                <a:latin typeface="+mn-lt"/>
              </a:rPr>
              <a:t>sRGB</a:t>
            </a: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a:p>
            <a:pPr marL="858838" lvl="1"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“Free” conversion</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 to linear </a:t>
            </a:r>
            <a:r>
              <a:rPr lang="en-US" sz="2800" kern="0" dirty="0" smtClean="0">
                <a:effectLst>
                  <a:outerShdw blurRad="38100" dist="38100" dir="2700000" algn="tl">
                    <a:srgbClr val="000000"/>
                  </a:outerShdw>
                </a:effectLst>
                <a:latin typeface="+mn-lt"/>
              </a:rPr>
              <a:t>when sampling</a:t>
            </a:r>
          </a:p>
          <a:p>
            <a:pPr marL="858838" lvl="1"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More detail where it counts</a:t>
            </a:r>
          </a:p>
          <a:p>
            <a:pPr marL="401638"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Disadvantages</a:t>
            </a:r>
          </a:p>
          <a:p>
            <a:pPr marL="858838" lvl="1" indent="-409575">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4-Segment Piecewise</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 Linear (</a:t>
            </a: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PWL) approximation on Xbox 360</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 not ideal</a:t>
            </a: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a:p>
            <a:pPr marL="858838" lvl="1"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Some Software may</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 not default to </a:t>
            </a:r>
            <a:r>
              <a:rPr kumimoji="0" lang="en-US" sz="2800" b="0" i="0" u="none" strike="noStrike" kern="0" cap="none" spc="0" normalizeH="0" noProof="0" dirty="0" err="1" smtClean="0">
                <a:ln>
                  <a:noFill/>
                </a:ln>
                <a:solidFill>
                  <a:schemeClr val="tx1"/>
                </a:solidFill>
                <a:effectLst>
                  <a:outerShdw blurRad="38100" dist="38100" dir="2700000" algn="tl">
                    <a:srgbClr val="000000"/>
                  </a:outerShdw>
                </a:effectLst>
                <a:uLnTx/>
                <a:uFillTx/>
                <a:latin typeface="+mn-lt"/>
              </a:rPr>
              <a:t>sRGB</a:t>
            </a: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a:p>
            <a:pPr marL="858838" marR="0" lvl="1" indent="-4095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p:txBody>
      </p:sp>
    </p:spTree>
  </p:cSld>
  <p:clrMapOvr>
    <a:masterClrMapping/>
  </p:clrMapOvr>
  <p:transition advTm="58188">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Textures</a:t>
            </a:r>
            <a:endParaRPr lang="en-US" dirty="0"/>
          </a:p>
        </p:txBody>
      </p:sp>
      <p:sp>
        <p:nvSpPr>
          <p:cNvPr id="9" name="Rectangle 3"/>
          <p:cNvSpPr>
            <a:spLocks noGrp="1" noChangeArrowheads="1"/>
          </p:cNvSpPr>
          <p:nvPr>
            <p:ph idx="1"/>
          </p:nvPr>
        </p:nvSpPr>
        <p:spPr>
          <a:xfrm>
            <a:off x="3524250" y="1170215"/>
            <a:ext cx="5324475" cy="2001610"/>
          </a:xfrm>
        </p:spPr>
        <p:txBody>
          <a:bodyPr>
            <a:normAutofit/>
          </a:bodyPr>
          <a:lstStyle/>
          <a:p>
            <a:pPr eaLnBrk="1" hangingPunct="1">
              <a:buFont typeface="Wingdings 2" pitchFamily="18" charset="2"/>
              <a:buBlip>
                <a:blip r:embed="rId3"/>
              </a:buBlip>
              <a:defRPr/>
            </a:pPr>
            <a:r>
              <a:rPr lang="en-US" dirty="0" smtClean="0">
                <a:solidFill>
                  <a:srgbClr val="808080"/>
                </a:solidFill>
              </a:rPr>
              <a:t>Linear Space</a:t>
            </a:r>
          </a:p>
          <a:p>
            <a:pPr eaLnBrk="1" hangingPunct="1">
              <a:buFont typeface="Wingdings 2" pitchFamily="18" charset="2"/>
              <a:buBlip>
                <a:blip r:embed="rId3"/>
              </a:buBlip>
              <a:defRPr/>
            </a:pPr>
            <a:r>
              <a:rPr lang="en-US" dirty="0" err="1" smtClean="0">
                <a:solidFill>
                  <a:srgbClr val="808080"/>
                </a:solidFill>
              </a:rPr>
              <a:t>sRGB</a:t>
            </a:r>
            <a:r>
              <a:rPr lang="en-US" dirty="0" smtClean="0">
                <a:solidFill>
                  <a:srgbClr val="808080"/>
                </a:solidFill>
              </a:rPr>
              <a:t> Space</a:t>
            </a:r>
          </a:p>
          <a:p>
            <a:pPr eaLnBrk="1" hangingPunct="1">
              <a:buFont typeface="Wingdings 2" pitchFamily="18" charset="2"/>
              <a:buBlip>
                <a:blip r:embed="rId3"/>
              </a:buBlip>
              <a:defRPr/>
            </a:pPr>
            <a:r>
              <a:rPr lang="en-US" sz="3600" b="1" dirty="0" smtClean="0">
                <a:solidFill>
                  <a:srgbClr val="FFFFFF"/>
                </a:solidFill>
              </a:rPr>
              <a:t>Gamma 1.8, 2.0, etc.</a:t>
            </a:r>
          </a:p>
        </p:txBody>
      </p:sp>
      <p:sp>
        <p:nvSpPr>
          <p:cNvPr id="20" name="AutoShape 3"/>
          <p:cNvSpPr>
            <a:spLocks noChangeArrowheads="1"/>
          </p:cNvSpPr>
          <p:nvPr/>
        </p:nvSpPr>
        <p:spPr bwMode="auto">
          <a:xfrm>
            <a:off x="123820" y="1394127"/>
            <a:ext cx="2638430" cy="1339548"/>
          </a:xfrm>
          <a:prstGeom prst="roundRect">
            <a:avLst>
              <a:gd name="adj" fmla="val 16667"/>
            </a:avLst>
          </a:prstGeom>
          <a:gradFill>
            <a:gsLst>
              <a:gs pos="0">
                <a:srgbClr val="002060"/>
              </a:gs>
              <a:gs pos="50000">
                <a:srgbClr val="00B0F0"/>
              </a:gs>
              <a:gs pos="100000">
                <a:srgbClr val="002060"/>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Authoring</a:t>
            </a:r>
            <a:endParaRPr lang="en-US" sz="2800" b="1" dirty="0">
              <a:solidFill>
                <a:schemeClr val="tx1"/>
              </a:solidFill>
              <a:effectLst/>
            </a:endParaRPr>
          </a:p>
        </p:txBody>
      </p:sp>
      <p:sp>
        <p:nvSpPr>
          <p:cNvPr id="7" name="Rectangle 3"/>
          <p:cNvSpPr txBox="1">
            <a:spLocks noChangeArrowheads="1"/>
          </p:cNvSpPr>
          <p:nvPr/>
        </p:nvSpPr>
        <p:spPr bwMode="auto">
          <a:xfrm>
            <a:off x="352425" y="3146639"/>
            <a:ext cx="8410575" cy="310176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401638"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Advantages:</a:t>
            </a:r>
          </a:p>
          <a:p>
            <a:pPr marL="858838" lvl="1"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More precision than linear</a:t>
            </a:r>
          </a:p>
          <a:p>
            <a:pPr marL="858838" lvl="1" indent="-409575">
              <a:lnSpc>
                <a:spcPct val="90000"/>
              </a:lnSpc>
              <a:spcBef>
                <a:spcPct val="30000"/>
              </a:spcBef>
              <a:buClr>
                <a:schemeClr val="tx2"/>
              </a:buClr>
              <a:buFont typeface="Wingdings 2" pitchFamily="1" charset="2"/>
              <a:buBlip>
                <a:blip r:embed="rId3"/>
              </a:buBlip>
              <a:defRPr/>
            </a:pPr>
            <a:r>
              <a:rPr lang="en-US" sz="2800" kern="0" dirty="0" smtClean="0">
                <a:effectLst>
                  <a:outerShdw blurRad="38100" dist="38100" dir="2700000" algn="tl">
                    <a:srgbClr val="000000"/>
                  </a:outerShdw>
                </a:effectLst>
                <a:latin typeface="+mn-lt"/>
              </a:rPr>
              <a:t>Some software/platforms default to non-</a:t>
            </a:r>
            <a:r>
              <a:rPr lang="en-US" sz="2800" kern="0" dirty="0" err="1" smtClean="0">
                <a:effectLst>
                  <a:outerShdw blurRad="38100" dist="38100" dir="2700000" algn="tl">
                    <a:srgbClr val="000000"/>
                  </a:outerShdw>
                </a:effectLst>
                <a:latin typeface="+mn-lt"/>
              </a:rPr>
              <a:t>sRGB</a:t>
            </a: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a:p>
            <a:pPr marL="401638"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Disadvantages</a:t>
            </a:r>
          </a:p>
          <a:p>
            <a:pPr marL="858838" lvl="1" indent="-409575">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No native</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 de-gamma in hardware</a:t>
            </a: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a:p>
            <a:pPr marL="858838" lvl="1" indent="-409575">
              <a:lnSpc>
                <a:spcPct val="90000"/>
              </a:lnSpc>
              <a:spcBef>
                <a:spcPct val="30000"/>
              </a:spcBef>
              <a:buClr>
                <a:schemeClr val="tx2"/>
              </a:buClr>
              <a:defRPr/>
            </a:pP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a:p>
            <a:pPr marL="858838" marR="0" lvl="1" indent="-4095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p:txBody>
      </p:sp>
    </p:spTree>
  </p:cSld>
  <p:clrMapOvr>
    <a:masterClrMapping/>
  </p:clrMapOvr>
  <p:transition advTm="54679">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Textures</a:t>
            </a:r>
            <a:endParaRPr lang="en-US" dirty="0"/>
          </a:p>
        </p:txBody>
      </p:sp>
      <p:sp>
        <p:nvSpPr>
          <p:cNvPr id="9" name="Rectangle 3"/>
          <p:cNvSpPr>
            <a:spLocks noGrp="1" noChangeArrowheads="1"/>
          </p:cNvSpPr>
          <p:nvPr>
            <p:ph idx="1"/>
          </p:nvPr>
        </p:nvSpPr>
        <p:spPr>
          <a:xfrm>
            <a:off x="2990850" y="1770290"/>
            <a:ext cx="6153150" cy="963385"/>
          </a:xfrm>
        </p:spPr>
        <p:txBody>
          <a:bodyPr>
            <a:noAutofit/>
          </a:bodyPr>
          <a:lstStyle/>
          <a:p>
            <a:pPr marL="401638" indent="-409575">
              <a:buNone/>
              <a:defRPr/>
            </a:pPr>
            <a:r>
              <a:rPr lang="en-US" sz="3000" dirty="0" smtClean="0"/>
              <a:t>For non-</a:t>
            </a:r>
            <a:r>
              <a:rPr lang="en-US" sz="3000" dirty="0" err="1" smtClean="0"/>
              <a:t>albedo</a:t>
            </a:r>
            <a:r>
              <a:rPr lang="en-US" sz="3000" dirty="0" smtClean="0"/>
              <a:t> (</a:t>
            </a:r>
            <a:r>
              <a:rPr lang="en-US" sz="3000" dirty="0" err="1" smtClean="0"/>
              <a:t>Lightmaps</a:t>
            </a:r>
            <a:r>
              <a:rPr lang="en-US" sz="3000" dirty="0" smtClean="0"/>
              <a:t>, etc.)</a:t>
            </a:r>
          </a:p>
        </p:txBody>
      </p:sp>
      <p:sp>
        <p:nvSpPr>
          <p:cNvPr id="20" name="AutoShape 3"/>
          <p:cNvSpPr>
            <a:spLocks noChangeArrowheads="1"/>
          </p:cNvSpPr>
          <p:nvPr/>
        </p:nvSpPr>
        <p:spPr bwMode="auto">
          <a:xfrm>
            <a:off x="123820" y="1394127"/>
            <a:ext cx="2638430" cy="1339548"/>
          </a:xfrm>
          <a:prstGeom prst="roundRect">
            <a:avLst>
              <a:gd name="adj" fmla="val 16667"/>
            </a:avLst>
          </a:prstGeom>
          <a:gradFill>
            <a:gsLst>
              <a:gs pos="0">
                <a:srgbClr val="002060"/>
              </a:gs>
              <a:gs pos="50000">
                <a:srgbClr val="00B0F0"/>
              </a:gs>
              <a:gs pos="100000">
                <a:srgbClr val="002060"/>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Authoring</a:t>
            </a:r>
            <a:endParaRPr lang="en-US" sz="2800" b="1" dirty="0">
              <a:solidFill>
                <a:schemeClr val="tx1"/>
              </a:solidFill>
              <a:effectLst/>
            </a:endParaRPr>
          </a:p>
        </p:txBody>
      </p:sp>
      <p:sp>
        <p:nvSpPr>
          <p:cNvPr id="7" name="Rectangle 3"/>
          <p:cNvSpPr txBox="1">
            <a:spLocks noChangeArrowheads="1"/>
          </p:cNvSpPr>
          <p:nvPr/>
        </p:nvSpPr>
        <p:spPr bwMode="auto">
          <a:xfrm>
            <a:off x="352425" y="3146639"/>
            <a:ext cx="8410575" cy="310176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92500" lnSpcReduction="10000"/>
          </a:bodyPr>
          <a:lstStyle/>
          <a:p>
            <a:pPr marL="401638"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Store in </a:t>
            </a:r>
            <a:r>
              <a:rPr kumimoji="0" lang="en-US" sz="2800" b="0" i="0" u="none" strike="noStrike" kern="0" cap="none" spc="0" normalizeH="0" baseline="0" noProof="0" dirty="0" err="1" smtClean="0">
                <a:ln>
                  <a:noFill/>
                </a:ln>
                <a:solidFill>
                  <a:schemeClr val="tx1"/>
                </a:solidFill>
                <a:effectLst>
                  <a:outerShdw blurRad="38100" dist="38100" dir="2700000" algn="tl">
                    <a:srgbClr val="000000"/>
                  </a:outerShdw>
                </a:effectLst>
                <a:uLnTx/>
                <a:uFillTx/>
                <a:latin typeface="+mn-lt"/>
              </a:rPr>
              <a:t>sRGB</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 </a:t>
            </a:r>
          </a:p>
          <a:p>
            <a:pPr marL="858838" lvl="1" indent="-409575">
              <a:lnSpc>
                <a:spcPct val="90000"/>
              </a:lnSpc>
              <a:spcBef>
                <a:spcPct val="30000"/>
              </a:spcBef>
              <a:buClr>
                <a:schemeClr val="tx2"/>
              </a:buClr>
              <a:buFont typeface="Wingdings 2" pitchFamily="1" charset="2"/>
              <a:buBlip>
                <a:blip r:embed="rId3"/>
              </a:buBlip>
              <a:defRPr/>
            </a:pPr>
            <a:r>
              <a:rPr lang="en-US" sz="2800" kern="0" dirty="0" smtClean="0">
                <a:effectLst>
                  <a:outerShdw blurRad="38100" dist="38100" dir="2700000" algn="tl">
                    <a:srgbClr val="000000"/>
                  </a:outerShdw>
                </a:effectLst>
                <a:latin typeface="+mn-lt"/>
              </a:rPr>
              <a:t>If </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source data </a:t>
            </a:r>
            <a:r>
              <a:rPr lang="en-US" sz="2800" kern="0" dirty="0" smtClean="0">
                <a:effectLst>
                  <a:outerShdw blurRad="38100" dist="38100" dir="2700000" algn="tl">
                    <a:srgbClr val="000000"/>
                  </a:outerShdw>
                </a:effectLst>
                <a:latin typeface="+mn-lt"/>
              </a:rPr>
              <a:t>available in &gt;</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 8-bit linear</a:t>
            </a:r>
          </a:p>
          <a:p>
            <a:pPr marL="858838" lvl="1" indent="-409575">
              <a:lnSpc>
                <a:spcPct val="90000"/>
              </a:lnSpc>
              <a:spcBef>
                <a:spcPct val="30000"/>
              </a:spcBef>
              <a:buClr>
                <a:schemeClr val="tx2"/>
              </a:buClr>
              <a:buFont typeface="Wingdings 2" pitchFamily="1" charset="2"/>
              <a:buBlip>
                <a:blip r:embed="rId3"/>
              </a:buBlip>
              <a:defRPr/>
            </a:pPr>
            <a:r>
              <a:rPr lang="en-US" sz="2800" kern="0" baseline="0" dirty="0" smtClean="0">
                <a:effectLst>
                  <a:outerShdw blurRad="38100" dist="38100" dir="2700000" algn="tl">
                    <a:srgbClr val="000000"/>
                  </a:outerShdw>
                </a:effectLst>
                <a:latin typeface="+mn-lt"/>
              </a:rPr>
              <a:t>E.g</a:t>
            </a:r>
            <a:r>
              <a:rPr lang="en-US" sz="2800" kern="0" dirty="0" smtClean="0">
                <a:effectLst>
                  <a:outerShdw blurRad="38100" dist="38100" dir="2700000" algn="tl">
                    <a:srgbClr val="000000"/>
                  </a:outerShdw>
                </a:effectLst>
                <a:latin typeface="+mn-lt"/>
              </a:rPr>
              <a:t>. Occlusion generator, shadow map generator</a:t>
            </a:r>
          </a:p>
          <a:p>
            <a:pPr marL="401638"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Otherwise store</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 in linear</a:t>
            </a:r>
            <a:endParaRPr lang="en-US" sz="2800" kern="0" dirty="0" smtClean="0">
              <a:effectLst>
                <a:outerShdw blurRad="38100" dist="38100" dir="2700000" algn="tl">
                  <a:srgbClr val="000000"/>
                </a:outerShdw>
              </a:effectLst>
              <a:latin typeface="+mn-lt"/>
            </a:endParaRPr>
          </a:p>
          <a:p>
            <a:pPr marL="858838" lvl="1" indent="-409575">
              <a:lnSpc>
                <a:spcPct val="90000"/>
              </a:lnSpc>
              <a:spcBef>
                <a:spcPct val="30000"/>
              </a:spcBef>
              <a:buClr>
                <a:schemeClr val="tx2"/>
              </a:buClr>
              <a:buFont typeface="Wingdings 2" pitchFamily="1" charset="2"/>
              <a:buBlip>
                <a:blip r:embed="rId3"/>
              </a:buBlip>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L</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ose detail in conversion to </a:t>
            </a:r>
            <a:r>
              <a:rPr kumimoji="0" lang="en-US" sz="2800" b="0" i="0" u="none" strike="noStrike" kern="0" cap="none" spc="0" normalizeH="0" noProof="0" dirty="0" err="1" smtClean="0">
                <a:ln>
                  <a:noFill/>
                </a:ln>
                <a:solidFill>
                  <a:schemeClr val="tx1"/>
                </a:solidFill>
                <a:effectLst>
                  <a:outerShdw blurRad="38100" dist="38100" dir="2700000" algn="tl">
                    <a:srgbClr val="000000"/>
                  </a:outerShdw>
                </a:effectLst>
                <a:uLnTx/>
                <a:uFillTx/>
                <a:latin typeface="+mn-lt"/>
              </a:rPr>
              <a:t>sRGB</a:t>
            </a:r>
            <a:r>
              <a:rPr kumimoji="0" lang="en-US" sz="28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 when source data 8 bit</a:t>
            </a:r>
          </a:p>
          <a:p>
            <a:pPr marL="858838" lvl="1" indent="-409575">
              <a:lnSpc>
                <a:spcPct val="90000"/>
              </a:lnSpc>
              <a:spcBef>
                <a:spcPct val="30000"/>
              </a:spcBef>
              <a:buClr>
                <a:schemeClr val="tx2"/>
              </a:buClr>
              <a:buFont typeface="Wingdings 2" pitchFamily="1" charset="2"/>
              <a:buBlip>
                <a:blip r:embed="rId3"/>
              </a:buBlip>
              <a:defRPr/>
            </a:pPr>
            <a:r>
              <a:rPr lang="en-US" sz="2800" kern="0" baseline="0" dirty="0" smtClean="0">
                <a:effectLst>
                  <a:outerShdw blurRad="38100" dist="38100" dir="2700000" algn="tl">
                    <a:srgbClr val="000000"/>
                  </a:outerShdw>
                </a:effectLst>
                <a:latin typeface="+mn-lt"/>
              </a:rPr>
              <a:t>Or on Xbox 360…(see later)</a:t>
            </a: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a:p>
            <a:pPr marL="858838" marR="0" lvl="1" indent="-4095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p:txBody>
      </p:sp>
    </p:spTree>
  </p:cSld>
  <p:clrMapOvr>
    <a:masterClrMapping/>
  </p:clrMapOvr>
  <p:transition advTm="61652">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a:srcRect/>
          <a:stretch>
            <a:fillRect/>
          </a:stretch>
        </p:blipFill>
        <p:spPr bwMode="auto">
          <a:xfrm>
            <a:off x="590550" y="1287415"/>
            <a:ext cx="5967413" cy="5003848"/>
          </a:xfrm>
          <a:prstGeom prst="rect">
            <a:avLst/>
          </a:prstGeom>
          <a:noFill/>
          <a:ln w="9525">
            <a:noFill/>
            <a:miter lim="800000"/>
            <a:headEnd/>
            <a:tailEnd/>
          </a:ln>
          <a:effectLst/>
        </p:spPr>
      </p:pic>
      <p:sp>
        <p:nvSpPr>
          <p:cNvPr id="1071106" name="Rectangle 2"/>
          <p:cNvSpPr>
            <a:spLocks noGrp="1" noChangeArrowheads="1"/>
          </p:cNvSpPr>
          <p:nvPr>
            <p:ph type="title"/>
          </p:nvPr>
        </p:nvSpPr>
        <p:spPr>
          <a:xfrm>
            <a:off x="381000" y="228600"/>
            <a:ext cx="8382000" cy="1244600"/>
          </a:xfrm>
        </p:spPr>
        <p:txBody>
          <a:bodyPr/>
          <a:lstStyle/>
          <a:p>
            <a:pPr eaLnBrk="1" hangingPunct="1"/>
            <a:r>
              <a:rPr lang="en-US" dirty="0" smtClean="0"/>
              <a:t>Xbox 360 </a:t>
            </a:r>
            <a:r>
              <a:rPr lang="en-US" dirty="0" err="1" smtClean="0"/>
              <a:t>sRGB</a:t>
            </a:r>
            <a:r>
              <a:rPr lang="en-US" dirty="0" smtClean="0"/>
              <a:t> Approximation</a:t>
            </a:r>
            <a:r>
              <a:rPr lang="en-US" dirty="0" smtClean="0">
                <a:solidFill>
                  <a:srgbClr val="CCCCCC"/>
                </a:solidFill>
              </a:rPr>
              <a:t/>
            </a:r>
            <a:br>
              <a:rPr lang="en-US" dirty="0" smtClean="0">
                <a:solidFill>
                  <a:srgbClr val="CCCCCC"/>
                </a:solidFill>
              </a:rPr>
            </a:br>
            <a:endParaRPr lang="en-US" sz="3600" dirty="0" smtClean="0">
              <a:solidFill>
                <a:schemeClr val="accent1"/>
              </a:solidFill>
            </a:endParaRPr>
          </a:p>
        </p:txBody>
      </p:sp>
      <p:sp>
        <p:nvSpPr>
          <p:cNvPr id="1071107" name="Rectangle 3"/>
          <p:cNvSpPr>
            <a:spLocks noGrp="1" noChangeArrowheads="1"/>
          </p:cNvSpPr>
          <p:nvPr>
            <p:ph idx="1"/>
          </p:nvPr>
        </p:nvSpPr>
        <p:spPr>
          <a:xfrm>
            <a:off x="381000" y="1228725"/>
            <a:ext cx="8553450" cy="4867275"/>
          </a:xfrm>
        </p:spPr>
        <p:txBody>
          <a:bodyPr>
            <a:normAutofit/>
          </a:bodyPr>
          <a:lstStyle/>
          <a:p>
            <a:pPr eaLnBrk="1" hangingPunct="1">
              <a:buFont typeface="Wingdings 2" pitchFamily="18" charset="2"/>
              <a:buBlip>
                <a:blip r:embed="rId4"/>
              </a:buBlip>
              <a:defRPr/>
            </a:pPr>
            <a:r>
              <a:rPr lang="en-US" dirty="0" smtClean="0"/>
              <a:t>The Xbox 360 GPU uses an approximation to </a:t>
            </a:r>
            <a:r>
              <a:rPr lang="en-US" dirty="0" err="1" smtClean="0"/>
              <a:t>sRGB</a:t>
            </a:r>
            <a:endParaRPr lang="en-US" dirty="0" smtClean="0"/>
          </a:p>
          <a:p>
            <a:pPr lvl="1" eaLnBrk="1" hangingPunct="1">
              <a:buFont typeface="Wingdings 2" pitchFamily="18" charset="2"/>
              <a:buBlip>
                <a:blip r:embed="rId4"/>
              </a:buBlip>
              <a:defRPr/>
            </a:pPr>
            <a:r>
              <a:rPr lang="en-US" dirty="0" smtClean="0"/>
              <a:t>4-segment piecewise linear</a:t>
            </a:r>
          </a:p>
          <a:p>
            <a:pPr lvl="1" eaLnBrk="1" hangingPunct="1">
              <a:buFont typeface="Wingdings 2" pitchFamily="18" charset="2"/>
              <a:buBlip>
                <a:blip r:embed="rId4"/>
              </a:buBlip>
              <a:defRPr/>
            </a:pPr>
            <a:r>
              <a:rPr lang="en-US" dirty="0" smtClean="0"/>
              <a:t>Used everywhere GPU does gamma conversion</a:t>
            </a:r>
          </a:p>
          <a:p>
            <a:pPr eaLnBrk="1" hangingPunct="1">
              <a:buFont typeface="Wingdings 2" pitchFamily="18" charset="2"/>
              <a:buBlip>
                <a:blip r:embed="rId4"/>
              </a:buBlip>
              <a:defRPr/>
            </a:pPr>
            <a:r>
              <a:rPr lang="en-US" dirty="0" smtClean="0"/>
              <a:t>De-gamma of </a:t>
            </a:r>
            <a:r>
              <a:rPr lang="en-US" dirty="0" err="1" smtClean="0"/>
              <a:t>sRGB</a:t>
            </a:r>
            <a:r>
              <a:rPr lang="en-US" dirty="0" smtClean="0"/>
              <a:t> not 100% accurate</a:t>
            </a:r>
          </a:p>
          <a:p>
            <a:pPr lvl="1" eaLnBrk="1" hangingPunct="1">
              <a:buFont typeface="Wingdings 2" pitchFamily="18" charset="2"/>
              <a:buBlip>
                <a:blip r:embed="rId4"/>
              </a:buBlip>
              <a:defRPr/>
            </a:pPr>
            <a:r>
              <a:rPr lang="en-US" dirty="0" smtClean="0"/>
              <a:t>Use color space file for Photoshop</a:t>
            </a:r>
          </a:p>
          <a:p>
            <a:pPr lvl="1" eaLnBrk="1" hangingPunct="1">
              <a:buFont typeface="Wingdings 2" pitchFamily="18" charset="2"/>
              <a:buBlip>
                <a:blip r:embed="rId4"/>
              </a:buBlip>
              <a:defRPr/>
            </a:pPr>
            <a:r>
              <a:rPr lang="en-US" dirty="0" smtClean="0"/>
              <a:t>Apply adjustment to gamma ramp to counter inaccuracies</a:t>
            </a:r>
          </a:p>
          <a:p>
            <a:pPr lvl="1" eaLnBrk="1" hangingPunct="1">
              <a:buFont typeface="Wingdings 2" pitchFamily="18" charset="2"/>
              <a:buBlip>
                <a:blip r:embed="rId4"/>
              </a:buBlip>
              <a:defRPr/>
            </a:pPr>
            <a:r>
              <a:rPr lang="en-US" dirty="0" smtClean="0"/>
              <a:t>Convert textures in asset pipeline</a:t>
            </a:r>
          </a:p>
          <a:p>
            <a:pPr eaLnBrk="1" hangingPunct="1">
              <a:buFont typeface="Wingdings 2" pitchFamily="18" charset="2"/>
              <a:buBlip>
                <a:blip r:embed="rId4"/>
              </a:buBlip>
              <a:defRPr/>
            </a:pPr>
            <a:endParaRPr lang="en-US" dirty="0" smtClean="0"/>
          </a:p>
          <a:p>
            <a:pPr lvl="1" eaLnBrk="1" hangingPunct="1">
              <a:buFont typeface="Wingdings 2" pitchFamily="18" charset="2"/>
              <a:buBlip>
                <a:blip r:embed="rId4"/>
              </a:buBlip>
              <a:defRPr/>
            </a:pPr>
            <a:endParaRPr lang="en-US" dirty="0" smtClean="0"/>
          </a:p>
        </p:txBody>
      </p:sp>
      <p:sp>
        <p:nvSpPr>
          <p:cNvPr id="5124"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 subtitle</a:t>
            </a:r>
          </a:p>
        </p:txBody>
      </p:sp>
      <p:grpSp>
        <p:nvGrpSpPr>
          <p:cNvPr id="17" name="Group 16"/>
          <p:cNvGrpSpPr/>
          <p:nvPr/>
        </p:nvGrpSpPr>
        <p:grpSpPr>
          <a:xfrm>
            <a:off x="657225" y="1400175"/>
            <a:ext cx="5183294" cy="4874657"/>
            <a:chOff x="657225" y="1400175"/>
            <a:chExt cx="5183294" cy="4874657"/>
          </a:xfrm>
        </p:grpSpPr>
        <p:sp>
          <p:nvSpPr>
            <p:cNvPr id="7" name="TextBox 6"/>
            <p:cNvSpPr txBox="1"/>
            <p:nvPr/>
          </p:nvSpPr>
          <p:spPr>
            <a:xfrm>
              <a:off x="657225" y="1400175"/>
              <a:ext cx="306494" cy="369332"/>
            </a:xfrm>
            <a:prstGeom prst="rect">
              <a:avLst/>
            </a:prstGeom>
            <a:noFill/>
          </p:spPr>
          <p:txBody>
            <a:bodyPr wrap="none" rtlCol="0">
              <a:spAutoFit/>
            </a:bodyPr>
            <a:lstStyle/>
            <a:p>
              <a:r>
                <a:rPr lang="en-US" dirty="0" smtClean="0"/>
                <a:t>1</a:t>
              </a:r>
              <a:endParaRPr lang="en-US" dirty="0"/>
            </a:p>
          </p:txBody>
        </p:sp>
        <p:sp>
          <p:nvSpPr>
            <p:cNvPr id="9" name="TextBox 8"/>
            <p:cNvSpPr txBox="1"/>
            <p:nvPr/>
          </p:nvSpPr>
          <p:spPr>
            <a:xfrm>
              <a:off x="5534025" y="5905500"/>
              <a:ext cx="306494" cy="369332"/>
            </a:xfrm>
            <a:prstGeom prst="rect">
              <a:avLst/>
            </a:prstGeom>
            <a:noFill/>
          </p:spPr>
          <p:txBody>
            <a:bodyPr wrap="none" rtlCol="0">
              <a:spAutoFit/>
            </a:bodyPr>
            <a:lstStyle/>
            <a:p>
              <a:r>
                <a:rPr lang="en-US" dirty="0" smtClean="0"/>
                <a:t>1</a:t>
              </a:r>
              <a:endParaRPr lang="en-US" dirty="0"/>
            </a:p>
          </p:txBody>
        </p:sp>
        <p:sp>
          <p:nvSpPr>
            <p:cNvPr id="10" name="TextBox 9"/>
            <p:cNvSpPr txBox="1"/>
            <p:nvPr/>
          </p:nvSpPr>
          <p:spPr>
            <a:xfrm>
              <a:off x="685800" y="5829300"/>
              <a:ext cx="306494" cy="369332"/>
            </a:xfrm>
            <a:prstGeom prst="rect">
              <a:avLst/>
            </a:prstGeom>
            <a:noFill/>
          </p:spPr>
          <p:txBody>
            <a:bodyPr wrap="none" rtlCol="0">
              <a:spAutoFit/>
            </a:bodyPr>
            <a:lstStyle/>
            <a:p>
              <a:r>
                <a:rPr lang="en-US" dirty="0" smtClean="0"/>
                <a:t>0</a:t>
              </a:r>
              <a:endParaRPr lang="en-US" dirty="0"/>
            </a:p>
          </p:txBody>
        </p:sp>
      </p:grpSp>
      <p:grpSp>
        <p:nvGrpSpPr>
          <p:cNvPr id="16" name="Group 15"/>
          <p:cNvGrpSpPr/>
          <p:nvPr/>
        </p:nvGrpSpPr>
        <p:grpSpPr>
          <a:xfrm>
            <a:off x="6762750" y="2771775"/>
            <a:ext cx="1678276" cy="702707"/>
            <a:chOff x="6762750" y="2771775"/>
            <a:chExt cx="1678276" cy="702707"/>
          </a:xfrm>
        </p:grpSpPr>
        <p:cxnSp>
          <p:nvCxnSpPr>
            <p:cNvPr id="12" name="Straight Connector 11"/>
            <p:cNvCxnSpPr/>
            <p:nvPr/>
          </p:nvCxnSpPr>
          <p:spPr bwMode="auto">
            <a:xfrm>
              <a:off x="6762750" y="2981325"/>
              <a:ext cx="638175" cy="1588"/>
            </a:xfrm>
            <a:prstGeom prst="line">
              <a:avLst/>
            </a:prstGeom>
            <a:solidFill>
              <a:srgbClr val="FFFFFF"/>
            </a:solidFill>
            <a:ln w="19050" cap="flat" cmpd="sng" algn="ctr">
              <a:solidFill>
                <a:srgbClr val="FF0000"/>
              </a:solidFill>
              <a:prstDash val="solid"/>
              <a:round/>
              <a:headEnd type="none" w="med" len="med"/>
              <a:tailEnd type="none" w="med" len="med"/>
            </a:ln>
            <a:effectLst/>
          </p:spPr>
        </p:cxnSp>
        <p:cxnSp>
          <p:nvCxnSpPr>
            <p:cNvPr id="13" name="Straight Connector 12"/>
            <p:cNvCxnSpPr/>
            <p:nvPr/>
          </p:nvCxnSpPr>
          <p:spPr bwMode="auto">
            <a:xfrm>
              <a:off x="6762750" y="3314700"/>
              <a:ext cx="638175" cy="1588"/>
            </a:xfrm>
            <a:prstGeom prst="line">
              <a:avLst/>
            </a:prstGeom>
            <a:solidFill>
              <a:srgbClr val="FFFFFF"/>
            </a:solidFill>
            <a:ln w="19050" cap="flat" cmpd="sng" algn="ctr">
              <a:solidFill>
                <a:schemeClr val="tx1"/>
              </a:solidFill>
              <a:prstDash val="solid"/>
              <a:round/>
              <a:headEnd type="none" w="med" len="med"/>
              <a:tailEnd type="none" w="med" len="med"/>
            </a:ln>
            <a:effectLst/>
          </p:spPr>
        </p:cxnSp>
        <p:sp>
          <p:nvSpPr>
            <p:cNvPr id="14" name="TextBox 13"/>
            <p:cNvSpPr txBox="1"/>
            <p:nvPr/>
          </p:nvSpPr>
          <p:spPr>
            <a:xfrm>
              <a:off x="7524750" y="2771775"/>
              <a:ext cx="748923" cy="369332"/>
            </a:xfrm>
            <a:prstGeom prst="rect">
              <a:avLst/>
            </a:prstGeom>
            <a:noFill/>
          </p:spPr>
          <p:txBody>
            <a:bodyPr wrap="none" rtlCol="0">
              <a:spAutoFit/>
            </a:bodyPr>
            <a:lstStyle/>
            <a:p>
              <a:r>
                <a:rPr lang="en-US" dirty="0" smtClean="0"/>
                <a:t>PWL4</a:t>
              </a:r>
              <a:endParaRPr lang="en-US" dirty="0"/>
            </a:p>
          </p:txBody>
        </p:sp>
        <p:sp>
          <p:nvSpPr>
            <p:cNvPr id="15" name="TextBox 14"/>
            <p:cNvSpPr txBox="1"/>
            <p:nvPr/>
          </p:nvSpPr>
          <p:spPr>
            <a:xfrm>
              <a:off x="7524750" y="3105150"/>
              <a:ext cx="916276" cy="369332"/>
            </a:xfrm>
            <a:prstGeom prst="rect">
              <a:avLst/>
            </a:prstGeom>
            <a:noFill/>
          </p:spPr>
          <p:txBody>
            <a:bodyPr wrap="none" rtlCol="0">
              <a:spAutoFit/>
            </a:bodyPr>
            <a:lstStyle/>
            <a:p>
              <a:r>
                <a:rPr lang="en-US" dirty="0" smtClean="0"/>
                <a:t>Y = X</a:t>
              </a:r>
              <a:r>
                <a:rPr lang="en-US" baseline="50000" dirty="0" smtClean="0">
                  <a:latin typeface="Trebuchet MS"/>
                </a:rPr>
                <a:t>2.2</a:t>
              </a:r>
              <a:endParaRPr lang="en-US" baseline="50000" dirty="0"/>
            </a:p>
          </p:txBody>
        </p:sp>
      </p:grpSp>
    </p:spTree>
  </p:cSld>
  <p:clrMapOvr>
    <a:masterClrMapping/>
  </p:clrMapOvr>
  <p:transition advTm="94380">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nodeType="clickEffect">
                                  <p:stCondLst>
                                    <p:cond delay="0"/>
                                  </p:stCondLst>
                                  <p:childTnLst>
                                    <p:animMotion origin="layout" path="M 1.38889E-6 3.7037E-6 L 0.48542 0.29861 " pathEditMode="relative" rAng="0" ptsTypes="AA">
                                      <p:cBhvr>
                                        <p:cTn id="6" dur="1000" fill="hold"/>
                                        <p:tgtEl>
                                          <p:spTgt spid="1027"/>
                                        </p:tgtEl>
                                        <p:attrNameLst>
                                          <p:attrName>ppt_x</p:attrName>
                                          <p:attrName>ppt_y</p:attrName>
                                        </p:attrNameLst>
                                      </p:cBhvr>
                                      <p:rCtr x="243" y="149"/>
                                    </p:animMotion>
                                  </p:childTnLst>
                                </p:cTn>
                              </p:par>
                              <p:par>
                                <p:cTn id="7" presetID="6" presetClass="emph" presetSubtype="0" accel="50000" decel="50000" fill="hold" nodeType="withEffect">
                                  <p:stCondLst>
                                    <p:cond delay="0"/>
                                  </p:stCondLst>
                                  <p:childTnLst>
                                    <p:animScale>
                                      <p:cBhvr>
                                        <p:cTn id="8" dur="1000" fill="hold"/>
                                        <p:tgtEl>
                                          <p:spTgt spid="1027"/>
                                        </p:tgtEl>
                                      </p:cBhvr>
                                      <p:by x="30000" y="30000"/>
                                    </p:animScale>
                                  </p:childTnLst>
                                </p:cTn>
                              </p:par>
                              <p:par>
                                <p:cTn id="9" presetID="10" presetClass="exit" presetSubtype="0" fill="hold" nodeType="withEffect">
                                  <p:stCondLst>
                                    <p:cond delay="0"/>
                                  </p:stCondLst>
                                  <p:childTnLst>
                                    <p:animEffect transition="out" filter="fade">
                                      <p:cBhvr>
                                        <p:cTn id="10" dur="1000"/>
                                        <p:tgtEl>
                                          <p:spTgt spid="17"/>
                                        </p:tgtEl>
                                      </p:cBhvr>
                                    </p:animEffect>
                                    <p:set>
                                      <p:cBhvr>
                                        <p:cTn id="11" dur="1" fill="hold">
                                          <p:stCondLst>
                                            <p:cond delay="999"/>
                                          </p:stCondLst>
                                        </p:cTn>
                                        <p:tgtEl>
                                          <p:spTgt spid="17"/>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1000"/>
                                        <p:tgtEl>
                                          <p:spTgt spid="16"/>
                                        </p:tgtEl>
                                      </p:cBhvr>
                                    </p:animEffect>
                                    <p:set>
                                      <p:cBhvr>
                                        <p:cTn id="14" dur="1" fill="hold">
                                          <p:stCondLst>
                                            <p:cond delay="999"/>
                                          </p:stCondLst>
                                        </p:cTn>
                                        <p:tgtEl>
                                          <p:spTgt spid="16"/>
                                        </p:tgtEl>
                                        <p:attrNameLst>
                                          <p:attrName>style.visibility</p:attrName>
                                        </p:attrNameLst>
                                      </p:cBhvr>
                                      <p:to>
                                        <p:strVal val="hidden"/>
                                      </p:to>
                                    </p:se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071107">
                                            <p:txEl>
                                              <p:pRg st="0" end="0"/>
                                            </p:txEl>
                                          </p:spTgt>
                                        </p:tgtEl>
                                        <p:attrNameLst>
                                          <p:attrName>style.visibility</p:attrName>
                                        </p:attrNameLst>
                                      </p:cBhvr>
                                      <p:to>
                                        <p:strVal val="visible"/>
                                      </p:to>
                                    </p:set>
                                    <p:animEffect transition="in" filter="fade">
                                      <p:cBhvr>
                                        <p:cTn id="18" dur="1000"/>
                                        <p:tgtEl>
                                          <p:spTgt spid="107110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71107">
                                            <p:txEl>
                                              <p:pRg st="1" end="1"/>
                                            </p:txEl>
                                          </p:spTgt>
                                        </p:tgtEl>
                                        <p:attrNameLst>
                                          <p:attrName>style.visibility</p:attrName>
                                        </p:attrNameLst>
                                      </p:cBhvr>
                                      <p:to>
                                        <p:strVal val="visible"/>
                                      </p:to>
                                    </p:set>
                                    <p:animEffect transition="in" filter="fade">
                                      <p:cBhvr>
                                        <p:cTn id="21" dur="1000"/>
                                        <p:tgtEl>
                                          <p:spTgt spid="1071107">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71107">
                                            <p:txEl>
                                              <p:pRg st="2" end="2"/>
                                            </p:txEl>
                                          </p:spTgt>
                                        </p:tgtEl>
                                        <p:attrNameLst>
                                          <p:attrName>style.visibility</p:attrName>
                                        </p:attrNameLst>
                                      </p:cBhvr>
                                      <p:to>
                                        <p:strVal val="visible"/>
                                      </p:to>
                                    </p:set>
                                    <p:animEffect transition="in" filter="fade">
                                      <p:cBhvr>
                                        <p:cTn id="24" dur="1000"/>
                                        <p:tgtEl>
                                          <p:spTgt spid="1071107">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71107">
                                            <p:txEl>
                                              <p:pRg st="3" end="3"/>
                                            </p:txEl>
                                          </p:spTgt>
                                        </p:tgtEl>
                                        <p:attrNameLst>
                                          <p:attrName>style.visibility</p:attrName>
                                        </p:attrNameLst>
                                      </p:cBhvr>
                                      <p:to>
                                        <p:strVal val="visible"/>
                                      </p:to>
                                    </p:set>
                                    <p:animEffect transition="in" filter="fade">
                                      <p:cBhvr>
                                        <p:cTn id="27" dur="1000"/>
                                        <p:tgtEl>
                                          <p:spTgt spid="1071107">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071107">
                                            <p:txEl>
                                              <p:pRg st="4" end="4"/>
                                            </p:txEl>
                                          </p:spTgt>
                                        </p:tgtEl>
                                        <p:attrNameLst>
                                          <p:attrName>style.visibility</p:attrName>
                                        </p:attrNameLst>
                                      </p:cBhvr>
                                      <p:to>
                                        <p:strVal val="visible"/>
                                      </p:to>
                                    </p:set>
                                    <p:animEffect transition="in" filter="fade">
                                      <p:cBhvr>
                                        <p:cTn id="30" dur="900"/>
                                        <p:tgtEl>
                                          <p:spTgt spid="1071107">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071107">
                                            <p:txEl>
                                              <p:pRg st="5" end="5"/>
                                            </p:txEl>
                                          </p:spTgt>
                                        </p:tgtEl>
                                        <p:attrNameLst>
                                          <p:attrName>style.visibility</p:attrName>
                                        </p:attrNameLst>
                                      </p:cBhvr>
                                      <p:to>
                                        <p:strVal val="visible"/>
                                      </p:to>
                                    </p:set>
                                    <p:animEffect transition="in" filter="fade">
                                      <p:cBhvr>
                                        <p:cTn id="33" dur="1000"/>
                                        <p:tgtEl>
                                          <p:spTgt spid="1071107">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71107">
                                            <p:txEl>
                                              <p:pRg st="6" end="6"/>
                                            </p:txEl>
                                          </p:spTgt>
                                        </p:tgtEl>
                                        <p:attrNameLst>
                                          <p:attrName>style.visibility</p:attrName>
                                        </p:attrNameLst>
                                      </p:cBhvr>
                                      <p:to>
                                        <p:strVal val="visible"/>
                                      </p:to>
                                    </p:set>
                                    <p:animEffect transition="in" filter="fade">
                                      <p:cBhvr>
                                        <p:cTn id="36" dur="1000"/>
                                        <p:tgtEl>
                                          <p:spTgt spid="107110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1107"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AutoShape 8"/>
          <p:cNvSpPr>
            <a:spLocks noChangeArrowheads="1"/>
          </p:cNvSpPr>
          <p:nvPr/>
        </p:nvSpPr>
        <p:spPr bwMode="auto">
          <a:xfrm>
            <a:off x="5210175" y="4476273"/>
            <a:ext cx="2686050" cy="1362552"/>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Sampling</a:t>
            </a:r>
          </a:p>
        </p:txBody>
      </p:sp>
      <p:sp>
        <p:nvSpPr>
          <p:cNvPr id="24" name="Line 11"/>
          <p:cNvSpPr>
            <a:spLocks noChangeShapeType="1"/>
          </p:cNvSpPr>
          <p:nvPr/>
        </p:nvSpPr>
        <p:spPr bwMode="auto">
          <a:xfrm>
            <a:off x="3819526" y="4267200"/>
            <a:ext cx="1905000" cy="781051"/>
          </a:xfrm>
          <a:prstGeom prst="line">
            <a:avLst/>
          </a:prstGeom>
          <a:noFill/>
          <a:ln w="38100">
            <a:solidFill>
              <a:schemeClr val="tx1"/>
            </a:solidFill>
            <a:round/>
            <a:headEnd/>
            <a:tailEnd type="triangle" w="med" len="med"/>
          </a:ln>
          <a:effectLst/>
        </p:spPr>
        <p:txBody>
          <a:bodyPr/>
          <a:lstStyle/>
          <a:p>
            <a:endParaRPr lang="en-US"/>
          </a:p>
        </p:txBody>
      </p:sp>
      <p:sp>
        <p:nvSpPr>
          <p:cNvPr id="2" name="Title 1"/>
          <p:cNvSpPr>
            <a:spLocks noGrp="1"/>
          </p:cNvSpPr>
          <p:nvPr>
            <p:ph type="title"/>
          </p:nvPr>
        </p:nvSpPr>
        <p:spPr/>
        <p:txBody>
          <a:bodyPr/>
          <a:lstStyle/>
          <a:p>
            <a:r>
              <a:rPr lang="en-US" dirty="0" smtClean="0"/>
              <a:t>Textures</a:t>
            </a:r>
            <a:endParaRPr lang="en-US" dirty="0"/>
          </a:p>
        </p:txBody>
      </p:sp>
      <p:sp>
        <p:nvSpPr>
          <p:cNvPr id="41" name="Rectangle 6"/>
          <p:cNvSpPr>
            <a:spLocks noChangeArrowheads="1"/>
          </p:cNvSpPr>
          <p:nvPr/>
        </p:nvSpPr>
        <p:spPr bwMode="auto">
          <a:xfrm>
            <a:off x="1257300" y="3076576"/>
            <a:ext cx="2714625" cy="1323974"/>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perspectiveRigh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3600" b="1" dirty="0">
                <a:solidFill>
                  <a:schemeClr val="tx1"/>
                </a:solidFill>
                <a:effectLst/>
              </a:rPr>
              <a:t>Texture</a:t>
            </a:r>
          </a:p>
        </p:txBody>
      </p:sp>
      <p:sp>
        <p:nvSpPr>
          <p:cNvPr id="22" name="Line 11"/>
          <p:cNvSpPr>
            <a:spLocks noChangeShapeType="1"/>
          </p:cNvSpPr>
          <p:nvPr/>
        </p:nvSpPr>
        <p:spPr bwMode="auto">
          <a:xfrm flipH="1">
            <a:off x="3781425" y="2476023"/>
            <a:ext cx="1847848" cy="810102"/>
          </a:xfrm>
          <a:prstGeom prst="line">
            <a:avLst/>
          </a:prstGeom>
          <a:noFill/>
          <a:ln w="38100">
            <a:solidFill>
              <a:schemeClr val="tx1"/>
            </a:solidFill>
            <a:round/>
            <a:headEnd/>
            <a:tailEnd type="triangle" w="med" len="med"/>
          </a:ln>
          <a:effectLst/>
        </p:spPr>
        <p:txBody>
          <a:bodyPr/>
          <a:lstStyle/>
          <a:p>
            <a:endParaRPr lang="en-US"/>
          </a:p>
        </p:txBody>
      </p:sp>
      <p:sp>
        <p:nvSpPr>
          <p:cNvPr id="17" name="AutoShape 3"/>
          <p:cNvSpPr>
            <a:spLocks noChangeArrowheads="1"/>
          </p:cNvSpPr>
          <p:nvPr/>
        </p:nvSpPr>
        <p:spPr bwMode="auto">
          <a:xfrm>
            <a:off x="5172070" y="1822752"/>
            <a:ext cx="2638430" cy="1339548"/>
          </a:xfrm>
          <a:prstGeom prst="roundRect">
            <a:avLst>
              <a:gd name="adj" fmla="val 16667"/>
            </a:avLst>
          </a:prstGeom>
          <a:gradFill>
            <a:gsLst>
              <a:gs pos="0">
                <a:srgbClr val="002060"/>
              </a:gs>
              <a:gs pos="50000">
                <a:srgbClr val="00B0F0"/>
              </a:gs>
              <a:gs pos="100000">
                <a:srgbClr val="002060"/>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Authoring</a:t>
            </a:r>
            <a:endParaRPr lang="en-US" sz="2800" b="1" dirty="0">
              <a:solidFill>
                <a:schemeClr val="tx1"/>
              </a:solidFill>
              <a:effectLst/>
            </a:endParaRPr>
          </a:p>
        </p:txBody>
      </p:sp>
    </p:spTree>
    <p:custDataLst>
      <p:tags r:id="rId1"/>
    </p:custDataLst>
  </p:cSld>
  <p:clrMapOvr>
    <a:masterClrMapping/>
  </p:clrMapOvr>
  <p:transition advTm="1244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3.33333E-6 -3.33333E-6 C -0.05625 -0.13426 -0.1125 -0.26805 -0.20452 -0.34259 C -0.29653 -0.41713 -0.48924 -0.43055 -0.55191 -0.44722 " pathEditMode="relative" rAng="0" ptsTypes="aaA">
                                      <p:cBhvr>
                                        <p:cTn id="6" dur="1000" fill="hold"/>
                                        <p:tgtEl>
                                          <p:spTgt spid="23"/>
                                        </p:tgtEl>
                                        <p:attrNameLst>
                                          <p:attrName>ppt_x</p:attrName>
                                          <p:attrName>ppt_y</p:attrName>
                                        </p:attrNameLst>
                                      </p:cBhvr>
                                      <p:rCtr x="-276" y="-224"/>
                                    </p:animMotion>
                                  </p:childTnLst>
                                </p:cTn>
                              </p:par>
                              <p:par>
                                <p:cTn id="7" presetID="10" presetClass="exit" presetSubtype="0" fill="hold" grpId="0" nodeType="withEffect">
                                  <p:stCondLst>
                                    <p:cond delay="0"/>
                                  </p:stCondLst>
                                  <p:childTnLst>
                                    <p:animEffect transition="out" filter="fade">
                                      <p:cBhvr>
                                        <p:cTn id="8" dur="1000"/>
                                        <p:tgtEl>
                                          <p:spTgt spid="17"/>
                                        </p:tgtEl>
                                      </p:cBhvr>
                                    </p:animEffect>
                                    <p:set>
                                      <p:cBhvr>
                                        <p:cTn id="9" dur="1" fill="hold">
                                          <p:stCondLst>
                                            <p:cond delay="999"/>
                                          </p:stCondLst>
                                        </p:cTn>
                                        <p:tgtEl>
                                          <p:spTgt spid="17"/>
                                        </p:tgtEl>
                                        <p:attrNameLst>
                                          <p:attrName>style.visibility</p:attrName>
                                        </p:attrNameLst>
                                      </p:cBhvr>
                                      <p:to>
                                        <p:strVal val="hidden"/>
                                      </p:to>
                                    </p:set>
                                  </p:childTnLst>
                                </p:cTn>
                              </p:par>
                              <p:par>
                                <p:cTn id="10" presetID="10" presetClass="exit" presetSubtype="0" fill="hold" grpId="0" nodeType="withEffect">
                                  <p:stCondLst>
                                    <p:cond delay="0"/>
                                  </p:stCondLst>
                                  <p:childTnLst>
                                    <p:animEffect transition="out" filter="fade">
                                      <p:cBhvr>
                                        <p:cTn id="11" dur="1000"/>
                                        <p:tgtEl>
                                          <p:spTgt spid="22"/>
                                        </p:tgtEl>
                                      </p:cBhvr>
                                    </p:animEffect>
                                    <p:set>
                                      <p:cBhvr>
                                        <p:cTn id="12" dur="1" fill="hold">
                                          <p:stCondLst>
                                            <p:cond delay="999"/>
                                          </p:stCondLst>
                                        </p:cTn>
                                        <p:tgtEl>
                                          <p:spTgt spid="22"/>
                                        </p:tgtEl>
                                        <p:attrNameLst>
                                          <p:attrName>style.visibility</p:attrName>
                                        </p:attrNameLst>
                                      </p:cBhvr>
                                      <p:to>
                                        <p:strVal val="hidden"/>
                                      </p:to>
                                    </p:set>
                                  </p:childTnLst>
                                </p:cTn>
                              </p:par>
                              <p:par>
                                <p:cTn id="13" presetID="10" presetClass="exit" presetSubtype="0" fill="hold" grpId="0" nodeType="withEffect">
                                  <p:stCondLst>
                                    <p:cond delay="0"/>
                                  </p:stCondLst>
                                  <p:childTnLst>
                                    <p:animEffect transition="out" filter="fade">
                                      <p:cBhvr>
                                        <p:cTn id="14" dur="1000"/>
                                        <p:tgtEl>
                                          <p:spTgt spid="41"/>
                                        </p:tgtEl>
                                      </p:cBhvr>
                                    </p:animEffect>
                                    <p:set>
                                      <p:cBhvr>
                                        <p:cTn id="15" dur="1" fill="hold">
                                          <p:stCondLst>
                                            <p:cond delay="999"/>
                                          </p:stCondLst>
                                        </p:cTn>
                                        <p:tgtEl>
                                          <p:spTgt spid="41"/>
                                        </p:tgtEl>
                                        <p:attrNameLst>
                                          <p:attrName>style.visibility</p:attrName>
                                        </p:attrNameLst>
                                      </p:cBhvr>
                                      <p:to>
                                        <p:strVal val="hidden"/>
                                      </p:to>
                                    </p:set>
                                  </p:childTnLst>
                                </p:cTn>
                              </p:par>
                              <p:par>
                                <p:cTn id="16" presetID="10" presetClass="exit" presetSubtype="0" fill="hold" grpId="0" nodeType="withEffect">
                                  <p:stCondLst>
                                    <p:cond delay="0"/>
                                  </p:stCondLst>
                                  <p:childTnLst>
                                    <p:animEffect transition="out" filter="fade">
                                      <p:cBhvr>
                                        <p:cTn id="17" dur="1000"/>
                                        <p:tgtEl>
                                          <p:spTgt spid="24"/>
                                        </p:tgtEl>
                                      </p:cBhvr>
                                    </p:animEffect>
                                    <p:set>
                                      <p:cBhvr>
                                        <p:cTn id="18" dur="1" fill="hold">
                                          <p:stCondLst>
                                            <p:cond delay="999"/>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41" grpId="0" animBg="1"/>
      <p:bldP spid="22" grpId="0" animBg="1"/>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Textures</a:t>
            </a:r>
            <a:endParaRPr lang="en-US" dirty="0"/>
          </a:p>
        </p:txBody>
      </p:sp>
      <p:sp>
        <p:nvSpPr>
          <p:cNvPr id="5" name="AutoShape 8"/>
          <p:cNvSpPr>
            <a:spLocks noChangeArrowheads="1"/>
          </p:cNvSpPr>
          <p:nvPr/>
        </p:nvSpPr>
        <p:spPr bwMode="auto">
          <a:xfrm>
            <a:off x="152400" y="1418748"/>
            <a:ext cx="2686050" cy="1362552"/>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Sampling</a:t>
            </a:r>
          </a:p>
        </p:txBody>
      </p:sp>
      <p:sp>
        <p:nvSpPr>
          <p:cNvPr id="6" name="Rectangle 3"/>
          <p:cNvSpPr txBox="1">
            <a:spLocks noChangeArrowheads="1"/>
          </p:cNvSpPr>
          <p:nvPr/>
        </p:nvSpPr>
        <p:spPr bwMode="auto">
          <a:xfrm>
            <a:off x="466725" y="3276600"/>
            <a:ext cx="7991475" cy="2895599"/>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92500" lnSpcReduction="10000"/>
          </a:bodyPr>
          <a:lstStyle/>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rPr>
              <a:t>Direct3D</a:t>
            </a:r>
          </a:p>
          <a:p>
            <a:pPr marL="904875" lvl="1" indent="-447675">
              <a:lnSpc>
                <a:spcPct val="90000"/>
              </a:lnSpc>
              <a:spcBef>
                <a:spcPct val="30000"/>
              </a:spcBef>
              <a:buClr>
                <a:schemeClr val="tx2"/>
              </a:buClr>
              <a:buFont typeface="Wingdings 2" pitchFamily="18" charset="2"/>
              <a:buBlip>
                <a:blip r:embed="rId3"/>
              </a:buBlip>
              <a:defRPr/>
            </a:pPr>
            <a:r>
              <a:rPr lang="en-US" sz="2800" b="1" dirty="0" smtClean="0">
                <a:latin typeface="Courier New" pitchFamily="49" charset="0"/>
                <a:cs typeface="Courier New" pitchFamily="49" charset="0"/>
              </a:rPr>
              <a:t>D3DSAMP_SRGBTEXTURE</a:t>
            </a: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a:p>
            <a:pPr marL="401638" indent="-409575">
              <a:lnSpc>
                <a:spcPct val="90000"/>
              </a:lnSpc>
              <a:spcBef>
                <a:spcPct val="30000"/>
              </a:spcBef>
              <a:buClr>
                <a:schemeClr val="tx2"/>
              </a:buClr>
              <a:buFont typeface="Wingdings 2" pitchFamily="18" charset="2"/>
              <a:buBlip>
                <a:blip r:embed="rId3"/>
              </a:buBlip>
              <a:defRPr/>
            </a:pPr>
            <a:r>
              <a:rPr lang="en-US" sz="3200" kern="0" dirty="0" smtClean="0">
                <a:effectLst>
                  <a:outerShdw blurRad="38100" dist="38100" dir="2700000" algn="tl">
                    <a:srgbClr val="000000"/>
                  </a:outerShdw>
                </a:effectLst>
                <a:latin typeface="+mn-lt"/>
              </a:rPr>
              <a:t>Xbox 360</a:t>
            </a:r>
          </a:p>
          <a:p>
            <a:pPr marL="858838" lvl="1" indent="-409575">
              <a:lnSpc>
                <a:spcPct val="90000"/>
              </a:lnSpc>
              <a:spcBef>
                <a:spcPct val="30000"/>
              </a:spcBef>
              <a:buClr>
                <a:schemeClr val="tx2"/>
              </a:buClr>
              <a:buFont typeface="Wingdings 2" pitchFamily="18" charset="2"/>
              <a:buBlip>
                <a:blip r:embed="rId3"/>
              </a:buBlip>
              <a:defRPr/>
            </a:pPr>
            <a:r>
              <a:rPr lang="en-US" sz="2800" kern="0" dirty="0" smtClean="0">
                <a:effectLst>
                  <a:outerShdw blurRad="38100" dist="38100" dir="2700000" algn="tl">
                    <a:srgbClr val="000000"/>
                  </a:outerShdw>
                </a:effectLst>
                <a:latin typeface="+mn-lt"/>
              </a:rPr>
              <a:t>MAKESRGBFMT(…) or MAKED3DFMT2(…)</a:t>
            </a:r>
          </a:p>
          <a:p>
            <a:pPr marL="401638" indent="-409575">
              <a:lnSpc>
                <a:spcPct val="90000"/>
              </a:lnSpc>
              <a:spcBef>
                <a:spcPct val="30000"/>
              </a:spcBef>
              <a:buClr>
                <a:schemeClr val="tx2"/>
              </a:buClr>
              <a:buFont typeface="Wingdings 2" pitchFamily="18" charset="2"/>
              <a:buBlip>
                <a:blip r:embed="rId3"/>
              </a:buBlip>
              <a:defRPr/>
            </a:pPr>
            <a:r>
              <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Direct3D</a:t>
            </a:r>
            <a:r>
              <a:rPr kumimoji="0" lang="en-US" sz="3200" b="0" i="0" u="none" strike="noStrike" kern="0" cap="none" spc="0" normalizeH="0" noProof="0" dirty="0" smtClean="0">
                <a:ln>
                  <a:noFill/>
                </a:ln>
                <a:solidFill>
                  <a:schemeClr val="tx1"/>
                </a:solidFill>
                <a:effectLst>
                  <a:outerShdw blurRad="38100" dist="38100" dir="2700000" algn="tl">
                    <a:srgbClr val="000000"/>
                  </a:outerShdw>
                </a:effectLst>
                <a:uLnTx/>
                <a:uFillTx/>
                <a:latin typeface="+mn-lt"/>
              </a:rPr>
              <a:t> 10</a:t>
            </a:r>
          </a:p>
          <a:p>
            <a:pPr marL="858838" lvl="1" indent="-409575">
              <a:lnSpc>
                <a:spcPct val="90000"/>
              </a:lnSpc>
              <a:spcBef>
                <a:spcPct val="30000"/>
              </a:spcBef>
              <a:buClr>
                <a:schemeClr val="tx2"/>
              </a:buClr>
              <a:buFont typeface="Wingdings 2" pitchFamily="18" charset="2"/>
              <a:buBlip>
                <a:blip r:embed="rId3"/>
              </a:buBlip>
              <a:defRPr/>
            </a:pPr>
            <a:r>
              <a:rPr lang="en-US" sz="2800" kern="0" baseline="0" dirty="0" smtClean="0">
                <a:effectLst>
                  <a:outerShdw blurRad="38100" dist="38100" dir="2700000" algn="tl">
                    <a:srgbClr val="000000"/>
                  </a:outerShdw>
                </a:effectLst>
                <a:latin typeface="+mn-lt"/>
              </a:rPr>
              <a:t>Use Format with _SRGB suffix</a:t>
            </a: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p:txBody>
      </p:sp>
    </p:spTree>
  </p:cSld>
  <p:clrMapOvr>
    <a:masterClrMapping/>
  </p:clrMapOvr>
  <p:transition advTm="99030">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381000" y="228600"/>
            <a:ext cx="8382000" cy="757130"/>
          </a:xfrm>
        </p:spPr>
        <p:txBody>
          <a:bodyPr/>
          <a:lstStyle/>
          <a:p>
            <a:pPr eaLnBrk="1" hangingPunct="1">
              <a:defRPr/>
            </a:pPr>
            <a:r>
              <a:rPr lang="en-US" dirty="0" smtClean="0"/>
              <a:t>Should I Care About Gamma?</a:t>
            </a:r>
            <a:endParaRPr lang="en-US" sz="3600" dirty="0" smtClean="0">
              <a:solidFill>
                <a:schemeClr val="accent1"/>
              </a:solidFill>
            </a:endParaRPr>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pic>
        <p:nvPicPr>
          <p:cNvPr id="6" name="Picture 5" descr="No_gamma_correction.jpg"/>
          <p:cNvPicPr>
            <a:picLocks noChangeAspect="1"/>
          </p:cNvPicPr>
          <p:nvPr/>
        </p:nvPicPr>
        <p:blipFill>
          <a:blip r:embed="rId4"/>
          <a:stretch>
            <a:fillRect/>
          </a:stretch>
        </p:blipFill>
        <p:spPr>
          <a:xfrm>
            <a:off x="914400" y="1219200"/>
            <a:ext cx="3352800" cy="4191000"/>
          </a:xfrm>
          <a:prstGeom prst="rect">
            <a:avLst/>
          </a:prstGeom>
        </p:spPr>
      </p:pic>
      <p:cxnSp>
        <p:nvCxnSpPr>
          <p:cNvPr id="18" name="Straight Connector 17"/>
          <p:cNvCxnSpPr/>
          <p:nvPr/>
        </p:nvCxnSpPr>
        <p:spPr bwMode="auto">
          <a:xfrm rot="10800000" flipV="1">
            <a:off x="3276600" y="2743200"/>
            <a:ext cx="381000" cy="304800"/>
          </a:xfrm>
          <a:prstGeom prst="line">
            <a:avLst/>
          </a:prstGeom>
          <a:solidFill>
            <a:srgbClr val="FFFFFF"/>
          </a:solidFill>
          <a:ln w="12700" cap="flat" cmpd="sng" algn="ctr">
            <a:noFill/>
            <a:prstDash val="solid"/>
            <a:round/>
            <a:headEnd type="none" w="med" len="med"/>
            <a:tailEnd type="none" w="med" len="med"/>
          </a:ln>
          <a:effectLst/>
        </p:spPr>
      </p:cxnSp>
      <p:sp>
        <p:nvSpPr>
          <p:cNvPr id="11" name="TextBox 10"/>
          <p:cNvSpPr txBox="1"/>
          <p:nvPr/>
        </p:nvSpPr>
        <p:spPr>
          <a:xfrm>
            <a:off x="990601" y="5562600"/>
            <a:ext cx="3429000" cy="646331"/>
          </a:xfrm>
          <a:prstGeom prst="rect">
            <a:avLst/>
          </a:prstGeom>
          <a:noFill/>
        </p:spPr>
        <p:txBody>
          <a:bodyPr wrap="square" rtlCol="0">
            <a:spAutoFit/>
          </a:bodyPr>
          <a:lstStyle/>
          <a:p>
            <a:r>
              <a:rPr lang="en-US" dirty="0" smtClean="0"/>
              <a:t>This is the “Skinned Character” sample as it ships</a:t>
            </a:r>
            <a:endParaRPr lang="en-US" dirty="0"/>
          </a:p>
        </p:txBody>
      </p:sp>
      <p:sp>
        <p:nvSpPr>
          <p:cNvPr id="12" name="TextBox 11"/>
          <p:cNvSpPr txBox="1"/>
          <p:nvPr/>
        </p:nvSpPr>
        <p:spPr>
          <a:xfrm>
            <a:off x="4572000" y="5562600"/>
            <a:ext cx="3429000" cy="646331"/>
          </a:xfrm>
          <a:prstGeom prst="rect">
            <a:avLst/>
          </a:prstGeom>
          <a:noFill/>
        </p:spPr>
        <p:txBody>
          <a:bodyPr wrap="square" rtlCol="0">
            <a:spAutoFit/>
          </a:bodyPr>
          <a:lstStyle/>
          <a:p>
            <a:r>
              <a:rPr lang="en-US" dirty="0" smtClean="0"/>
              <a:t>This is the “Skinned Character” sample, </a:t>
            </a:r>
            <a:r>
              <a:rPr lang="en-US" b="1" dirty="0" smtClean="0"/>
              <a:t>gamma corrected</a:t>
            </a:r>
          </a:p>
        </p:txBody>
      </p:sp>
      <p:sp>
        <p:nvSpPr>
          <p:cNvPr id="16" name="TextBox 15"/>
          <p:cNvSpPr txBox="1"/>
          <p:nvPr/>
        </p:nvSpPr>
        <p:spPr>
          <a:xfrm>
            <a:off x="4572000" y="2667001"/>
            <a:ext cx="3362844" cy="954107"/>
          </a:xfrm>
          <a:prstGeom prst="rect">
            <a:avLst/>
          </a:prstGeom>
          <a:noFill/>
        </p:spPr>
        <p:txBody>
          <a:bodyPr wrap="square" rtlCol="0">
            <a:spAutoFit/>
          </a:bodyPr>
          <a:lstStyle/>
          <a:p>
            <a:r>
              <a:rPr lang="en-US" sz="2800" dirty="0" smtClean="0"/>
              <a:t>Answer: Absolutely!</a:t>
            </a:r>
          </a:p>
          <a:p>
            <a:endParaRPr lang="en-US" sz="2800" dirty="0" smtClean="0"/>
          </a:p>
        </p:txBody>
      </p:sp>
      <p:sp>
        <p:nvSpPr>
          <p:cNvPr id="17" name="TextBox 16"/>
          <p:cNvSpPr txBox="1"/>
          <p:nvPr/>
        </p:nvSpPr>
        <p:spPr>
          <a:xfrm>
            <a:off x="4572000" y="3505200"/>
            <a:ext cx="4362989" cy="954107"/>
          </a:xfrm>
          <a:prstGeom prst="rect">
            <a:avLst/>
          </a:prstGeom>
          <a:noFill/>
        </p:spPr>
        <p:txBody>
          <a:bodyPr wrap="none" rtlCol="0">
            <a:spAutoFit/>
          </a:bodyPr>
          <a:lstStyle/>
          <a:p>
            <a:r>
              <a:rPr lang="en-US" sz="2800" dirty="0" smtClean="0"/>
              <a:t>(That’s a big difference…)</a:t>
            </a:r>
          </a:p>
          <a:p>
            <a:endParaRPr lang="en-US" sz="2800" dirty="0"/>
          </a:p>
        </p:txBody>
      </p:sp>
      <p:pic>
        <p:nvPicPr>
          <p:cNvPr id="5" name="Picture 4" descr="Gamma_correct.jpg"/>
          <p:cNvPicPr>
            <a:picLocks noChangeAspect="1"/>
          </p:cNvPicPr>
          <p:nvPr/>
        </p:nvPicPr>
        <p:blipFill>
          <a:blip r:embed="rId5"/>
          <a:stretch>
            <a:fillRect/>
          </a:stretch>
        </p:blipFill>
        <p:spPr>
          <a:xfrm>
            <a:off x="4572000" y="1219200"/>
            <a:ext cx="3352800" cy="4191000"/>
          </a:xfrm>
          <a:prstGeom prst="rect">
            <a:avLst/>
          </a:prstGeom>
        </p:spPr>
      </p:pic>
    </p:spTree>
    <p:custDataLst>
      <p:tags r:id="rId1"/>
    </p:custDataLst>
  </p:cSld>
  <p:clrMapOvr>
    <a:masterClrMapping/>
  </p:clrMapOvr>
  <p:transition advTm="131447">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100" fill="hold"/>
                                        <p:tgtEl>
                                          <p:spTgt spid="6"/>
                                        </p:tgtEl>
                                        <p:attrNameLst>
                                          <p:attrName>ppt_w</p:attrName>
                                        </p:attrNameLst>
                                      </p:cBhvr>
                                      <p:tavLst>
                                        <p:tav tm="0">
                                          <p:val>
                                            <p:fltVal val="0"/>
                                          </p:val>
                                        </p:tav>
                                        <p:tav tm="100000">
                                          <p:val>
                                            <p:strVal val="#ppt_w"/>
                                          </p:val>
                                        </p:tav>
                                      </p:tavLst>
                                    </p:anim>
                                    <p:anim calcmode="lin" valueType="num">
                                      <p:cBhvr>
                                        <p:cTn id="8" dur="1100" fill="hold"/>
                                        <p:tgtEl>
                                          <p:spTgt spid="6"/>
                                        </p:tgtEl>
                                        <p:attrNameLst>
                                          <p:attrName>ppt_h</p:attrName>
                                        </p:attrNameLst>
                                      </p:cBhvr>
                                      <p:tavLst>
                                        <p:tav tm="0">
                                          <p:val>
                                            <p:fltVal val="0"/>
                                          </p:val>
                                        </p:tav>
                                        <p:tav tm="100000">
                                          <p:val>
                                            <p:strVal val="#ppt_h"/>
                                          </p:val>
                                        </p:tav>
                                      </p:tavLst>
                                    </p:anim>
                                    <p:anim calcmode="lin" valueType="num">
                                      <p:cBhvr>
                                        <p:cTn id="9" dur="1100" fill="hold"/>
                                        <p:tgtEl>
                                          <p:spTgt spid="6"/>
                                        </p:tgtEl>
                                        <p:attrNameLst>
                                          <p:attrName>ppt_x</p:attrName>
                                        </p:attrNameLst>
                                      </p:cBhvr>
                                      <p:tavLst>
                                        <p:tav tm="0" fmla="#ppt_x+(cos(-2*pi*(1-$))*-#ppt_x-sin(-2*pi*(1-$))*(1-#ppt_y))*(1-$)">
                                          <p:val>
                                            <p:fltVal val="0"/>
                                          </p:val>
                                        </p:tav>
                                        <p:tav tm="100000">
                                          <p:val>
                                            <p:fltVal val="1"/>
                                          </p:val>
                                        </p:tav>
                                      </p:tavLst>
                                    </p:anim>
                                    <p:anim calcmode="lin" valueType="num">
                                      <p:cBhvr>
                                        <p:cTn id="10" dur="1100" fill="hold"/>
                                        <p:tgtEl>
                                          <p:spTgt spid="6"/>
                                        </p:tgtEl>
                                        <p:attrNameLst>
                                          <p:attrName>ppt_y</p:attrName>
                                        </p:attrNameLst>
                                      </p:cBhvr>
                                      <p:tavLst>
                                        <p:tav tm="0" fmla="#ppt_y+(sin(-2*pi*(1-$))*-#ppt_x+cos(-2*pi*(1-$))*(1-#ppt_y))*(1-$)">
                                          <p:val>
                                            <p:fltVal val="0"/>
                                          </p:val>
                                        </p:tav>
                                        <p:tav tm="100000">
                                          <p:val>
                                            <p:fltVal val="1"/>
                                          </p:val>
                                        </p:tav>
                                      </p:tavLst>
                                    </p:anim>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35" presetClass="entr" presetSubtype="0"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style.rotation</p:attrName>
                                        </p:attrNameLst>
                                      </p:cBhvr>
                                      <p:tavLst>
                                        <p:tav tm="0">
                                          <p:val>
                                            <p:fltVal val="720"/>
                                          </p:val>
                                        </p:tav>
                                        <p:tav tm="100000">
                                          <p:val>
                                            <p:fltVal val="0"/>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ppt_w</p:attrName>
                                        </p:attrNameLst>
                                      </p:cBhvr>
                                      <p:tavLst>
                                        <p:tav tm="0">
                                          <p:val>
                                            <p:fltVal val="0"/>
                                          </p:val>
                                        </p:tav>
                                        <p:tav tm="100000">
                                          <p:val>
                                            <p:strVal val="#ppt_w"/>
                                          </p:val>
                                        </p:tav>
                                      </p:tavLst>
                                    </p:anim>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childTnLst>
                                </p:cTn>
                              </p:par>
                            </p:childTnLst>
                          </p:cTn>
                        </p:par>
                      </p:childTnLst>
                    </p:cTn>
                  </p:par>
                  <p:par>
                    <p:cTn id="25" fill="hold">
                      <p:stCondLst>
                        <p:cond delay="indefinite"/>
                      </p:stCondLst>
                      <p:childTnLst>
                        <p:par>
                          <p:cTn id="26" fill="hold">
                            <p:stCondLst>
                              <p:cond delay="0"/>
                            </p:stCondLst>
                            <p:childTnLst>
                              <p:par>
                                <p:cTn id="27" presetID="35" presetClass="path" presetSubtype="0" accel="50000" decel="50000" fill="hold" nodeType="clickEffect">
                                  <p:stCondLst>
                                    <p:cond delay="0"/>
                                  </p:stCondLst>
                                  <p:childTnLst>
                                    <p:animMotion origin="layout" path="M -3.33333E-6 -3.33333E-6 L -0.4 0.17223 " pathEditMode="relative" rAng="0" ptsTypes="AA">
                                      <p:cBhvr>
                                        <p:cTn id="28" dur="1000" fill="hold"/>
                                        <p:tgtEl>
                                          <p:spTgt spid="5"/>
                                        </p:tgtEl>
                                        <p:attrNameLst>
                                          <p:attrName>ppt_x</p:attrName>
                                          <p:attrName>ppt_y</p:attrName>
                                        </p:attrNameLst>
                                      </p:cBhvr>
                                      <p:rCtr x="-200" y="86"/>
                                    </p:animMotion>
                                  </p:childTnLst>
                                </p:cTn>
                              </p:par>
                              <p:par>
                                <p:cTn id="29" presetID="64" presetClass="path" presetSubtype="0" accel="50000" decel="50000" fill="hold" nodeType="withEffect">
                                  <p:stCondLst>
                                    <p:cond delay="0"/>
                                  </p:stCondLst>
                                  <p:childTnLst>
                                    <p:animMotion origin="layout" path="M -3.33333E-6 -3.33333E-6 L -3.33333E-6 -0.16111 " pathEditMode="relative" rAng="0" ptsTypes="AA">
                                      <p:cBhvr>
                                        <p:cTn id="30" dur="1000" fill="hold"/>
                                        <p:tgtEl>
                                          <p:spTgt spid="6"/>
                                        </p:tgtEl>
                                        <p:attrNameLst>
                                          <p:attrName>ppt_x</p:attrName>
                                          <p:attrName>ppt_y</p:attrName>
                                        </p:attrNameLst>
                                      </p:cBhvr>
                                      <p:rCtr x="0" y="-81"/>
                                    </p:animMotion>
                                  </p:childTnLst>
                                </p:cTn>
                              </p:par>
                              <p:par>
                                <p:cTn id="31" presetID="6" presetClass="emph" presetSubtype="0" fill="hold" nodeType="withEffect">
                                  <p:stCondLst>
                                    <p:cond delay="0"/>
                                  </p:stCondLst>
                                  <p:childTnLst>
                                    <p:animScale>
                                      <p:cBhvr>
                                        <p:cTn id="32" dur="1000" fill="hold"/>
                                        <p:tgtEl>
                                          <p:spTgt spid="5"/>
                                        </p:tgtEl>
                                      </p:cBhvr>
                                      <p:by x="50000" y="50000"/>
                                    </p:animScale>
                                  </p:childTnLst>
                                </p:cTn>
                              </p:par>
                              <p:par>
                                <p:cTn id="33" presetID="6" presetClass="emph" presetSubtype="0" fill="hold" nodeType="withEffect">
                                  <p:stCondLst>
                                    <p:cond delay="0"/>
                                  </p:stCondLst>
                                  <p:childTnLst>
                                    <p:animScale>
                                      <p:cBhvr>
                                        <p:cTn id="34" dur="1000" fill="hold"/>
                                        <p:tgtEl>
                                          <p:spTgt spid="6"/>
                                        </p:tgtEl>
                                      </p:cBhvr>
                                      <p:by x="50000" y="50000"/>
                                    </p:animScale>
                                  </p:childTnLst>
                                </p:cTn>
                              </p:par>
                              <p:par>
                                <p:cTn id="35" presetID="10" presetClass="exit" presetSubtype="0" fill="hold" grpId="1" nodeType="withEffect">
                                  <p:stCondLst>
                                    <p:cond delay="0"/>
                                  </p:stCondLst>
                                  <p:childTnLst>
                                    <p:animEffect transition="out" filter="fade">
                                      <p:cBhvr>
                                        <p:cTn id="36" dur="1000"/>
                                        <p:tgtEl>
                                          <p:spTgt spid="11"/>
                                        </p:tgtEl>
                                      </p:cBhvr>
                                    </p:animEffect>
                                    <p:set>
                                      <p:cBhvr>
                                        <p:cTn id="37" dur="1" fill="hold">
                                          <p:stCondLst>
                                            <p:cond delay="999"/>
                                          </p:stCondLst>
                                        </p:cTn>
                                        <p:tgtEl>
                                          <p:spTgt spid="11"/>
                                        </p:tgtEl>
                                        <p:attrNameLst>
                                          <p:attrName>style.visibility</p:attrName>
                                        </p:attrNameLst>
                                      </p:cBhvr>
                                      <p:to>
                                        <p:strVal val="hidden"/>
                                      </p:to>
                                    </p:set>
                                  </p:childTnLst>
                                </p:cTn>
                              </p:par>
                              <p:par>
                                <p:cTn id="38" presetID="10" presetClass="exit" presetSubtype="0" fill="hold" grpId="1" nodeType="withEffect">
                                  <p:stCondLst>
                                    <p:cond delay="0"/>
                                  </p:stCondLst>
                                  <p:childTnLst>
                                    <p:animEffect transition="out" filter="fade">
                                      <p:cBhvr>
                                        <p:cTn id="39" dur="1000"/>
                                        <p:tgtEl>
                                          <p:spTgt spid="12"/>
                                        </p:tgtEl>
                                      </p:cBhvr>
                                    </p:animEffect>
                                    <p:set>
                                      <p:cBhvr>
                                        <p:cTn id="40" dur="1" fill="hold">
                                          <p:stCondLst>
                                            <p:cond delay="999"/>
                                          </p:stCondLst>
                                        </p:cTn>
                                        <p:tgtEl>
                                          <p:spTgt spid="12"/>
                                        </p:tgtEl>
                                        <p:attrNameLst>
                                          <p:attrName>style.visibility</p:attrName>
                                        </p:attrNameLst>
                                      </p:cBhvr>
                                      <p:to>
                                        <p:strVal val="hidden"/>
                                      </p:to>
                                    </p:set>
                                  </p:childTnLst>
                                </p:cTn>
                              </p:par>
                            </p:childTnLst>
                          </p:cTn>
                        </p:par>
                        <p:par>
                          <p:cTn id="41" fill="hold">
                            <p:stCondLst>
                              <p:cond delay="1000"/>
                            </p:stCondLst>
                            <p:childTnLst>
                              <p:par>
                                <p:cTn id="42" presetID="10" presetClass="entr" presetSubtype="0"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1" grpId="1"/>
      <p:bldP spid="12" grpId="0"/>
      <p:bldP spid="12" grpId="1"/>
      <p:bldP spid="16" grpId="0"/>
      <p:bldP spid="1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Textures</a:t>
            </a:r>
            <a:endParaRPr lang="en-US" dirty="0"/>
          </a:p>
        </p:txBody>
      </p:sp>
      <p:sp>
        <p:nvSpPr>
          <p:cNvPr id="5" name="AutoShape 8"/>
          <p:cNvSpPr>
            <a:spLocks noChangeArrowheads="1"/>
          </p:cNvSpPr>
          <p:nvPr/>
        </p:nvSpPr>
        <p:spPr bwMode="auto">
          <a:xfrm>
            <a:off x="152400" y="1418748"/>
            <a:ext cx="2686050" cy="1362552"/>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Sampling</a:t>
            </a:r>
          </a:p>
        </p:txBody>
      </p:sp>
      <p:sp>
        <p:nvSpPr>
          <p:cNvPr id="6" name="Rectangle 3"/>
          <p:cNvSpPr txBox="1">
            <a:spLocks noChangeArrowheads="1"/>
          </p:cNvSpPr>
          <p:nvPr/>
        </p:nvSpPr>
        <p:spPr bwMode="auto">
          <a:xfrm>
            <a:off x="466725" y="3276600"/>
            <a:ext cx="7991475" cy="3133725"/>
          </a:xfrm>
          <a:prstGeom prst="rect">
            <a:avLst/>
          </a:prstGeom>
          <a:noFill/>
          <a:ln w="22225" cap="rnd">
            <a:noFill/>
            <a:bevel/>
            <a:headEnd/>
            <a:tailEnd/>
          </a:ln>
          <a:effectLst/>
        </p:spPr>
        <p:txBody>
          <a:bodyPr vert="horz" wrap="square" lIns="91440" tIns="45720" rIns="91440" bIns="45720" numCol="1" anchor="t" anchorCtr="0" compatLnSpc="1">
            <a:prstTxWarp prst="textNoShape">
              <a:avLst/>
            </a:prstTxWarp>
            <a:noAutofit/>
          </a:bodyPr>
          <a:lstStyle/>
          <a:p>
            <a:r>
              <a:rPr lang="en-US" sz="2400" dirty="0" smtClean="0"/>
              <a:t>C\C++:</a:t>
            </a:r>
          </a:p>
          <a:p>
            <a:pPr lvl="2">
              <a:buNone/>
            </a:pPr>
            <a:r>
              <a:rPr lang="en-US" sz="2400" b="1" dirty="0" smtClean="0">
                <a:latin typeface="Courier New" pitchFamily="49" charset="0"/>
                <a:cs typeface="Courier New" pitchFamily="49" charset="0"/>
              </a:rPr>
              <a:t>pd3dDevice-&gt;</a:t>
            </a:r>
            <a:r>
              <a:rPr lang="en-US" sz="2400" b="1" dirty="0" err="1" smtClean="0">
                <a:latin typeface="Courier New" pitchFamily="49" charset="0"/>
                <a:cs typeface="Courier New" pitchFamily="49" charset="0"/>
              </a:rPr>
              <a:t>SetSamplerState</a:t>
            </a:r>
            <a:r>
              <a:rPr lang="en-US" sz="2400" b="1" dirty="0" smtClean="0">
                <a:latin typeface="Courier New" pitchFamily="49" charset="0"/>
                <a:cs typeface="Courier New" pitchFamily="49" charset="0"/>
              </a:rPr>
              <a:t>( 0, D3DSAMP_SRGBTEXTURE, TRUE );</a:t>
            </a:r>
          </a:p>
          <a:p>
            <a:r>
              <a:rPr lang="en-US" sz="2400" dirty="0" smtClean="0"/>
              <a:t>FX Sampler Setup</a:t>
            </a:r>
          </a:p>
          <a:p>
            <a:pPr lvl="2">
              <a:buNone/>
            </a:pPr>
            <a:r>
              <a:rPr lang="en-US" sz="2400" b="1" dirty="0" smtClean="0">
                <a:latin typeface="Courier New" pitchFamily="49" charset="0"/>
                <a:cs typeface="Courier New" pitchFamily="49" charset="0"/>
              </a:rPr>
              <a:t>sampler </a:t>
            </a:r>
            <a:r>
              <a:rPr lang="en-US" sz="2400" b="1" dirty="0" err="1" smtClean="0">
                <a:latin typeface="Courier New" pitchFamily="49" charset="0"/>
                <a:cs typeface="Courier New" pitchFamily="49" charset="0"/>
              </a:rPr>
              <a:t>mySampler</a:t>
            </a:r>
            <a:r>
              <a:rPr lang="en-US" sz="2400" b="1" dirty="0" smtClean="0">
                <a:latin typeface="Courier New" pitchFamily="49" charset="0"/>
                <a:cs typeface="Courier New" pitchFamily="49" charset="0"/>
              </a:rPr>
              <a:t> = </a:t>
            </a:r>
          </a:p>
          <a:p>
            <a:pPr lvl="2">
              <a:lnSpc>
                <a:spcPct val="70000"/>
              </a:lnSpc>
              <a:buNone/>
            </a:pPr>
            <a:r>
              <a:rPr lang="en-US" sz="2400" b="1" dirty="0" err="1" smtClean="0">
                <a:latin typeface="Courier New" pitchFamily="49" charset="0"/>
                <a:cs typeface="Courier New" pitchFamily="49" charset="0"/>
              </a:rPr>
              <a:t>sampler_state</a:t>
            </a:r>
            <a:endParaRPr lang="en-US" sz="2400" b="1" dirty="0" smtClean="0">
              <a:latin typeface="Courier New" pitchFamily="49" charset="0"/>
              <a:cs typeface="Courier New" pitchFamily="49" charset="0"/>
            </a:endParaRPr>
          </a:p>
          <a:p>
            <a:pPr lvl="2">
              <a:lnSpc>
                <a:spcPct val="70000"/>
              </a:lnSpc>
              <a:buNone/>
            </a:pPr>
            <a:r>
              <a:rPr lang="en-US" sz="2400" b="1" dirty="0" smtClean="0">
                <a:latin typeface="Courier New" pitchFamily="49" charset="0"/>
                <a:cs typeface="Courier New" pitchFamily="49" charset="0"/>
              </a:rPr>
              <a:t>{</a:t>
            </a:r>
          </a:p>
          <a:p>
            <a:pPr lvl="2">
              <a:lnSpc>
                <a:spcPct val="50000"/>
              </a:lnSpc>
              <a:buNone/>
            </a:pPr>
            <a:r>
              <a:rPr lang="en-US" sz="2400" b="1" dirty="0" smtClean="0">
                <a:latin typeface="Courier New" pitchFamily="49" charset="0"/>
                <a:cs typeface="Courier New" pitchFamily="49" charset="0"/>
              </a:rPr>
              <a:t>	Texture = “…”</a:t>
            </a:r>
          </a:p>
          <a:p>
            <a:pPr lvl="2">
              <a:lnSpc>
                <a:spcPct val="50000"/>
              </a:lnSpc>
              <a:buNone/>
            </a:pPr>
            <a:r>
              <a:rPr lang="en-US" sz="2400" b="1" dirty="0" smtClean="0">
                <a:latin typeface="Courier New" pitchFamily="49" charset="0"/>
                <a:cs typeface="Courier New" pitchFamily="49" charset="0"/>
              </a:rPr>
              <a:t>	…</a:t>
            </a:r>
          </a:p>
          <a:p>
            <a:pPr lvl="2">
              <a:lnSpc>
                <a:spcPct val="50000"/>
              </a:lnSpc>
              <a:buNone/>
            </a:pPr>
            <a:r>
              <a:rPr lang="en-US" sz="2400" b="1" dirty="0" smtClean="0">
                <a:latin typeface="Courier New" pitchFamily="49" charset="0"/>
                <a:cs typeface="Courier New" pitchFamily="49" charset="0"/>
              </a:rPr>
              <a:t>	</a:t>
            </a:r>
            <a:r>
              <a:rPr lang="en-US" sz="2400" b="1" dirty="0" err="1" smtClean="0">
                <a:latin typeface="Courier New" pitchFamily="49" charset="0"/>
                <a:cs typeface="Courier New" pitchFamily="49" charset="0"/>
              </a:rPr>
              <a:t>sRGBTexture</a:t>
            </a:r>
            <a:r>
              <a:rPr lang="en-US" sz="2400" b="1" dirty="0" smtClean="0">
                <a:latin typeface="Courier New" pitchFamily="49" charset="0"/>
                <a:cs typeface="Courier New" pitchFamily="49" charset="0"/>
              </a:rPr>
              <a:t> = True;</a:t>
            </a:r>
          </a:p>
          <a:p>
            <a:pPr lvl="2">
              <a:lnSpc>
                <a:spcPct val="50000"/>
              </a:lnSpc>
              <a:buNone/>
            </a:pPr>
            <a:r>
              <a:rPr lang="en-US" sz="2400" b="1" dirty="0" smtClean="0">
                <a:latin typeface="Courier New" pitchFamily="49" charset="0"/>
                <a:cs typeface="Courier New" pitchFamily="49" charset="0"/>
              </a:rPr>
              <a:t>}</a:t>
            </a:r>
          </a:p>
        </p:txBody>
      </p:sp>
      <p:sp>
        <p:nvSpPr>
          <p:cNvPr id="7" name="TextBox 6"/>
          <p:cNvSpPr txBox="1"/>
          <p:nvPr/>
        </p:nvSpPr>
        <p:spPr>
          <a:xfrm>
            <a:off x="3448050" y="1695448"/>
            <a:ext cx="5067299" cy="646331"/>
          </a:xfrm>
          <a:prstGeom prst="rect">
            <a:avLst/>
          </a:prstGeom>
          <a:noFill/>
        </p:spPr>
        <p:txBody>
          <a:bodyPr wrap="square" rtlCol="0">
            <a:spAutoFit/>
          </a:bodyPr>
          <a:lstStyle/>
          <a:p>
            <a:r>
              <a:rPr lang="en-US" sz="3600" dirty="0" smtClean="0"/>
              <a:t>Direct3D 9</a:t>
            </a:r>
            <a:endParaRPr lang="en-US" sz="3600" dirty="0"/>
          </a:p>
        </p:txBody>
      </p:sp>
    </p:spTree>
  </p:cSld>
  <p:clrMapOvr>
    <a:masterClrMapping/>
  </p:clrMapOvr>
  <p:transition advTm="51231">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Textures</a:t>
            </a:r>
            <a:endParaRPr lang="en-US" dirty="0"/>
          </a:p>
        </p:txBody>
      </p:sp>
      <p:sp>
        <p:nvSpPr>
          <p:cNvPr id="5" name="AutoShape 8"/>
          <p:cNvSpPr>
            <a:spLocks noChangeArrowheads="1"/>
          </p:cNvSpPr>
          <p:nvPr/>
        </p:nvSpPr>
        <p:spPr bwMode="auto">
          <a:xfrm>
            <a:off x="152400" y="1418748"/>
            <a:ext cx="2686050" cy="1362552"/>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Sampling</a:t>
            </a:r>
          </a:p>
        </p:txBody>
      </p:sp>
      <p:sp>
        <p:nvSpPr>
          <p:cNvPr id="7" name="TextBox 6"/>
          <p:cNvSpPr txBox="1"/>
          <p:nvPr/>
        </p:nvSpPr>
        <p:spPr>
          <a:xfrm>
            <a:off x="3448050" y="1695448"/>
            <a:ext cx="5067299" cy="646331"/>
          </a:xfrm>
          <a:prstGeom prst="rect">
            <a:avLst/>
          </a:prstGeom>
          <a:noFill/>
        </p:spPr>
        <p:txBody>
          <a:bodyPr wrap="square" rtlCol="0">
            <a:spAutoFit/>
          </a:bodyPr>
          <a:lstStyle/>
          <a:p>
            <a:r>
              <a:rPr lang="en-US" sz="3600" dirty="0" smtClean="0"/>
              <a:t>Xbox 360</a:t>
            </a:r>
            <a:endParaRPr lang="en-US" sz="3600" dirty="0"/>
          </a:p>
        </p:txBody>
      </p:sp>
      <p:sp>
        <p:nvSpPr>
          <p:cNvPr id="8" name="Content Placeholder 2"/>
          <p:cNvSpPr>
            <a:spLocks noGrp="1"/>
          </p:cNvSpPr>
          <p:nvPr>
            <p:ph idx="1"/>
          </p:nvPr>
        </p:nvSpPr>
        <p:spPr>
          <a:xfrm>
            <a:off x="381000" y="3095626"/>
            <a:ext cx="8443913" cy="3416320"/>
          </a:xfrm>
        </p:spPr>
        <p:txBody>
          <a:bodyPr/>
          <a:lstStyle/>
          <a:p>
            <a:r>
              <a:rPr lang="en-US" sz="2800" dirty="0" smtClean="0"/>
              <a:t>Custom format using MAKESRGBFMT()</a:t>
            </a:r>
          </a:p>
          <a:p>
            <a:pPr lvl="1"/>
            <a:r>
              <a:rPr lang="en-US" sz="2400" dirty="0" smtClean="0"/>
              <a:t>E.g. for a D3DFMT_DXT1 texture</a:t>
            </a:r>
          </a:p>
          <a:p>
            <a:pPr lvl="2">
              <a:buNone/>
            </a:pPr>
            <a:r>
              <a:rPr lang="en-US" sz="2000" dirty="0" smtClean="0">
                <a:latin typeface="Courier New" pitchFamily="49" charset="0"/>
                <a:cs typeface="Courier New" pitchFamily="49" charset="0"/>
              </a:rPr>
              <a:t>D3DFORMAT </a:t>
            </a:r>
            <a:r>
              <a:rPr lang="en-US" sz="2000" dirty="0" err="1" smtClean="0">
                <a:latin typeface="Courier New" pitchFamily="49" charset="0"/>
                <a:cs typeface="Courier New" pitchFamily="49" charset="0"/>
              </a:rPr>
              <a:t>fmt</a:t>
            </a:r>
            <a:r>
              <a:rPr lang="en-US" sz="2000" dirty="0" smtClean="0">
                <a:latin typeface="Courier New" pitchFamily="49" charset="0"/>
                <a:cs typeface="Courier New" pitchFamily="49" charset="0"/>
              </a:rPr>
              <a:t> = (D3DFORMAT)MAKESRGBFMT(D3DFMT_DXT1);</a:t>
            </a:r>
          </a:p>
          <a:p>
            <a:r>
              <a:rPr lang="en-US" sz="2800" dirty="0" smtClean="0"/>
              <a:t>Works for following formats</a:t>
            </a:r>
          </a:p>
          <a:p>
            <a:pPr lvl="1"/>
            <a:r>
              <a:rPr lang="en-US" sz="2400" dirty="0" err="1" smtClean="0"/>
              <a:t>DXTn</a:t>
            </a:r>
            <a:r>
              <a:rPr lang="en-US" sz="2400" dirty="0" smtClean="0"/>
              <a:t>, DXN, CTX1</a:t>
            </a:r>
          </a:p>
          <a:p>
            <a:pPr lvl="1"/>
            <a:r>
              <a:rPr lang="en-US" sz="2400" dirty="0" smtClean="0"/>
              <a:t>D3DFMT_A8R8G8B8</a:t>
            </a:r>
          </a:p>
          <a:p>
            <a:pPr lvl="1"/>
            <a:r>
              <a:rPr lang="en-US" sz="2400" dirty="0" smtClean="0"/>
              <a:t>16 bit 3-4 component</a:t>
            </a:r>
            <a:endParaRPr lang="en-US" sz="2400" dirty="0"/>
          </a:p>
        </p:txBody>
      </p:sp>
    </p:spTree>
  </p:cSld>
  <p:clrMapOvr>
    <a:masterClrMapping/>
  </p:clrMapOvr>
  <p:transition advTm="59140">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Textures</a:t>
            </a:r>
            <a:endParaRPr lang="en-US" dirty="0"/>
          </a:p>
        </p:txBody>
      </p:sp>
      <p:sp>
        <p:nvSpPr>
          <p:cNvPr id="5" name="AutoShape 8"/>
          <p:cNvSpPr>
            <a:spLocks noChangeArrowheads="1"/>
          </p:cNvSpPr>
          <p:nvPr/>
        </p:nvSpPr>
        <p:spPr bwMode="auto">
          <a:xfrm>
            <a:off x="152400" y="1418748"/>
            <a:ext cx="2686050" cy="1362552"/>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Sampling</a:t>
            </a:r>
          </a:p>
        </p:txBody>
      </p:sp>
      <p:sp>
        <p:nvSpPr>
          <p:cNvPr id="7" name="TextBox 6"/>
          <p:cNvSpPr txBox="1"/>
          <p:nvPr/>
        </p:nvSpPr>
        <p:spPr>
          <a:xfrm>
            <a:off x="3448050" y="1695448"/>
            <a:ext cx="5067299" cy="646331"/>
          </a:xfrm>
          <a:prstGeom prst="rect">
            <a:avLst/>
          </a:prstGeom>
          <a:noFill/>
        </p:spPr>
        <p:txBody>
          <a:bodyPr wrap="square" rtlCol="0">
            <a:spAutoFit/>
          </a:bodyPr>
          <a:lstStyle/>
          <a:p>
            <a:r>
              <a:rPr lang="en-US" sz="3600" dirty="0" smtClean="0"/>
              <a:t>Xbox 360 Caveat!</a:t>
            </a:r>
            <a:endParaRPr lang="en-US" sz="3600" dirty="0"/>
          </a:p>
        </p:txBody>
      </p:sp>
      <p:sp>
        <p:nvSpPr>
          <p:cNvPr id="8" name="Content Placeholder 2"/>
          <p:cNvSpPr>
            <a:spLocks noGrp="1"/>
          </p:cNvSpPr>
          <p:nvPr>
            <p:ph idx="1"/>
          </p:nvPr>
        </p:nvSpPr>
        <p:spPr>
          <a:xfrm>
            <a:off x="381000" y="3095626"/>
            <a:ext cx="8443913" cy="3748719"/>
          </a:xfrm>
        </p:spPr>
        <p:txBody>
          <a:bodyPr/>
          <a:lstStyle/>
          <a:p>
            <a:r>
              <a:rPr lang="en-US" sz="2800" dirty="0" smtClean="0"/>
              <a:t>Sampling a straight MAKESRGBFMT() texture not ideal</a:t>
            </a:r>
          </a:p>
          <a:p>
            <a:pPr lvl="1"/>
            <a:r>
              <a:rPr lang="en-US" sz="2400" dirty="0" smtClean="0"/>
              <a:t>8 bit </a:t>
            </a:r>
            <a:r>
              <a:rPr lang="en-US" sz="2400" dirty="0" err="1" smtClean="0"/>
              <a:t>sRGB</a:t>
            </a:r>
            <a:r>
              <a:rPr lang="en-US" sz="2400" dirty="0" smtClean="0"/>
              <a:t> value is converted to 8-bit linear (losing precision)</a:t>
            </a:r>
          </a:p>
          <a:p>
            <a:pPr lvl="1"/>
            <a:r>
              <a:rPr lang="en-US" sz="2400" dirty="0" smtClean="0"/>
              <a:t>Roll your own format using </a:t>
            </a:r>
            <a:r>
              <a:rPr lang="en-US" sz="2400" b="1" dirty="0" smtClean="0">
                <a:latin typeface="Courier New" pitchFamily="49" charset="0"/>
                <a:cs typeface="Courier New" pitchFamily="49" charset="0"/>
              </a:rPr>
              <a:t>MAKED3DFMT2()</a:t>
            </a:r>
            <a:r>
              <a:rPr lang="en-US" sz="2400" dirty="0" smtClean="0"/>
              <a:t> and use a </a:t>
            </a:r>
            <a:r>
              <a:rPr lang="en-US" sz="2400" b="1" dirty="0" smtClean="0">
                <a:latin typeface="Courier New" pitchFamily="49" charset="0"/>
                <a:cs typeface="Courier New" pitchFamily="49" charset="0"/>
              </a:rPr>
              <a:t>GPUTEXTUREFORMAT_*_AS_16_16_16_16</a:t>
            </a:r>
            <a:r>
              <a:rPr lang="en-US" sz="2400" dirty="0" smtClean="0"/>
              <a:t> format</a:t>
            </a:r>
          </a:p>
          <a:p>
            <a:pPr lvl="1"/>
            <a:r>
              <a:rPr lang="en-US" sz="2400" dirty="0" smtClean="0"/>
              <a:t>Or create a custom function to create/convert</a:t>
            </a:r>
          </a:p>
          <a:p>
            <a:pPr lvl="1"/>
            <a:r>
              <a:rPr lang="en-US" sz="2400" dirty="0" smtClean="0"/>
              <a:t>Or keep brighter textures linear</a:t>
            </a:r>
          </a:p>
          <a:p>
            <a:pPr lvl="1"/>
            <a:endParaRPr lang="en-US" sz="2400" dirty="0"/>
          </a:p>
        </p:txBody>
      </p:sp>
    </p:spTree>
  </p:cSld>
  <p:clrMapOvr>
    <a:masterClrMapping/>
  </p:clrMapOvr>
  <p:transition advTm="59140">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Textures</a:t>
            </a:r>
            <a:endParaRPr lang="en-US" dirty="0"/>
          </a:p>
        </p:txBody>
      </p:sp>
      <p:sp>
        <p:nvSpPr>
          <p:cNvPr id="5" name="AutoShape 8"/>
          <p:cNvSpPr>
            <a:spLocks noChangeArrowheads="1"/>
          </p:cNvSpPr>
          <p:nvPr/>
        </p:nvSpPr>
        <p:spPr bwMode="auto">
          <a:xfrm>
            <a:off x="152400" y="1418748"/>
            <a:ext cx="2686050" cy="1362552"/>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clear">
            <a:bevelT w="260350" h="50800" prst="softRound"/>
            <a:bevelB prst="softRound"/>
          </a:sp3d>
        </p:spPr>
        <p:txBody>
          <a:bodyPr wrap="none" anchor="ctr"/>
          <a:lstStyle/>
          <a:p>
            <a:pPr algn="ctr" eaLnBrk="0" hangingPunct="0">
              <a:lnSpc>
                <a:spcPct val="100000"/>
              </a:lnSpc>
            </a:pPr>
            <a:r>
              <a:rPr lang="en-US" sz="2800" b="1" dirty="0" smtClean="0">
                <a:solidFill>
                  <a:schemeClr val="tx1"/>
                </a:solidFill>
                <a:effectLst/>
              </a:rPr>
              <a:t>Sampling</a:t>
            </a:r>
          </a:p>
        </p:txBody>
      </p:sp>
      <p:sp>
        <p:nvSpPr>
          <p:cNvPr id="7" name="TextBox 6"/>
          <p:cNvSpPr txBox="1"/>
          <p:nvPr/>
        </p:nvSpPr>
        <p:spPr>
          <a:xfrm>
            <a:off x="3448050" y="1695448"/>
            <a:ext cx="5067299" cy="646331"/>
          </a:xfrm>
          <a:prstGeom prst="rect">
            <a:avLst/>
          </a:prstGeom>
          <a:noFill/>
        </p:spPr>
        <p:txBody>
          <a:bodyPr wrap="square" rtlCol="0">
            <a:spAutoFit/>
          </a:bodyPr>
          <a:lstStyle/>
          <a:p>
            <a:r>
              <a:rPr lang="en-US" sz="3600" dirty="0" smtClean="0"/>
              <a:t>Direct3D 10</a:t>
            </a:r>
            <a:endParaRPr lang="en-US" sz="3600" dirty="0"/>
          </a:p>
        </p:txBody>
      </p:sp>
      <p:sp>
        <p:nvSpPr>
          <p:cNvPr id="8" name="Content Placeholder 2"/>
          <p:cNvSpPr>
            <a:spLocks noGrp="1"/>
          </p:cNvSpPr>
          <p:nvPr>
            <p:ph idx="1"/>
          </p:nvPr>
        </p:nvSpPr>
        <p:spPr>
          <a:xfrm>
            <a:off x="190500" y="3458206"/>
            <a:ext cx="8443913" cy="2086725"/>
          </a:xfrm>
        </p:spPr>
        <p:txBody>
          <a:bodyPr/>
          <a:lstStyle/>
          <a:p>
            <a:r>
              <a:rPr lang="en-US" dirty="0" smtClean="0"/>
              <a:t>Use DXGI formats with _SRGB suffix</a:t>
            </a:r>
          </a:p>
          <a:p>
            <a:pPr lvl="1"/>
            <a:r>
              <a:rPr lang="en-US" dirty="0" smtClean="0"/>
              <a:t>Create </a:t>
            </a:r>
            <a:r>
              <a:rPr lang="en-US" dirty="0" err="1" smtClean="0"/>
              <a:t>typeless</a:t>
            </a:r>
            <a:r>
              <a:rPr lang="en-US" dirty="0" smtClean="0"/>
              <a:t> format and create </a:t>
            </a:r>
            <a:r>
              <a:rPr lang="en-US" dirty="0" err="1" smtClean="0"/>
              <a:t>sRGB</a:t>
            </a:r>
            <a:r>
              <a:rPr lang="en-US" dirty="0" smtClean="0"/>
              <a:t> view</a:t>
            </a:r>
          </a:p>
          <a:p>
            <a:pPr lvl="1"/>
            <a:r>
              <a:rPr lang="en-US" dirty="0" smtClean="0"/>
              <a:t>Or create </a:t>
            </a:r>
            <a:r>
              <a:rPr lang="en-US" dirty="0" err="1" smtClean="0"/>
              <a:t>sRGB</a:t>
            </a:r>
            <a:r>
              <a:rPr lang="en-US" dirty="0" smtClean="0"/>
              <a:t> resource</a:t>
            </a:r>
          </a:p>
          <a:p>
            <a:pPr lvl="1"/>
            <a:r>
              <a:rPr lang="en-US" dirty="0" smtClean="0"/>
              <a:t>e.g. </a:t>
            </a:r>
            <a:r>
              <a:rPr lang="en-US" dirty="0" smtClean="0">
                <a:latin typeface="Courier New" pitchFamily="49" charset="0"/>
                <a:cs typeface="Courier New" pitchFamily="49" charset="0"/>
              </a:rPr>
              <a:t>DXGI_FORMAT_BC3_UNORM_SRGB</a:t>
            </a:r>
          </a:p>
        </p:txBody>
      </p:sp>
    </p:spTree>
  </p:cSld>
  <p:clrMapOvr>
    <a:masterClrMapping/>
  </p:clrMapOvr>
  <p:transition advTm="27051">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Gamma Consideration Points</a:t>
            </a:r>
            <a:endParaRPr lang="en-US" dirty="0"/>
          </a:p>
        </p:txBody>
      </p:sp>
      <p:sp>
        <p:nvSpPr>
          <p:cNvPr id="4" name="AutoShape 3"/>
          <p:cNvSpPr>
            <a:spLocks noChangeArrowheads="1"/>
          </p:cNvSpPr>
          <p:nvPr/>
        </p:nvSpPr>
        <p:spPr bwMode="auto">
          <a:xfrm>
            <a:off x="6343644" y="2279951"/>
            <a:ext cx="2266955" cy="1939623"/>
          </a:xfrm>
          <a:prstGeom prst="roundRect">
            <a:avLst>
              <a:gd name="adj" fmla="val 16667"/>
            </a:avLst>
          </a:prstGeom>
          <a:gradFill>
            <a:gsLst>
              <a:gs pos="0">
                <a:srgbClr val="002060"/>
              </a:gs>
              <a:gs pos="50000">
                <a:srgbClr val="00B0F0"/>
              </a:gs>
              <a:gs pos="100000">
                <a:srgbClr val="002060"/>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Monitor</a:t>
            </a:r>
          </a:p>
        </p:txBody>
      </p:sp>
      <p:sp>
        <p:nvSpPr>
          <p:cNvPr id="5" name="Rectangle 7"/>
          <p:cNvSpPr>
            <a:spLocks noChangeArrowheads="1"/>
          </p:cNvSpPr>
          <p:nvPr/>
        </p:nvSpPr>
        <p:spPr bwMode="auto">
          <a:xfrm>
            <a:off x="3305175" y="3923807"/>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Render Target</a:t>
            </a:r>
          </a:p>
        </p:txBody>
      </p:sp>
      <p:sp>
        <p:nvSpPr>
          <p:cNvPr id="6" name="AutoShape 8"/>
          <p:cNvSpPr>
            <a:spLocks noChangeArrowheads="1"/>
          </p:cNvSpPr>
          <p:nvPr/>
        </p:nvSpPr>
        <p:spPr bwMode="auto">
          <a:xfrm>
            <a:off x="3448050" y="1533048"/>
            <a:ext cx="1752600" cy="914400"/>
          </a:xfrm>
          <a:prstGeom prst="roundRect">
            <a:avLst>
              <a:gd name="adj" fmla="val 16667"/>
            </a:avLst>
          </a:prstGeom>
          <a:gradFill flip="none" rotWithShape="1">
            <a:gsLst>
              <a:gs pos="0">
                <a:schemeClr val="accent6">
                  <a:lumMod val="50000"/>
                </a:schemeClr>
              </a:gs>
              <a:gs pos="50000">
                <a:schemeClr val="accent2"/>
              </a:gs>
              <a:gs pos="100000">
                <a:schemeClr val="accent6">
                  <a:lumMod val="50000"/>
                </a:schemeClr>
              </a:gs>
            </a:gsLst>
            <a:lin ang="2700000" scaled="1"/>
            <a:tileRect/>
          </a:gradFill>
          <a:ln w="34925">
            <a:solidFill>
              <a:srgbClr val="FFFFFF"/>
            </a:solidFill>
            <a:round/>
            <a:headEnd/>
            <a:tailEnd/>
          </a:ln>
          <a:effectLst>
            <a:outerShdw blurRad="317500" dir="2700000" algn="ctr">
              <a:srgbClr val="000000"/>
            </a:outerShdw>
          </a:effectLst>
          <a:scene3d>
            <a:camera prst="perspectiveLeft"/>
            <a:lightRig rig="threePt" dir="t"/>
          </a:scene3d>
          <a:sp3d extrusionH="38100" prstMaterial="plastic">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Pixel</a:t>
            </a:r>
          </a:p>
          <a:p>
            <a:pPr algn="ctr" eaLnBrk="0" hangingPunct="0">
              <a:lnSpc>
                <a:spcPct val="100000"/>
              </a:lnSpc>
            </a:pPr>
            <a:r>
              <a:rPr lang="en-US" sz="1800" b="1" dirty="0" err="1">
                <a:solidFill>
                  <a:schemeClr val="tx1"/>
                </a:solidFill>
                <a:effectLst/>
              </a:rPr>
              <a:t>Shader</a:t>
            </a:r>
            <a:endParaRPr lang="en-US" sz="1800" b="1" dirty="0">
              <a:solidFill>
                <a:schemeClr val="tx1"/>
              </a:solidFill>
              <a:effectLst/>
            </a:endParaRPr>
          </a:p>
        </p:txBody>
      </p:sp>
      <p:sp>
        <p:nvSpPr>
          <p:cNvPr id="7" name="AutoShape 9"/>
          <p:cNvSpPr>
            <a:spLocks noChangeArrowheads="1"/>
          </p:cNvSpPr>
          <p:nvPr/>
        </p:nvSpPr>
        <p:spPr bwMode="auto">
          <a:xfrm>
            <a:off x="3443425" y="3008054"/>
            <a:ext cx="1752600" cy="609600"/>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RT Blender</a:t>
            </a:r>
          </a:p>
        </p:txBody>
      </p:sp>
      <p:sp>
        <p:nvSpPr>
          <p:cNvPr id="12" name="Rectangle 20"/>
          <p:cNvSpPr>
            <a:spLocks noChangeArrowheads="1"/>
          </p:cNvSpPr>
          <p:nvPr/>
        </p:nvSpPr>
        <p:spPr bwMode="auto">
          <a:xfrm>
            <a:off x="3733800" y="4723907"/>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Front Buffer</a:t>
            </a:r>
          </a:p>
        </p:txBody>
      </p:sp>
      <p:grpSp>
        <p:nvGrpSpPr>
          <p:cNvPr id="40" name="Group 39"/>
          <p:cNvGrpSpPr/>
          <p:nvPr/>
        </p:nvGrpSpPr>
        <p:grpSpPr>
          <a:xfrm>
            <a:off x="2343149" y="1971197"/>
            <a:ext cx="5038726" cy="3313271"/>
            <a:chOff x="2438399" y="2171222"/>
            <a:chExt cx="5038726" cy="3313271"/>
          </a:xfrm>
        </p:grpSpPr>
        <p:sp>
          <p:nvSpPr>
            <p:cNvPr id="8" name="Line 13"/>
            <p:cNvSpPr>
              <a:spLocks noChangeShapeType="1"/>
            </p:cNvSpPr>
            <p:nvPr/>
          </p:nvSpPr>
          <p:spPr bwMode="auto">
            <a:xfrm>
              <a:off x="4419600" y="3829050"/>
              <a:ext cx="0" cy="345613"/>
            </a:xfrm>
            <a:prstGeom prst="line">
              <a:avLst/>
            </a:prstGeom>
            <a:noFill/>
            <a:ln w="38100">
              <a:solidFill>
                <a:schemeClr val="tx1"/>
              </a:solidFill>
              <a:round/>
              <a:headEnd/>
              <a:tailEnd type="triangle" w="med" len="med"/>
            </a:ln>
            <a:effectLst/>
          </p:spPr>
          <p:txBody>
            <a:bodyPr/>
            <a:lstStyle/>
            <a:p>
              <a:endParaRPr lang="en-US"/>
            </a:p>
          </p:txBody>
        </p:sp>
        <p:sp>
          <p:nvSpPr>
            <p:cNvPr id="9" name="Line 14"/>
            <p:cNvSpPr>
              <a:spLocks noChangeShapeType="1"/>
            </p:cNvSpPr>
            <p:nvPr/>
          </p:nvSpPr>
          <p:spPr bwMode="auto">
            <a:xfrm>
              <a:off x="4419600" y="2628423"/>
              <a:ext cx="0" cy="619602"/>
            </a:xfrm>
            <a:prstGeom prst="line">
              <a:avLst/>
            </a:prstGeom>
            <a:noFill/>
            <a:ln w="38100">
              <a:solidFill>
                <a:schemeClr val="tx1"/>
              </a:solidFill>
              <a:round/>
              <a:headEnd/>
              <a:tailEnd type="triangle" w="med" len="med"/>
            </a:ln>
            <a:effectLst/>
          </p:spPr>
          <p:txBody>
            <a:bodyPr/>
            <a:lstStyle/>
            <a:p>
              <a:endParaRPr lang="en-US"/>
            </a:p>
          </p:txBody>
        </p:sp>
        <p:sp>
          <p:nvSpPr>
            <p:cNvPr id="27" name="Line 18"/>
            <p:cNvSpPr>
              <a:spLocks noChangeShapeType="1"/>
            </p:cNvSpPr>
            <p:nvPr/>
          </p:nvSpPr>
          <p:spPr bwMode="auto">
            <a:xfrm flipV="1">
              <a:off x="5867399" y="4267200"/>
              <a:ext cx="1609726" cy="1217293"/>
            </a:xfrm>
            <a:prstGeom prst="line">
              <a:avLst/>
            </a:prstGeom>
            <a:noFill/>
            <a:ln w="38100">
              <a:solidFill>
                <a:schemeClr val="tx1"/>
              </a:solidFill>
              <a:round/>
              <a:headEnd/>
              <a:tailEnd type="triangle" w="med" len="med"/>
            </a:ln>
            <a:effectLst/>
          </p:spPr>
          <p:txBody>
            <a:bodyPr/>
            <a:lstStyle/>
            <a:p>
              <a:endParaRPr lang="en-US"/>
            </a:p>
          </p:txBody>
        </p:sp>
        <p:sp>
          <p:nvSpPr>
            <p:cNvPr id="35" name="Line 11"/>
            <p:cNvSpPr>
              <a:spLocks noChangeShapeType="1"/>
            </p:cNvSpPr>
            <p:nvPr/>
          </p:nvSpPr>
          <p:spPr bwMode="auto">
            <a:xfrm>
              <a:off x="2438399" y="2171222"/>
              <a:ext cx="1228725" cy="477"/>
            </a:xfrm>
            <a:prstGeom prst="line">
              <a:avLst/>
            </a:prstGeom>
            <a:noFill/>
            <a:ln w="38100">
              <a:solidFill>
                <a:schemeClr val="tx1"/>
              </a:solidFill>
              <a:round/>
              <a:headEnd/>
              <a:tailEnd type="triangle" w="med" len="med"/>
            </a:ln>
            <a:effectLst/>
          </p:spPr>
          <p:txBody>
            <a:bodyPr/>
            <a:lstStyle/>
            <a:p>
              <a:endParaRPr lang="en-US"/>
            </a:p>
          </p:txBody>
        </p:sp>
      </p:grpSp>
      <p:sp>
        <p:nvSpPr>
          <p:cNvPr id="14" name="Rectangle 6"/>
          <p:cNvSpPr>
            <a:spLocks noChangeArrowheads="1"/>
          </p:cNvSpPr>
          <p:nvPr/>
        </p:nvSpPr>
        <p:spPr bwMode="auto">
          <a:xfrm>
            <a:off x="1171575" y="1561623"/>
            <a:ext cx="1828800" cy="9144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perspectiveRigh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Texture</a:t>
            </a:r>
          </a:p>
        </p:txBody>
      </p:sp>
    </p:spTree>
    <p:custDataLst>
      <p:tags r:id="rId1"/>
    </p:custDataLst>
  </p:cSld>
  <p:clrMapOvr>
    <a:masterClrMapping/>
  </p:clrMapOvr>
  <p:transition advTm="9782">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grpId="2" nodeType="clickEffect">
                                  <p:stCondLst>
                                    <p:cond delay="0"/>
                                  </p:stCondLst>
                                  <p:childTnLst>
                                    <p:animMotion origin="layout" path="M 3.33333E-6 2.22222E-6 L -0.29584 -0.02361 " pathEditMode="relative" rAng="0" ptsTypes="AA">
                                      <p:cBhvr>
                                        <p:cTn id="6" dur="1000" fill="hold"/>
                                        <p:tgtEl>
                                          <p:spTgt spid="6"/>
                                        </p:tgtEl>
                                        <p:attrNameLst>
                                          <p:attrName>ppt_x</p:attrName>
                                          <p:attrName>ppt_y</p:attrName>
                                        </p:attrNameLst>
                                      </p:cBhvr>
                                      <p:rCtr x="-148" y="-12"/>
                                    </p:animMotion>
                                  </p:childTnLst>
                                </p:cTn>
                              </p:par>
                              <p:par>
                                <p:cTn id="7" presetID="6" presetClass="emph" presetSubtype="0" fill="hold" grpId="3" nodeType="withEffect">
                                  <p:stCondLst>
                                    <p:cond delay="0"/>
                                  </p:stCondLst>
                                  <p:childTnLst>
                                    <p:animScale>
                                      <p:cBhvr>
                                        <p:cTn id="8" dur="1000" fill="hold"/>
                                        <p:tgtEl>
                                          <p:spTgt spid="6"/>
                                        </p:tgtEl>
                                      </p:cBhvr>
                                      <p:by x="150000" y="150000"/>
                                    </p:animScale>
                                  </p:childTnLst>
                                </p:cTn>
                              </p:par>
                              <p:par>
                                <p:cTn id="9" presetID="10" presetClass="exit" presetSubtype="0" fill="hold" nodeType="withEffect">
                                  <p:stCondLst>
                                    <p:cond delay="0"/>
                                  </p:stCondLst>
                                  <p:childTnLst>
                                    <p:animEffect transition="out" filter="fade">
                                      <p:cBhvr>
                                        <p:cTn id="10" dur="500"/>
                                        <p:tgtEl>
                                          <p:spTgt spid="40"/>
                                        </p:tgtEl>
                                      </p:cBhvr>
                                    </p:animEffect>
                                    <p:set>
                                      <p:cBhvr>
                                        <p:cTn id="11" dur="1" fill="hold">
                                          <p:stCondLst>
                                            <p:cond delay="499"/>
                                          </p:stCondLst>
                                        </p:cTn>
                                        <p:tgtEl>
                                          <p:spTgt spid="40"/>
                                        </p:tgtEl>
                                        <p:attrNameLst>
                                          <p:attrName>style.visibility</p:attrName>
                                        </p:attrNameLst>
                                      </p:cBhvr>
                                      <p:to>
                                        <p:strVal val="hidden"/>
                                      </p:to>
                                    </p:set>
                                  </p:childTnLst>
                                </p:cTn>
                              </p:par>
                              <p:par>
                                <p:cTn id="12" presetID="10" presetClass="exit" presetSubtype="0" fill="hold" grpId="1" nodeType="withEffect">
                                  <p:stCondLst>
                                    <p:cond delay="0"/>
                                  </p:stCondLst>
                                  <p:childTnLst>
                                    <p:animEffect transition="out" filter="fade">
                                      <p:cBhvr>
                                        <p:cTn id="13" dur="500"/>
                                        <p:tgtEl>
                                          <p:spTgt spid="7"/>
                                        </p:tgtEl>
                                      </p:cBhvr>
                                    </p:animEffect>
                                    <p:set>
                                      <p:cBhvr>
                                        <p:cTn id="14" dur="1" fill="hold">
                                          <p:stCondLst>
                                            <p:cond delay="499"/>
                                          </p:stCondLst>
                                        </p:cTn>
                                        <p:tgtEl>
                                          <p:spTgt spid="7"/>
                                        </p:tgtEl>
                                        <p:attrNameLst>
                                          <p:attrName>style.visibility</p:attrName>
                                        </p:attrNameLst>
                                      </p:cBhvr>
                                      <p:to>
                                        <p:strVal val="hidden"/>
                                      </p:to>
                                    </p:set>
                                  </p:childTnLst>
                                </p:cTn>
                              </p:par>
                              <p:par>
                                <p:cTn id="15" presetID="10" presetClass="exit" presetSubtype="0" fill="hold" grpId="1" nodeType="withEffect">
                                  <p:stCondLst>
                                    <p:cond delay="0"/>
                                  </p:stCondLst>
                                  <p:childTnLst>
                                    <p:animEffect transition="out" filter="fade">
                                      <p:cBhvr>
                                        <p:cTn id="16" dur="500"/>
                                        <p:tgtEl>
                                          <p:spTgt spid="5"/>
                                        </p:tgtEl>
                                      </p:cBhvr>
                                    </p:animEffect>
                                    <p:set>
                                      <p:cBhvr>
                                        <p:cTn id="17" dur="1" fill="hold">
                                          <p:stCondLst>
                                            <p:cond delay="499"/>
                                          </p:stCondLst>
                                        </p:cTn>
                                        <p:tgtEl>
                                          <p:spTgt spid="5"/>
                                        </p:tgtEl>
                                        <p:attrNameLst>
                                          <p:attrName>style.visibility</p:attrName>
                                        </p:attrNameLst>
                                      </p:cBhvr>
                                      <p:to>
                                        <p:strVal val="hidden"/>
                                      </p:to>
                                    </p:set>
                                  </p:childTnLst>
                                </p:cTn>
                              </p:par>
                              <p:par>
                                <p:cTn id="18" presetID="10" presetClass="exit" presetSubtype="0" fill="hold" grpId="1" nodeType="withEffect">
                                  <p:stCondLst>
                                    <p:cond delay="0"/>
                                  </p:stCondLst>
                                  <p:childTnLst>
                                    <p:animEffect transition="out" filter="fade">
                                      <p:cBhvr>
                                        <p:cTn id="19" dur="500"/>
                                        <p:tgtEl>
                                          <p:spTgt spid="12"/>
                                        </p:tgtEl>
                                      </p:cBhvr>
                                    </p:animEffect>
                                    <p:set>
                                      <p:cBhvr>
                                        <p:cTn id="20" dur="1" fill="hold">
                                          <p:stCondLst>
                                            <p:cond delay="499"/>
                                          </p:stCondLst>
                                        </p:cTn>
                                        <p:tgtEl>
                                          <p:spTgt spid="12"/>
                                        </p:tgtEl>
                                        <p:attrNameLst>
                                          <p:attrName>style.visibility</p:attrName>
                                        </p:attrNameLst>
                                      </p:cBhvr>
                                      <p:to>
                                        <p:strVal val="hidden"/>
                                      </p:to>
                                    </p:set>
                                  </p:childTnLst>
                                </p:cTn>
                              </p:par>
                              <p:par>
                                <p:cTn id="21" presetID="10" presetClass="exit" presetSubtype="0" fill="hold" grpId="1" nodeType="withEffect">
                                  <p:stCondLst>
                                    <p:cond delay="0"/>
                                  </p:stCondLst>
                                  <p:childTnLst>
                                    <p:animEffect transition="out" filter="fade">
                                      <p:cBhvr>
                                        <p:cTn id="22" dur="500"/>
                                        <p:tgtEl>
                                          <p:spTgt spid="4"/>
                                        </p:tgtEl>
                                      </p:cBhvr>
                                    </p:animEffect>
                                    <p:set>
                                      <p:cBhvr>
                                        <p:cTn id="23" dur="1" fill="hold">
                                          <p:stCondLst>
                                            <p:cond delay="499"/>
                                          </p:stCondLst>
                                        </p:cTn>
                                        <p:tgtEl>
                                          <p:spTgt spid="4"/>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4"/>
                                        </p:tgtEl>
                                      </p:cBhvr>
                                    </p:animEffect>
                                    <p:set>
                                      <p:cBhvr>
                                        <p:cTn id="26" dur="1" fill="hold">
                                          <p:stCondLst>
                                            <p:cond delay="4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P spid="5" grpId="1" animBg="1"/>
      <p:bldP spid="6" grpId="2" animBg="1"/>
      <p:bldP spid="6" grpId="3" animBg="1"/>
      <p:bldP spid="7" grpId="1" animBg="1"/>
      <p:bldP spid="12" grpId="1" animBg="1"/>
      <p:bldP spid="1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Pixel </a:t>
            </a:r>
            <a:r>
              <a:rPr lang="en-US" dirty="0" err="1" smtClean="0"/>
              <a:t>Shaders</a:t>
            </a:r>
            <a:endParaRPr lang="en-US" dirty="0"/>
          </a:p>
        </p:txBody>
      </p:sp>
      <p:sp>
        <p:nvSpPr>
          <p:cNvPr id="3" name="Content Placeholder 2"/>
          <p:cNvSpPr>
            <a:spLocks noGrp="1"/>
          </p:cNvSpPr>
          <p:nvPr>
            <p:ph idx="1"/>
          </p:nvPr>
        </p:nvSpPr>
        <p:spPr>
          <a:xfrm>
            <a:off x="352425" y="2819400"/>
            <a:ext cx="8443913" cy="4302716"/>
          </a:xfrm>
        </p:spPr>
        <p:txBody>
          <a:bodyPr/>
          <a:lstStyle/>
          <a:p>
            <a:pPr eaLnBrk="1" hangingPunct="1">
              <a:defRPr/>
            </a:pPr>
            <a:r>
              <a:rPr lang="en-US" dirty="0" smtClean="0"/>
              <a:t>Everything should be in linear space</a:t>
            </a:r>
          </a:p>
          <a:p>
            <a:pPr lvl="1" eaLnBrk="1" hangingPunct="1">
              <a:defRPr/>
            </a:pPr>
            <a:r>
              <a:rPr lang="en-US" dirty="0" smtClean="0"/>
              <a:t>Lots of math would be off in gamma space</a:t>
            </a:r>
          </a:p>
          <a:p>
            <a:pPr lvl="1" eaLnBrk="1" hangingPunct="1">
              <a:defRPr/>
            </a:pPr>
            <a:r>
              <a:rPr lang="en-US" dirty="0" smtClean="0"/>
              <a:t>Anything involving addition</a:t>
            </a:r>
          </a:p>
          <a:p>
            <a:pPr lvl="1" eaLnBrk="1" hangingPunct="1">
              <a:defRPr/>
            </a:pPr>
            <a:r>
              <a:rPr lang="en-US" dirty="0" smtClean="0"/>
              <a:t>Add, Lerp, Blend, etc</a:t>
            </a:r>
          </a:p>
          <a:p>
            <a:pPr eaLnBrk="1" hangingPunct="1">
              <a:defRPr/>
            </a:pPr>
            <a:r>
              <a:rPr lang="en-US" dirty="0" smtClean="0"/>
              <a:t>Adds occur in</a:t>
            </a:r>
          </a:p>
          <a:p>
            <a:pPr lvl="1" eaLnBrk="1" hangingPunct="1">
              <a:defRPr/>
            </a:pPr>
            <a:r>
              <a:rPr lang="en-US" dirty="0" smtClean="0"/>
              <a:t>Fog, Dust, Glows</a:t>
            </a:r>
          </a:p>
          <a:p>
            <a:pPr lvl="1" eaLnBrk="1" hangingPunct="1">
              <a:defRPr/>
            </a:pPr>
            <a:r>
              <a:rPr lang="en-US" dirty="0" smtClean="0"/>
              <a:t>Lighting Accumulation, Specular, etc.</a:t>
            </a:r>
          </a:p>
          <a:p>
            <a:pPr>
              <a:buNone/>
            </a:pPr>
            <a:endParaRPr lang="en-US" dirty="0"/>
          </a:p>
        </p:txBody>
      </p:sp>
      <p:sp>
        <p:nvSpPr>
          <p:cNvPr id="5" name="AutoShape 8"/>
          <p:cNvSpPr>
            <a:spLocks noChangeArrowheads="1"/>
          </p:cNvSpPr>
          <p:nvPr/>
        </p:nvSpPr>
        <p:spPr bwMode="auto">
          <a:xfrm>
            <a:off x="321348" y="1161096"/>
            <a:ext cx="2557704" cy="1334454"/>
          </a:xfrm>
          <a:prstGeom prst="roundRect">
            <a:avLst>
              <a:gd name="adj" fmla="val 16667"/>
            </a:avLst>
          </a:prstGeom>
          <a:gradFill flip="none" rotWithShape="1">
            <a:gsLst>
              <a:gs pos="0">
                <a:schemeClr val="accent6">
                  <a:lumMod val="50000"/>
                </a:schemeClr>
              </a:gs>
              <a:gs pos="50000">
                <a:schemeClr val="accent2"/>
              </a:gs>
              <a:gs pos="100000">
                <a:schemeClr val="accent6">
                  <a:lumMod val="50000"/>
                </a:schemeClr>
              </a:gs>
            </a:gsLst>
            <a:lin ang="2700000" scaled="1"/>
            <a:tileRect/>
          </a:gradFill>
          <a:ln w="34925">
            <a:solidFill>
              <a:srgbClr val="FFFFFF"/>
            </a:solidFill>
            <a:round/>
            <a:headEnd/>
            <a:tailEnd/>
          </a:ln>
          <a:effectLst>
            <a:outerShdw blurRad="317500" dir="2700000" algn="ctr">
              <a:srgbClr val="000000"/>
            </a:outerShdw>
          </a:effectLst>
          <a:scene3d>
            <a:camera prst="perspectiveLeft"/>
            <a:lightRig rig="threePt" dir="t"/>
          </a:scene3d>
          <a:sp3d extrusionH="38100" prstMaterial="plastic">
            <a:bevelT w="260350" h="50800" prst="softRound"/>
            <a:bevelB prst="softRound"/>
          </a:sp3d>
        </p:spPr>
        <p:txBody>
          <a:bodyPr wrap="none" anchor="ctr"/>
          <a:lstStyle/>
          <a:p>
            <a:pPr algn="ctr" eaLnBrk="0" hangingPunct="0">
              <a:lnSpc>
                <a:spcPct val="100000"/>
              </a:lnSpc>
            </a:pPr>
            <a:r>
              <a:rPr lang="en-US" sz="2400" b="1" dirty="0">
                <a:solidFill>
                  <a:schemeClr val="tx1"/>
                </a:solidFill>
                <a:effectLst/>
              </a:rPr>
              <a:t>Pixel</a:t>
            </a:r>
          </a:p>
          <a:p>
            <a:pPr algn="ctr" eaLnBrk="0" hangingPunct="0">
              <a:lnSpc>
                <a:spcPct val="100000"/>
              </a:lnSpc>
            </a:pPr>
            <a:r>
              <a:rPr lang="en-US" sz="2400" b="1" dirty="0" err="1">
                <a:solidFill>
                  <a:schemeClr val="tx1"/>
                </a:solidFill>
                <a:effectLst/>
              </a:rPr>
              <a:t>Shader</a:t>
            </a:r>
            <a:endParaRPr lang="en-US" sz="2400" b="1" dirty="0">
              <a:solidFill>
                <a:schemeClr val="tx1"/>
              </a:solidFill>
              <a:effectLst/>
            </a:endParaRPr>
          </a:p>
        </p:txBody>
      </p:sp>
      <p:sp>
        <p:nvSpPr>
          <p:cNvPr id="6" name="Content Placeholder 2"/>
          <p:cNvSpPr txBox="1">
            <a:spLocks/>
          </p:cNvSpPr>
          <p:nvPr/>
        </p:nvSpPr>
        <p:spPr bwMode="auto">
          <a:xfrm>
            <a:off x="3933825" y="1314450"/>
            <a:ext cx="4371975" cy="217905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spAutoFit/>
          </a:bodyPr>
          <a:lstStyle/>
          <a:p>
            <a:pPr marL="858838" marR="0" lvl="1" indent="-409575" algn="l" defTabSz="914400" rtl="0" eaLnBrk="1" fontAlgn="base" latinLnBrk="0" hangingPunct="1">
              <a:lnSpc>
                <a:spcPct val="90000"/>
              </a:lnSpc>
              <a:spcBef>
                <a:spcPct val="30000"/>
              </a:spcBef>
              <a:spcAft>
                <a:spcPct val="0"/>
              </a:spcAft>
              <a:buClr>
                <a:schemeClr val="tx2"/>
              </a:buClr>
              <a:buSzTx/>
              <a:buFont typeface="Wingdings 2" pitchFamily="1" charset="2"/>
              <a:buBlip>
                <a:blip r:embed="rId3"/>
              </a:buBlip>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A</a:t>
            </a:r>
            <a:r>
              <a:rPr kumimoji="0" lang="el-GR" sz="2800" b="0" i="1" u="none" strike="noStrike" kern="0" cap="none" spc="0" normalizeH="0" baseline="50000" noProof="0" dirty="0" smtClean="0">
                <a:ln>
                  <a:noFill/>
                </a:ln>
                <a:solidFill>
                  <a:schemeClr val="tx1"/>
                </a:solidFill>
                <a:effectLst>
                  <a:outerShdw blurRad="38100" dist="38100" dir="2700000" algn="tl">
                    <a:srgbClr val="000000"/>
                  </a:outerShdw>
                </a:effectLst>
                <a:uLnTx/>
                <a:uFillTx/>
                <a:latin typeface="+mn-lt"/>
              </a:rPr>
              <a:t>γ</a:t>
            </a: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 x B</a:t>
            </a:r>
            <a:r>
              <a:rPr kumimoji="0" lang="el-GR" sz="2800" b="0" i="1" u="none" strike="noStrike" kern="0" cap="none" spc="0" normalizeH="0" baseline="50000" noProof="0" dirty="0" smtClean="0">
                <a:ln>
                  <a:noFill/>
                </a:ln>
                <a:solidFill>
                  <a:schemeClr val="tx1"/>
                </a:solidFill>
                <a:effectLst>
                  <a:outerShdw blurRad="38100" dist="38100" dir="2700000" algn="tl">
                    <a:srgbClr val="000000"/>
                  </a:outerShdw>
                </a:effectLst>
                <a:uLnTx/>
                <a:uFillTx/>
                <a:latin typeface="+mn-lt"/>
              </a:rPr>
              <a:t>γ</a:t>
            </a: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 == (A x B)</a:t>
            </a:r>
            <a:r>
              <a:rPr kumimoji="0" lang="el-GR" sz="2800" b="0" i="1" u="none" strike="noStrike" kern="0" cap="none" spc="0" normalizeH="0" baseline="50000" noProof="0" dirty="0" smtClean="0">
                <a:ln>
                  <a:noFill/>
                </a:ln>
                <a:solidFill>
                  <a:schemeClr val="tx1"/>
                </a:solidFill>
                <a:effectLst>
                  <a:outerShdw blurRad="38100" dist="38100" dir="2700000" algn="tl">
                    <a:srgbClr val="000000"/>
                  </a:outerShdw>
                </a:effectLst>
                <a:uLnTx/>
                <a:uFillTx/>
                <a:latin typeface="+mn-lt"/>
              </a:rPr>
              <a:t>γ</a:t>
            </a: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a:p>
            <a:pPr marL="858838" marR="0" lvl="1" indent="-409575" algn="l" defTabSz="914400" rtl="0" eaLnBrk="1" fontAlgn="base" latinLnBrk="0" hangingPunct="1">
              <a:lnSpc>
                <a:spcPct val="90000"/>
              </a:lnSpc>
              <a:spcBef>
                <a:spcPct val="30000"/>
              </a:spcBef>
              <a:spcAft>
                <a:spcPct val="0"/>
              </a:spcAft>
              <a:buClr>
                <a:schemeClr val="tx2"/>
              </a:buClr>
              <a:buSzTx/>
              <a:buFont typeface="Wingdings 2" pitchFamily="1" charset="2"/>
              <a:buBlip>
                <a:blip r:embed="rId3"/>
              </a:buBlip>
              <a:tabLst/>
              <a:defRPr/>
            </a:pP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A</a:t>
            </a:r>
            <a:r>
              <a:rPr kumimoji="0" lang="el-GR" sz="2800" b="0" i="1" u="none" strike="noStrike" kern="0" cap="none" spc="0" normalizeH="0" baseline="50000" noProof="0" dirty="0" smtClean="0">
                <a:ln>
                  <a:noFill/>
                </a:ln>
                <a:solidFill>
                  <a:schemeClr val="tx1"/>
                </a:solidFill>
                <a:effectLst>
                  <a:outerShdw blurRad="38100" dist="38100" dir="2700000" algn="tl">
                    <a:srgbClr val="000000"/>
                  </a:outerShdw>
                </a:effectLst>
                <a:uLnTx/>
                <a:uFillTx/>
                <a:latin typeface="+mn-lt"/>
              </a:rPr>
              <a:t>γ</a:t>
            </a: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 + B</a:t>
            </a:r>
            <a:r>
              <a:rPr kumimoji="0" lang="el-GR" sz="2800" b="0" i="1" u="none" strike="noStrike" kern="0" cap="none" spc="0" normalizeH="0" baseline="50000" noProof="0" dirty="0" smtClean="0">
                <a:ln>
                  <a:noFill/>
                </a:ln>
                <a:solidFill>
                  <a:schemeClr val="tx1"/>
                </a:solidFill>
                <a:effectLst>
                  <a:outerShdw blurRad="38100" dist="38100" dir="2700000" algn="tl">
                    <a:srgbClr val="000000"/>
                  </a:outerShdw>
                </a:effectLst>
                <a:uLnTx/>
                <a:uFillTx/>
                <a:latin typeface="+mn-lt"/>
              </a:rPr>
              <a:t>γ</a:t>
            </a:r>
            <a:r>
              <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rPr>
              <a:t> != (A + B)</a:t>
            </a:r>
            <a:r>
              <a:rPr kumimoji="0" lang="el-GR" sz="2800" b="0" i="1" u="none" strike="noStrike" kern="0" cap="none" spc="0" normalizeH="0" baseline="50000" noProof="0" dirty="0" smtClean="0">
                <a:ln>
                  <a:noFill/>
                </a:ln>
                <a:solidFill>
                  <a:schemeClr val="tx1"/>
                </a:solidFill>
                <a:effectLst>
                  <a:outerShdw blurRad="38100" dist="38100" dir="2700000" algn="tl">
                    <a:srgbClr val="000000"/>
                  </a:outerShdw>
                </a:effectLst>
                <a:uLnTx/>
                <a:uFillTx/>
                <a:latin typeface="+mn-lt"/>
              </a:rPr>
              <a:t>γ</a:t>
            </a:r>
            <a:endParaRPr kumimoji="0" lang="en-US" sz="28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ndParaRPr>
          </a:p>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 charset="2"/>
              <a:buNone/>
              <a:tabLst/>
              <a:defRPr/>
            </a:pPr>
            <a:endParaRPr kumimoji="0" lang="en-US" sz="32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mn-lt"/>
              <a:ea typeface="+mn-ea"/>
              <a:cs typeface="+mn-cs"/>
            </a:endParaRPr>
          </a:p>
          <a:p>
            <a:pPr marL="447675" marR="0" lvl="0" indent="-447675" algn="l" defTabSz="914400" rtl="0" eaLnBrk="0" fontAlgn="base" latinLnBrk="0" hangingPunct="0">
              <a:lnSpc>
                <a:spcPct val="90000"/>
              </a:lnSpc>
              <a:spcBef>
                <a:spcPct val="30000"/>
              </a:spcBef>
              <a:spcAft>
                <a:spcPct val="0"/>
              </a:spcAft>
              <a:buClr>
                <a:schemeClr val="tx2"/>
              </a:buClr>
              <a:buSzTx/>
              <a:buFont typeface="Wingdings 2" pitchFamily="1" charset="2"/>
              <a:buNone/>
              <a:tabLst/>
              <a:defRPr/>
            </a:pPr>
            <a:endParaRPr kumimoji="0" lang="en-US" sz="32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Tree>
  </p:cSld>
  <p:clrMapOvr>
    <a:masterClrMapping/>
  </p:clrMapOvr>
  <p:transition advTm="16">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emph" presetSubtype="0" repeatCount="3000" fill="hold" grpId="0" nodeType="withEffect">
                                  <p:stCondLst>
                                    <p:cond delay="0"/>
                                  </p:stCondLst>
                                  <p:iterate type="lt">
                                    <p:tmPct val="10000"/>
                                  </p:iterate>
                                  <p:childTnLst>
                                    <p:animScale>
                                      <p:cBhvr>
                                        <p:cTn id="6" dur="250" autoRev="1" fill="hold">
                                          <p:stCondLst>
                                            <p:cond delay="0"/>
                                          </p:stCondLst>
                                        </p:cTn>
                                        <p:tgtEl>
                                          <p:spTgt spid="6"/>
                                        </p:tgtEl>
                                      </p:cBhvr>
                                      <p:to x="80000" y="100000"/>
                                    </p:animScale>
                                    <p:anim by="(#ppt_w*0.10)" calcmode="lin" valueType="num">
                                      <p:cBhvr>
                                        <p:cTn id="7" dur="250" autoRev="1" fill="hold">
                                          <p:stCondLst>
                                            <p:cond delay="0"/>
                                          </p:stCondLst>
                                        </p:cTn>
                                        <p:tgtEl>
                                          <p:spTgt spid="6"/>
                                        </p:tgtEl>
                                        <p:attrNameLst>
                                          <p:attrName>ppt_x</p:attrName>
                                        </p:attrNameLst>
                                      </p:cBhvr>
                                    </p:anim>
                                    <p:anim by="(-#ppt_w*0.10)" calcmode="lin" valueType="num">
                                      <p:cBhvr>
                                        <p:cTn id="8" dur="250" autoRev="1" fill="hold">
                                          <p:stCondLst>
                                            <p:cond delay="0"/>
                                          </p:stCondLst>
                                        </p:cTn>
                                        <p:tgtEl>
                                          <p:spTgt spid="6"/>
                                        </p:tgtEl>
                                        <p:attrNameLst>
                                          <p:attrName>ppt_y</p:attrName>
                                        </p:attrNameLst>
                                      </p:cBhvr>
                                    </p:anim>
                                    <p:animRot by="-480000">
                                      <p:cBhvr>
                                        <p:cTn id="9" dur="250" autoRev="1" fill="hold">
                                          <p:stCondLst>
                                            <p:cond delay="0"/>
                                          </p:stCondLst>
                                        </p:cTn>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3305175" y="3923807"/>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Render Target</a:t>
            </a:r>
          </a:p>
        </p:txBody>
      </p:sp>
      <p:sp>
        <p:nvSpPr>
          <p:cNvPr id="2" name="Title 1"/>
          <p:cNvSpPr>
            <a:spLocks noGrp="1"/>
          </p:cNvSpPr>
          <p:nvPr>
            <p:ph type="title"/>
          </p:nvPr>
        </p:nvSpPr>
        <p:spPr/>
        <p:txBody>
          <a:bodyPr/>
          <a:lstStyle/>
          <a:p>
            <a:r>
              <a:rPr lang="en-US" dirty="0" smtClean="0"/>
              <a:t>Gamma Consideration Points</a:t>
            </a:r>
            <a:endParaRPr lang="en-US" dirty="0"/>
          </a:p>
        </p:txBody>
      </p:sp>
      <p:sp>
        <p:nvSpPr>
          <p:cNvPr id="4" name="AutoShape 3"/>
          <p:cNvSpPr>
            <a:spLocks noChangeArrowheads="1"/>
          </p:cNvSpPr>
          <p:nvPr/>
        </p:nvSpPr>
        <p:spPr bwMode="auto">
          <a:xfrm>
            <a:off x="6343644" y="2279951"/>
            <a:ext cx="2266955" cy="1939623"/>
          </a:xfrm>
          <a:prstGeom prst="roundRect">
            <a:avLst>
              <a:gd name="adj" fmla="val 16667"/>
            </a:avLst>
          </a:prstGeom>
          <a:gradFill>
            <a:gsLst>
              <a:gs pos="0">
                <a:srgbClr val="002060"/>
              </a:gs>
              <a:gs pos="50000">
                <a:srgbClr val="00B0F0"/>
              </a:gs>
              <a:gs pos="100000">
                <a:srgbClr val="002060"/>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Monitor</a:t>
            </a:r>
          </a:p>
        </p:txBody>
      </p:sp>
      <p:sp>
        <p:nvSpPr>
          <p:cNvPr id="6" name="AutoShape 8"/>
          <p:cNvSpPr>
            <a:spLocks noChangeArrowheads="1"/>
          </p:cNvSpPr>
          <p:nvPr/>
        </p:nvSpPr>
        <p:spPr bwMode="auto">
          <a:xfrm>
            <a:off x="3448050" y="1533048"/>
            <a:ext cx="1752600" cy="914400"/>
          </a:xfrm>
          <a:prstGeom prst="roundRect">
            <a:avLst>
              <a:gd name="adj" fmla="val 16667"/>
            </a:avLst>
          </a:prstGeom>
          <a:gradFill flip="none" rotWithShape="1">
            <a:gsLst>
              <a:gs pos="0">
                <a:schemeClr val="accent6">
                  <a:lumMod val="50000"/>
                </a:schemeClr>
              </a:gs>
              <a:gs pos="50000">
                <a:schemeClr val="accent2"/>
              </a:gs>
              <a:gs pos="100000">
                <a:schemeClr val="accent6">
                  <a:lumMod val="50000"/>
                </a:schemeClr>
              </a:gs>
            </a:gsLst>
            <a:lin ang="2700000" scaled="1"/>
            <a:tileRect/>
          </a:gradFill>
          <a:ln w="34925">
            <a:solidFill>
              <a:srgbClr val="FFFFFF"/>
            </a:solidFill>
            <a:round/>
            <a:headEnd/>
            <a:tailEnd/>
          </a:ln>
          <a:effectLst>
            <a:outerShdw blurRad="317500" dir="2700000" algn="ctr">
              <a:srgbClr val="000000"/>
            </a:outerShdw>
          </a:effectLst>
          <a:scene3d>
            <a:camera prst="perspectiveLeft"/>
            <a:lightRig rig="threePt" dir="t"/>
          </a:scene3d>
          <a:sp3d extrusionH="38100" prstMaterial="plastic">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Pixel</a:t>
            </a:r>
          </a:p>
          <a:p>
            <a:pPr algn="ctr" eaLnBrk="0" hangingPunct="0">
              <a:lnSpc>
                <a:spcPct val="100000"/>
              </a:lnSpc>
            </a:pPr>
            <a:r>
              <a:rPr lang="en-US" sz="1800" b="1" dirty="0" err="1">
                <a:solidFill>
                  <a:schemeClr val="tx1"/>
                </a:solidFill>
                <a:effectLst/>
              </a:rPr>
              <a:t>Shader</a:t>
            </a:r>
            <a:endParaRPr lang="en-US" sz="1800" b="1" dirty="0">
              <a:solidFill>
                <a:schemeClr val="tx1"/>
              </a:solidFill>
              <a:effectLst/>
            </a:endParaRPr>
          </a:p>
        </p:txBody>
      </p:sp>
      <p:sp>
        <p:nvSpPr>
          <p:cNvPr id="7" name="AutoShape 9"/>
          <p:cNvSpPr>
            <a:spLocks noChangeArrowheads="1"/>
          </p:cNvSpPr>
          <p:nvPr/>
        </p:nvSpPr>
        <p:spPr bwMode="auto">
          <a:xfrm>
            <a:off x="3443425" y="3008054"/>
            <a:ext cx="1752600" cy="609600"/>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RT Blender</a:t>
            </a:r>
          </a:p>
        </p:txBody>
      </p:sp>
      <p:sp>
        <p:nvSpPr>
          <p:cNvPr id="12" name="Rectangle 20"/>
          <p:cNvSpPr>
            <a:spLocks noChangeArrowheads="1"/>
          </p:cNvSpPr>
          <p:nvPr/>
        </p:nvSpPr>
        <p:spPr bwMode="auto">
          <a:xfrm>
            <a:off x="3733800" y="4723907"/>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Front Buffer</a:t>
            </a:r>
          </a:p>
        </p:txBody>
      </p:sp>
      <p:grpSp>
        <p:nvGrpSpPr>
          <p:cNvPr id="3" name="Group 39"/>
          <p:cNvGrpSpPr/>
          <p:nvPr/>
        </p:nvGrpSpPr>
        <p:grpSpPr>
          <a:xfrm>
            <a:off x="2343149" y="1971197"/>
            <a:ext cx="5038726" cy="3313271"/>
            <a:chOff x="2438399" y="2171222"/>
            <a:chExt cx="5038726" cy="3313271"/>
          </a:xfrm>
        </p:grpSpPr>
        <p:sp>
          <p:nvSpPr>
            <p:cNvPr id="8" name="Line 13"/>
            <p:cNvSpPr>
              <a:spLocks noChangeShapeType="1"/>
            </p:cNvSpPr>
            <p:nvPr/>
          </p:nvSpPr>
          <p:spPr bwMode="auto">
            <a:xfrm>
              <a:off x="4419600" y="3829050"/>
              <a:ext cx="0" cy="345613"/>
            </a:xfrm>
            <a:prstGeom prst="line">
              <a:avLst/>
            </a:prstGeom>
            <a:noFill/>
            <a:ln w="38100">
              <a:solidFill>
                <a:schemeClr val="tx1"/>
              </a:solidFill>
              <a:round/>
              <a:headEnd/>
              <a:tailEnd type="triangle" w="med" len="med"/>
            </a:ln>
            <a:effectLst/>
          </p:spPr>
          <p:txBody>
            <a:bodyPr/>
            <a:lstStyle/>
            <a:p>
              <a:endParaRPr lang="en-US"/>
            </a:p>
          </p:txBody>
        </p:sp>
        <p:sp>
          <p:nvSpPr>
            <p:cNvPr id="9" name="Line 14"/>
            <p:cNvSpPr>
              <a:spLocks noChangeShapeType="1"/>
            </p:cNvSpPr>
            <p:nvPr/>
          </p:nvSpPr>
          <p:spPr bwMode="auto">
            <a:xfrm>
              <a:off x="4419600" y="2628423"/>
              <a:ext cx="0" cy="619602"/>
            </a:xfrm>
            <a:prstGeom prst="line">
              <a:avLst/>
            </a:prstGeom>
            <a:noFill/>
            <a:ln w="38100">
              <a:solidFill>
                <a:schemeClr val="tx1"/>
              </a:solidFill>
              <a:round/>
              <a:headEnd/>
              <a:tailEnd type="triangle" w="med" len="med"/>
            </a:ln>
            <a:effectLst/>
          </p:spPr>
          <p:txBody>
            <a:bodyPr/>
            <a:lstStyle/>
            <a:p>
              <a:endParaRPr lang="en-US"/>
            </a:p>
          </p:txBody>
        </p:sp>
        <p:sp>
          <p:nvSpPr>
            <p:cNvPr id="27" name="Line 18"/>
            <p:cNvSpPr>
              <a:spLocks noChangeShapeType="1"/>
            </p:cNvSpPr>
            <p:nvPr/>
          </p:nvSpPr>
          <p:spPr bwMode="auto">
            <a:xfrm flipV="1">
              <a:off x="5867399" y="4267200"/>
              <a:ext cx="1609726" cy="1217293"/>
            </a:xfrm>
            <a:prstGeom prst="line">
              <a:avLst/>
            </a:prstGeom>
            <a:noFill/>
            <a:ln w="38100">
              <a:solidFill>
                <a:schemeClr val="tx1"/>
              </a:solidFill>
              <a:round/>
              <a:headEnd/>
              <a:tailEnd type="triangle" w="med" len="med"/>
            </a:ln>
            <a:effectLst/>
          </p:spPr>
          <p:txBody>
            <a:bodyPr/>
            <a:lstStyle/>
            <a:p>
              <a:endParaRPr lang="en-US"/>
            </a:p>
          </p:txBody>
        </p:sp>
        <p:sp>
          <p:nvSpPr>
            <p:cNvPr id="35" name="Line 11"/>
            <p:cNvSpPr>
              <a:spLocks noChangeShapeType="1"/>
            </p:cNvSpPr>
            <p:nvPr/>
          </p:nvSpPr>
          <p:spPr bwMode="auto">
            <a:xfrm>
              <a:off x="2438399" y="2171222"/>
              <a:ext cx="1228725" cy="477"/>
            </a:xfrm>
            <a:prstGeom prst="line">
              <a:avLst/>
            </a:prstGeom>
            <a:noFill/>
            <a:ln w="38100">
              <a:solidFill>
                <a:schemeClr val="tx1"/>
              </a:solidFill>
              <a:round/>
              <a:headEnd/>
              <a:tailEnd type="triangle" w="med" len="med"/>
            </a:ln>
            <a:effectLst/>
          </p:spPr>
          <p:txBody>
            <a:bodyPr/>
            <a:lstStyle/>
            <a:p>
              <a:endParaRPr lang="en-US"/>
            </a:p>
          </p:txBody>
        </p:sp>
      </p:grpSp>
      <p:sp>
        <p:nvSpPr>
          <p:cNvPr id="14" name="Rectangle 6"/>
          <p:cNvSpPr>
            <a:spLocks noChangeArrowheads="1"/>
          </p:cNvSpPr>
          <p:nvPr/>
        </p:nvSpPr>
        <p:spPr bwMode="auto">
          <a:xfrm>
            <a:off x="1171575" y="1561623"/>
            <a:ext cx="1828800" cy="9144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perspectiveRigh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Texture</a:t>
            </a:r>
          </a:p>
        </p:txBody>
      </p:sp>
    </p:spTree>
    <p:custDataLst>
      <p:tags r:id="rId1"/>
    </p:custDataLst>
  </p:cSld>
  <p:clrMapOvr>
    <a:masterClrMapping/>
  </p:clrMapOvr>
  <p:transition advTm="30123">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path" presetSubtype="0" accel="50000" decel="50000" fill="hold" grpId="0" nodeType="clickEffect">
                                  <p:stCondLst>
                                    <p:cond delay="0"/>
                                  </p:stCondLst>
                                  <p:childTnLst>
                                    <p:animMotion origin="layout" path="M 4.16667E-6 -1.85185E-6 L -0.30209 -0.275 " pathEditMode="relative" rAng="0" ptsTypes="AA">
                                      <p:cBhvr>
                                        <p:cTn id="6" dur="1000" fill="hold"/>
                                        <p:tgtEl>
                                          <p:spTgt spid="7"/>
                                        </p:tgtEl>
                                        <p:attrNameLst>
                                          <p:attrName>ppt_x</p:attrName>
                                          <p:attrName>ppt_y</p:attrName>
                                        </p:attrNameLst>
                                      </p:cBhvr>
                                      <p:rCtr x="-151" y="-138"/>
                                    </p:animMotion>
                                  </p:childTnLst>
                                </p:cTn>
                              </p:par>
                              <p:par>
                                <p:cTn id="7" presetID="56" presetClass="path" presetSubtype="0" accel="50000" decel="50000" fill="hold" grpId="0" nodeType="withEffect">
                                  <p:stCondLst>
                                    <p:cond delay="0"/>
                                  </p:stCondLst>
                                  <p:childTnLst>
                                    <p:animMotion origin="layout" path="M 1.66667E-6 1.11022E-16 L -0.30313 -0.3625 " pathEditMode="relative" rAng="0" ptsTypes="AA">
                                      <p:cBhvr>
                                        <p:cTn id="8" dur="1000" fill="hold"/>
                                        <p:tgtEl>
                                          <p:spTgt spid="5"/>
                                        </p:tgtEl>
                                        <p:attrNameLst>
                                          <p:attrName>ppt_x</p:attrName>
                                          <p:attrName>ppt_y</p:attrName>
                                        </p:attrNameLst>
                                      </p:cBhvr>
                                      <p:rCtr x="-152" y="-181"/>
                                    </p:animMotion>
                                  </p:childTnLst>
                                </p:cTn>
                              </p:par>
                              <p:par>
                                <p:cTn id="9" presetID="10" presetClass="exit" presetSubtype="0" fill="hold" nodeType="withEffect">
                                  <p:stCondLst>
                                    <p:cond delay="0"/>
                                  </p:stCondLst>
                                  <p:childTnLst>
                                    <p:animEffect transition="out" filter="fade">
                                      <p:cBhvr>
                                        <p:cTn id="10" dur="500"/>
                                        <p:tgtEl>
                                          <p:spTgt spid="3"/>
                                        </p:tgtEl>
                                      </p:cBhvr>
                                    </p:animEffect>
                                    <p:set>
                                      <p:cBhvr>
                                        <p:cTn id="11" dur="1" fill="hold">
                                          <p:stCondLst>
                                            <p:cond delay="499"/>
                                          </p:stCondLst>
                                        </p:cTn>
                                        <p:tgtEl>
                                          <p:spTgt spid="3"/>
                                        </p:tgtEl>
                                        <p:attrNameLst>
                                          <p:attrName>style.visibility</p:attrName>
                                        </p:attrNameLst>
                                      </p:cBhvr>
                                      <p:to>
                                        <p:strVal val="hidden"/>
                                      </p:to>
                                    </p:set>
                                  </p:childTnLst>
                                </p:cTn>
                              </p:par>
                              <p:par>
                                <p:cTn id="12" presetID="10" presetClass="exit" presetSubtype="0" fill="hold" grpId="0" nodeType="withEffect">
                                  <p:stCondLst>
                                    <p:cond delay="0"/>
                                  </p:stCondLst>
                                  <p:childTnLst>
                                    <p:animEffect transition="out" filter="fade">
                                      <p:cBhvr>
                                        <p:cTn id="13" dur="500"/>
                                        <p:tgtEl>
                                          <p:spTgt spid="12"/>
                                        </p:tgtEl>
                                      </p:cBhvr>
                                    </p:animEffect>
                                    <p:set>
                                      <p:cBhvr>
                                        <p:cTn id="14" dur="1" fill="hold">
                                          <p:stCondLst>
                                            <p:cond delay="499"/>
                                          </p:stCondLst>
                                        </p:cTn>
                                        <p:tgtEl>
                                          <p:spTgt spid="12"/>
                                        </p:tgtEl>
                                        <p:attrNameLst>
                                          <p:attrName>style.visibility</p:attrName>
                                        </p:attrNameLst>
                                      </p:cBhvr>
                                      <p:to>
                                        <p:strVal val="hidden"/>
                                      </p:to>
                                    </p:set>
                                  </p:childTnLst>
                                </p:cTn>
                              </p:par>
                              <p:par>
                                <p:cTn id="15" presetID="10" presetClass="exit" presetSubtype="0" fill="hold" grpId="0" nodeType="withEffect">
                                  <p:stCondLst>
                                    <p:cond delay="0"/>
                                  </p:stCondLst>
                                  <p:childTnLst>
                                    <p:animEffect transition="out" filter="fade">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par>
                                <p:cTn id="18" presetID="10" presetClass="exit" presetSubtype="0" fill="hold" grpId="0" nodeType="withEffect">
                                  <p:stCondLst>
                                    <p:cond delay="0"/>
                                  </p:stCondLst>
                                  <p:childTnLst>
                                    <p:animEffect transition="out" filter="fade">
                                      <p:cBhvr>
                                        <p:cTn id="19" dur="500"/>
                                        <p:tgtEl>
                                          <p:spTgt spid="14"/>
                                        </p:tgtEl>
                                      </p:cBhvr>
                                    </p:animEffect>
                                    <p:set>
                                      <p:cBhvr>
                                        <p:cTn id="20" dur="1" fill="hold">
                                          <p:stCondLst>
                                            <p:cond delay="499"/>
                                          </p:stCondLst>
                                        </p:cTn>
                                        <p:tgtEl>
                                          <p:spTgt spid="14"/>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500"/>
                                        <p:tgtEl>
                                          <p:spTgt spid="6"/>
                                        </p:tgtEl>
                                      </p:cBhvr>
                                    </p:animEffect>
                                    <p:set>
                                      <p:cBhvr>
                                        <p:cTn id="23" dur="1" fill="hold">
                                          <p:stCondLst>
                                            <p:cond delay="4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0" animBg="1"/>
      <p:bldP spid="6" grpId="0" animBg="1"/>
      <p:bldP spid="7" grpId="0" animBg="1"/>
      <p:bldP spid="12" grpId="0" animBg="1"/>
      <p:bldP spid="14"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Render Targets &amp; Blending</a:t>
            </a:r>
            <a:endParaRPr lang="en-US" dirty="0"/>
          </a:p>
        </p:txBody>
      </p:sp>
      <p:sp>
        <p:nvSpPr>
          <p:cNvPr id="7" name="Rectangle 7"/>
          <p:cNvSpPr>
            <a:spLocks noChangeArrowheads="1"/>
          </p:cNvSpPr>
          <p:nvPr/>
        </p:nvSpPr>
        <p:spPr bwMode="auto">
          <a:xfrm>
            <a:off x="514350" y="1456832"/>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Render Target</a:t>
            </a:r>
          </a:p>
        </p:txBody>
      </p:sp>
      <p:sp>
        <p:nvSpPr>
          <p:cNvPr id="8" name="AutoShape 9"/>
          <p:cNvSpPr>
            <a:spLocks noChangeArrowheads="1"/>
          </p:cNvSpPr>
          <p:nvPr/>
        </p:nvSpPr>
        <p:spPr bwMode="auto">
          <a:xfrm>
            <a:off x="681175" y="1131629"/>
            <a:ext cx="1752600" cy="609600"/>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RT Blender</a:t>
            </a:r>
          </a:p>
        </p:txBody>
      </p:sp>
      <p:sp>
        <p:nvSpPr>
          <p:cNvPr id="9" name="Rectangle 3"/>
          <p:cNvSpPr txBox="1">
            <a:spLocks noChangeArrowheads="1"/>
          </p:cNvSpPr>
          <p:nvPr/>
        </p:nvSpPr>
        <p:spPr bwMode="auto">
          <a:xfrm>
            <a:off x="3524250" y="1170215"/>
            <a:ext cx="5324475" cy="178253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kumimoji="0" lang="en-US" sz="3200" b="0"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mn-lt"/>
                <a:ea typeface="+mn-ea"/>
                <a:cs typeface="+mn-cs"/>
              </a:rPr>
              <a:t>Linear Space</a:t>
            </a:r>
          </a:p>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kumimoji="0" lang="en-US" sz="3200" b="0" i="0" u="none" strike="noStrike" kern="0" cap="none" spc="0" normalizeH="0" baseline="0" noProof="0" dirty="0" err="1" smtClean="0">
                <a:ln>
                  <a:noFill/>
                </a:ln>
                <a:solidFill>
                  <a:srgbClr val="FFFFFF"/>
                </a:solidFill>
                <a:effectLst>
                  <a:outerShdw blurRad="38100" dist="38100" dir="2700000" algn="tl">
                    <a:srgbClr val="000000"/>
                  </a:outerShdw>
                </a:effectLst>
                <a:uLnTx/>
                <a:uFillTx/>
                <a:latin typeface="+mn-lt"/>
                <a:ea typeface="+mn-ea"/>
                <a:cs typeface="+mn-cs"/>
              </a:rPr>
              <a:t>sRGB</a:t>
            </a:r>
            <a:r>
              <a:rPr kumimoji="0" lang="en-US" sz="3200" b="0"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mn-lt"/>
                <a:ea typeface="+mn-ea"/>
                <a:cs typeface="+mn-cs"/>
              </a:rPr>
              <a:t> Space</a:t>
            </a:r>
          </a:p>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kumimoji="0" lang="en-US" sz="3200" b="0"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mn-lt"/>
                <a:ea typeface="+mn-ea"/>
                <a:cs typeface="+mn-cs"/>
              </a:rPr>
              <a:t>HDR</a:t>
            </a:r>
          </a:p>
        </p:txBody>
      </p:sp>
    </p:spTree>
  </p:cSld>
  <p:clrMapOvr>
    <a:masterClrMapping/>
  </p:clrMapOvr>
  <p:transition advTm="24944">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Render Targets &amp; Blending</a:t>
            </a:r>
            <a:endParaRPr lang="en-US" dirty="0"/>
          </a:p>
        </p:txBody>
      </p:sp>
      <p:sp>
        <p:nvSpPr>
          <p:cNvPr id="3" name="Content Placeholder 2"/>
          <p:cNvSpPr>
            <a:spLocks noGrp="1"/>
          </p:cNvSpPr>
          <p:nvPr>
            <p:ph idx="1"/>
          </p:nvPr>
        </p:nvSpPr>
        <p:spPr>
          <a:xfrm>
            <a:off x="276225" y="3009900"/>
            <a:ext cx="8443913" cy="3065455"/>
          </a:xfrm>
        </p:spPr>
        <p:txBody>
          <a:bodyPr/>
          <a:lstStyle/>
          <a:p>
            <a:r>
              <a:rPr lang="en-US" dirty="0" smtClean="0"/>
              <a:t>Advantages</a:t>
            </a:r>
          </a:p>
          <a:p>
            <a:pPr lvl="1"/>
            <a:r>
              <a:rPr lang="en-US" dirty="0" smtClean="0"/>
              <a:t>Math always correct</a:t>
            </a:r>
          </a:p>
          <a:p>
            <a:r>
              <a:rPr lang="en-US" dirty="0" smtClean="0"/>
              <a:t>Disadvantages</a:t>
            </a:r>
          </a:p>
          <a:p>
            <a:pPr lvl="1"/>
            <a:r>
              <a:rPr lang="en-US" dirty="0" smtClean="0"/>
              <a:t>Less precision than </a:t>
            </a:r>
            <a:r>
              <a:rPr lang="en-US" dirty="0" err="1" smtClean="0"/>
              <a:t>sRGB</a:t>
            </a:r>
            <a:r>
              <a:rPr lang="en-US" dirty="0" smtClean="0"/>
              <a:t> for darker colors</a:t>
            </a:r>
          </a:p>
          <a:p>
            <a:pPr lvl="1"/>
            <a:r>
              <a:rPr lang="en-US" dirty="0" smtClean="0"/>
              <a:t>Lose even more precision gamma-correcting later</a:t>
            </a:r>
            <a:endParaRPr lang="en-US" dirty="0"/>
          </a:p>
        </p:txBody>
      </p:sp>
      <p:sp>
        <p:nvSpPr>
          <p:cNvPr id="7" name="Rectangle 7"/>
          <p:cNvSpPr>
            <a:spLocks noChangeArrowheads="1"/>
          </p:cNvSpPr>
          <p:nvPr/>
        </p:nvSpPr>
        <p:spPr bwMode="auto">
          <a:xfrm>
            <a:off x="514350" y="1456832"/>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Render Target</a:t>
            </a:r>
          </a:p>
        </p:txBody>
      </p:sp>
      <p:sp>
        <p:nvSpPr>
          <p:cNvPr id="8" name="AutoShape 9"/>
          <p:cNvSpPr>
            <a:spLocks noChangeArrowheads="1"/>
          </p:cNvSpPr>
          <p:nvPr/>
        </p:nvSpPr>
        <p:spPr bwMode="auto">
          <a:xfrm>
            <a:off x="681175" y="1131629"/>
            <a:ext cx="1752600" cy="609600"/>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RT Blender</a:t>
            </a:r>
          </a:p>
        </p:txBody>
      </p:sp>
      <p:sp>
        <p:nvSpPr>
          <p:cNvPr id="9" name="Rectangle 3"/>
          <p:cNvSpPr txBox="1">
            <a:spLocks noChangeArrowheads="1"/>
          </p:cNvSpPr>
          <p:nvPr/>
        </p:nvSpPr>
        <p:spPr bwMode="auto">
          <a:xfrm>
            <a:off x="3524250" y="1170215"/>
            <a:ext cx="5324475" cy="19254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kumimoji="0" lang="en-US" sz="4000" b="1"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mn-lt"/>
                <a:ea typeface="+mn-ea"/>
                <a:cs typeface="+mn-cs"/>
              </a:rPr>
              <a:t>Linear Space</a:t>
            </a:r>
          </a:p>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kumimoji="0" lang="en-US" sz="3200" b="0" i="0" u="none" strike="noStrike" kern="0" cap="none" spc="0" normalizeH="0" baseline="0" noProof="0" dirty="0" err="1" smtClean="0">
                <a:ln>
                  <a:noFill/>
                </a:ln>
                <a:solidFill>
                  <a:srgbClr val="808080"/>
                </a:solidFill>
                <a:effectLst>
                  <a:outerShdw blurRad="38100" dist="38100" dir="2700000" algn="tl">
                    <a:srgbClr val="000000"/>
                  </a:outerShdw>
                </a:effectLst>
                <a:uLnTx/>
                <a:uFillTx/>
                <a:latin typeface="+mn-lt"/>
                <a:ea typeface="+mn-ea"/>
                <a:cs typeface="+mn-cs"/>
              </a:rPr>
              <a:t>sRGB</a:t>
            </a:r>
            <a:r>
              <a:rPr kumimoji="0" lang="en-US" sz="3200" b="0" i="0" u="none" strike="noStrike" kern="0" cap="none" spc="0" normalizeH="0" baseline="0" noProof="0" dirty="0" smtClean="0">
                <a:ln>
                  <a:noFill/>
                </a:ln>
                <a:solidFill>
                  <a:srgbClr val="808080"/>
                </a:solidFill>
                <a:effectLst>
                  <a:outerShdw blurRad="38100" dist="38100" dir="2700000" algn="tl">
                    <a:srgbClr val="000000"/>
                  </a:outerShdw>
                </a:effectLst>
                <a:uLnTx/>
                <a:uFillTx/>
                <a:latin typeface="+mn-lt"/>
                <a:ea typeface="+mn-ea"/>
                <a:cs typeface="+mn-cs"/>
              </a:rPr>
              <a:t> Space</a:t>
            </a:r>
          </a:p>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lang="en-US" sz="3200" kern="0" dirty="0" smtClean="0">
                <a:solidFill>
                  <a:srgbClr val="808080"/>
                </a:solidFill>
                <a:effectLst>
                  <a:outerShdw blurRad="38100" dist="38100" dir="2700000" algn="tl">
                    <a:srgbClr val="000000"/>
                  </a:outerShdw>
                </a:effectLst>
                <a:latin typeface="+mn-lt"/>
              </a:rPr>
              <a:t>HDR</a:t>
            </a:r>
            <a:endParaRPr kumimoji="0" lang="en-US" sz="3200" b="0" i="0" u="none" strike="noStrike" kern="0" cap="none" spc="0" normalizeH="0" baseline="0" noProof="0" dirty="0" smtClean="0">
              <a:ln>
                <a:noFill/>
              </a:ln>
              <a:solidFill>
                <a:srgbClr val="808080"/>
              </a:solidFill>
              <a:effectLst>
                <a:outerShdw blurRad="38100" dist="38100" dir="2700000" algn="tl">
                  <a:srgbClr val="000000"/>
                </a:outerShdw>
              </a:effectLst>
              <a:uLnTx/>
              <a:uFillTx/>
              <a:latin typeface="+mn-lt"/>
              <a:ea typeface="+mn-ea"/>
              <a:cs typeface="+mn-cs"/>
            </a:endParaRPr>
          </a:p>
        </p:txBody>
      </p:sp>
    </p:spTree>
  </p:cSld>
  <p:clrMapOvr>
    <a:masterClrMapping/>
  </p:clrMapOvr>
  <p:transition advTm="34258">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Render Targets &amp; Blending</a:t>
            </a:r>
            <a:endParaRPr lang="en-US" dirty="0"/>
          </a:p>
        </p:txBody>
      </p:sp>
      <p:sp>
        <p:nvSpPr>
          <p:cNvPr id="3" name="Content Placeholder 2"/>
          <p:cNvSpPr>
            <a:spLocks noGrp="1"/>
          </p:cNvSpPr>
          <p:nvPr>
            <p:ph idx="1"/>
          </p:nvPr>
        </p:nvSpPr>
        <p:spPr>
          <a:xfrm>
            <a:off x="276225" y="3009900"/>
            <a:ext cx="8443913" cy="2751522"/>
          </a:xfrm>
        </p:spPr>
        <p:txBody>
          <a:bodyPr/>
          <a:lstStyle/>
          <a:p>
            <a:r>
              <a:rPr lang="en-US" dirty="0" smtClean="0"/>
              <a:t>Advantages</a:t>
            </a:r>
          </a:p>
          <a:p>
            <a:pPr lvl="1"/>
            <a:r>
              <a:rPr lang="en-US" dirty="0" smtClean="0"/>
              <a:t>Best precision</a:t>
            </a:r>
          </a:p>
          <a:p>
            <a:pPr lvl="1"/>
            <a:r>
              <a:rPr lang="en-US" dirty="0" smtClean="0"/>
              <a:t>No need to gamma correct later</a:t>
            </a:r>
          </a:p>
          <a:p>
            <a:r>
              <a:rPr lang="en-US" dirty="0" smtClean="0"/>
              <a:t>Disadvantages</a:t>
            </a:r>
          </a:p>
          <a:p>
            <a:pPr lvl="1"/>
            <a:r>
              <a:rPr lang="en-US" dirty="0" smtClean="0"/>
              <a:t>Potential blending issues on DirectX 9</a:t>
            </a:r>
          </a:p>
        </p:txBody>
      </p:sp>
      <p:sp>
        <p:nvSpPr>
          <p:cNvPr id="7" name="Rectangle 7"/>
          <p:cNvSpPr>
            <a:spLocks noChangeArrowheads="1"/>
          </p:cNvSpPr>
          <p:nvPr/>
        </p:nvSpPr>
        <p:spPr bwMode="auto">
          <a:xfrm>
            <a:off x="514350" y="1456832"/>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Render Target</a:t>
            </a:r>
          </a:p>
        </p:txBody>
      </p:sp>
      <p:sp>
        <p:nvSpPr>
          <p:cNvPr id="8" name="AutoShape 9"/>
          <p:cNvSpPr>
            <a:spLocks noChangeArrowheads="1"/>
          </p:cNvSpPr>
          <p:nvPr/>
        </p:nvSpPr>
        <p:spPr bwMode="auto">
          <a:xfrm>
            <a:off x="681175" y="1131629"/>
            <a:ext cx="1752600" cy="609600"/>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RT Blender</a:t>
            </a:r>
          </a:p>
        </p:txBody>
      </p:sp>
      <p:sp>
        <p:nvSpPr>
          <p:cNvPr id="9" name="Rectangle 3"/>
          <p:cNvSpPr txBox="1">
            <a:spLocks noChangeArrowheads="1"/>
          </p:cNvSpPr>
          <p:nvPr/>
        </p:nvSpPr>
        <p:spPr bwMode="auto">
          <a:xfrm>
            <a:off x="3524250" y="1170215"/>
            <a:ext cx="5324475" cy="19254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kumimoji="0" lang="en-US" sz="3200" i="0" u="none" strike="noStrike" kern="0" cap="none" spc="0" normalizeH="0" baseline="0" noProof="0" dirty="0" smtClean="0">
                <a:ln>
                  <a:noFill/>
                </a:ln>
                <a:solidFill>
                  <a:srgbClr val="808080"/>
                </a:solidFill>
                <a:effectLst>
                  <a:outerShdw blurRad="38100" dist="38100" dir="2700000" algn="tl">
                    <a:srgbClr val="000000"/>
                  </a:outerShdw>
                </a:effectLst>
                <a:uLnTx/>
                <a:uFillTx/>
                <a:latin typeface="+mn-lt"/>
                <a:ea typeface="+mn-ea"/>
                <a:cs typeface="+mn-cs"/>
              </a:rPr>
              <a:t>Linear Space</a:t>
            </a:r>
          </a:p>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kumimoji="0" lang="en-US" sz="4000" b="0" i="0" u="none" strike="noStrike" kern="0" cap="none" spc="0" normalizeH="0" baseline="0" noProof="0" dirty="0" err="1" smtClean="0">
                <a:ln>
                  <a:noFill/>
                </a:ln>
                <a:effectLst>
                  <a:outerShdw blurRad="38100" dist="38100" dir="2700000" algn="tl">
                    <a:srgbClr val="000000"/>
                  </a:outerShdw>
                </a:effectLst>
                <a:uLnTx/>
                <a:uFillTx/>
                <a:latin typeface="+mn-lt"/>
                <a:ea typeface="+mn-ea"/>
                <a:cs typeface="+mn-cs"/>
              </a:rPr>
              <a:t>sRGB</a:t>
            </a:r>
            <a:r>
              <a:rPr kumimoji="0" lang="en-US" sz="4000" b="0" i="0" u="none" strike="noStrike" kern="0" cap="none" spc="0" normalizeH="0" baseline="0" noProof="0" dirty="0" smtClean="0">
                <a:ln>
                  <a:noFill/>
                </a:ln>
                <a:effectLst>
                  <a:outerShdw blurRad="38100" dist="38100" dir="2700000" algn="tl">
                    <a:srgbClr val="000000"/>
                  </a:outerShdw>
                </a:effectLst>
                <a:uLnTx/>
                <a:uFillTx/>
                <a:latin typeface="+mn-lt"/>
                <a:ea typeface="+mn-ea"/>
                <a:cs typeface="+mn-cs"/>
              </a:rPr>
              <a:t> Space</a:t>
            </a:r>
          </a:p>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lang="en-US" sz="3200" kern="0" dirty="0" smtClean="0">
                <a:solidFill>
                  <a:srgbClr val="808080"/>
                </a:solidFill>
                <a:effectLst>
                  <a:outerShdw blurRad="38100" dist="38100" dir="2700000" algn="tl">
                    <a:srgbClr val="000000"/>
                  </a:outerShdw>
                </a:effectLst>
                <a:latin typeface="+mn-lt"/>
              </a:rPr>
              <a:t>HDR</a:t>
            </a:r>
            <a:endParaRPr kumimoji="0" lang="en-US" sz="3200" b="0" i="0" u="none" strike="noStrike" kern="0" cap="none" spc="0" normalizeH="0" baseline="0" noProof="0" dirty="0" smtClean="0">
              <a:ln>
                <a:noFill/>
              </a:ln>
              <a:solidFill>
                <a:srgbClr val="808080"/>
              </a:solidFill>
              <a:effectLst>
                <a:outerShdw blurRad="38100" dist="38100" dir="2700000" algn="tl">
                  <a:srgbClr val="000000"/>
                </a:outerShdw>
              </a:effectLst>
              <a:uLnTx/>
              <a:uFillTx/>
              <a:latin typeface="+mn-lt"/>
              <a:ea typeface="+mn-ea"/>
              <a:cs typeface="+mn-cs"/>
            </a:endParaRPr>
          </a:p>
        </p:txBody>
      </p:sp>
    </p:spTree>
  </p:cSld>
  <p:clrMapOvr>
    <a:masterClrMapping/>
  </p:clrMapOvr>
  <p:transition advTm="25569">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bwMode="auto">
          <a:xfrm>
            <a:off x="457200" y="1143000"/>
            <a:ext cx="6019800" cy="5410200"/>
          </a:xfrm>
          <a:prstGeom prst="rect">
            <a:avLst/>
          </a:prstGeom>
          <a:solidFill>
            <a:srgbClr val="BBBBBB"/>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rebuchet MS" pitchFamily="34" charset="0"/>
            </a:endParaRPr>
          </a:p>
        </p:txBody>
      </p:sp>
      <p:sp>
        <p:nvSpPr>
          <p:cNvPr id="1073154" name="Rectangle 2"/>
          <p:cNvSpPr>
            <a:spLocks noGrp="1" noChangeArrowheads="1"/>
          </p:cNvSpPr>
          <p:nvPr>
            <p:ph type="title"/>
          </p:nvPr>
        </p:nvSpPr>
        <p:spPr>
          <a:xfrm>
            <a:off x="381000" y="228600"/>
            <a:ext cx="8382000" cy="750888"/>
          </a:xfrm>
        </p:spPr>
        <p:txBody>
          <a:bodyPr/>
          <a:lstStyle/>
          <a:p>
            <a:pPr eaLnBrk="1" hangingPunct="1">
              <a:defRPr/>
            </a:pPr>
            <a:r>
              <a:rPr lang="en-US" dirty="0" smtClean="0"/>
              <a:t>Sample Intensity Gradients</a:t>
            </a:r>
            <a:endParaRPr lang="en-US" sz="3600" dirty="0" smtClean="0">
              <a:solidFill>
                <a:schemeClr val="accent1"/>
              </a:solidFill>
            </a:endParaRPr>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pic>
        <p:nvPicPr>
          <p:cNvPr id="5" name="Picture 3" descr="uramp"/>
          <p:cNvPicPr preferRelativeResize="0">
            <a:picLocks noChangeArrowheads="1"/>
          </p:cNvPicPr>
          <p:nvPr/>
        </p:nvPicPr>
        <p:blipFill>
          <a:blip r:embed="rId4"/>
          <a:srcRect/>
          <a:stretch>
            <a:fillRect/>
          </a:stretch>
        </p:blipFill>
        <p:spPr bwMode="auto">
          <a:xfrm>
            <a:off x="1101500" y="1600199"/>
            <a:ext cx="4613500" cy="2231119"/>
          </a:xfrm>
          <a:prstGeom prst="rect">
            <a:avLst/>
          </a:prstGeom>
          <a:noFill/>
          <a:ln w="9525">
            <a:noFill/>
            <a:miter lim="800000"/>
            <a:headEnd/>
            <a:tailEnd/>
          </a:ln>
          <a:effectLst/>
        </p:spPr>
      </p:pic>
      <p:sp>
        <p:nvSpPr>
          <p:cNvPr id="6" name="Rectangle 4"/>
          <p:cNvSpPr>
            <a:spLocks noChangeArrowheads="1"/>
          </p:cNvSpPr>
          <p:nvPr/>
        </p:nvSpPr>
        <p:spPr bwMode="auto">
          <a:xfrm>
            <a:off x="1101500" y="4020275"/>
            <a:ext cx="4613500" cy="2193303"/>
          </a:xfrm>
          <a:prstGeom prst="rect">
            <a:avLst/>
          </a:prstGeom>
          <a:gradFill rotWithShape="0">
            <a:gsLst>
              <a:gs pos="0">
                <a:srgbClr val="000000"/>
              </a:gs>
              <a:gs pos="100000">
                <a:schemeClr val="tx1"/>
              </a:gs>
            </a:gsLst>
            <a:lin ang="0" scaled="1"/>
          </a:gradFill>
          <a:ln w="9525">
            <a:noFill/>
            <a:miter lim="800000"/>
            <a:headEnd/>
            <a:tailEnd/>
          </a:ln>
          <a:effectLst/>
        </p:spPr>
        <p:txBody>
          <a:bodyPr wrap="none" anchor="ctr"/>
          <a:lstStyle/>
          <a:p>
            <a:endParaRPr lang="en-US"/>
          </a:p>
        </p:txBody>
      </p:sp>
      <p:sp>
        <p:nvSpPr>
          <p:cNvPr id="7" name="TextBox 6"/>
          <p:cNvSpPr txBox="1"/>
          <p:nvPr/>
        </p:nvSpPr>
        <p:spPr>
          <a:xfrm>
            <a:off x="6629400" y="2514600"/>
            <a:ext cx="2363190" cy="369332"/>
          </a:xfrm>
          <a:prstGeom prst="rect">
            <a:avLst/>
          </a:prstGeom>
          <a:noFill/>
        </p:spPr>
        <p:txBody>
          <a:bodyPr wrap="square" rtlCol="0">
            <a:spAutoFit/>
          </a:bodyPr>
          <a:lstStyle/>
          <a:p>
            <a:r>
              <a:rPr lang="en-US" b="1" dirty="0" smtClean="0"/>
              <a:t>Not</a:t>
            </a:r>
            <a:r>
              <a:rPr lang="en-US" dirty="0" smtClean="0"/>
              <a:t> Gamma Correct!</a:t>
            </a:r>
            <a:endParaRPr lang="en-US" dirty="0"/>
          </a:p>
        </p:txBody>
      </p:sp>
      <p:sp>
        <p:nvSpPr>
          <p:cNvPr id="8" name="TextBox 7"/>
          <p:cNvSpPr txBox="1"/>
          <p:nvPr/>
        </p:nvSpPr>
        <p:spPr>
          <a:xfrm>
            <a:off x="6705600" y="4953000"/>
            <a:ext cx="1810111" cy="369332"/>
          </a:xfrm>
          <a:prstGeom prst="rect">
            <a:avLst/>
          </a:prstGeom>
          <a:noFill/>
        </p:spPr>
        <p:txBody>
          <a:bodyPr wrap="none" rtlCol="0">
            <a:spAutoFit/>
          </a:bodyPr>
          <a:lstStyle/>
          <a:p>
            <a:r>
              <a:rPr lang="en-US" dirty="0" smtClean="0"/>
              <a:t>Gamma Correct</a:t>
            </a:r>
            <a:endParaRPr lang="en-US" dirty="0"/>
          </a:p>
        </p:txBody>
      </p:sp>
      <p:cxnSp>
        <p:nvCxnSpPr>
          <p:cNvPr id="10" name="Straight Connector 9"/>
          <p:cNvCxnSpPr/>
          <p:nvPr/>
        </p:nvCxnSpPr>
        <p:spPr bwMode="auto">
          <a:xfrm flipV="1">
            <a:off x="685800" y="1371600"/>
            <a:ext cx="5867400" cy="2438400"/>
          </a:xfrm>
          <a:prstGeom prst="line">
            <a:avLst/>
          </a:prstGeom>
          <a:solidFill>
            <a:srgbClr val="FFFFFF"/>
          </a:solidFill>
          <a:ln w="50800" cap="flat" cmpd="sng" algn="ctr">
            <a:solidFill>
              <a:srgbClr val="FF0000"/>
            </a:solidFill>
            <a:prstDash val="solid"/>
            <a:round/>
            <a:headEnd type="none" w="med" len="med"/>
            <a:tailEnd type="none" w="med" len="med"/>
          </a:ln>
          <a:effectLst/>
        </p:spPr>
      </p:cxnSp>
      <p:cxnSp>
        <p:nvCxnSpPr>
          <p:cNvPr id="11" name="Straight Connector 10"/>
          <p:cNvCxnSpPr/>
          <p:nvPr/>
        </p:nvCxnSpPr>
        <p:spPr bwMode="auto">
          <a:xfrm rot="10800000">
            <a:off x="838200" y="1447800"/>
            <a:ext cx="5638800" cy="2438400"/>
          </a:xfrm>
          <a:prstGeom prst="line">
            <a:avLst/>
          </a:prstGeom>
          <a:solidFill>
            <a:srgbClr val="FFFFFF"/>
          </a:solidFill>
          <a:ln w="50800" cap="flat" cmpd="sng" algn="ctr">
            <a:solidFill>
              <a:srgbClr val="FF0000"/>
            </a:solidFill>
            <a:prstDash val="solid"/>
            <a:round/>
            <a:headEnd type="none" w="med" len="med"/>
            <a:tailEnd type="none" w="med" len="med"/>
          </a:ln>
          <a:effectLst/>
        </p:spPr>
      </p:cxnSp>
    </p:spTree>
    <p:custDataLst>
      <p:tags r:id="rId1"/>
    </p:custDataLst>
  </p:cSld>
  <p:clrMapOvr>
    <a:masterClrMapping/>
  </p:clrMapOvr>
  <p:transition advTm="56551">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7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700" decel="50000" fill="hold">
                                          <p:stCondLst>
                                            <p:cond delay="0"/>
                                          </p:stCondLst>
                                        </p:cTn>
                                        <p:tgtEl>
                                          <p:spTgt spid="10"/>
                                        </p:tgtEl>
                                        <p:attrNameLst>
                                          <p:attrName>ppt_x</p:attrName>
                                          <p:attrName>ppt_y</p:attrName>
                                        </p:attrNameLst>
                                      </p:cBhvr>
                                    </p:animMotion>
                                    <p:animEffect transition="in" filter="fade">
                                      <p:cBhvr>
                                        <p:cTn id="9" dur="700"/>
                                        <p:tgtEl>
                                          <p:spTgt spid="10"/>
                                        </p:tgtEl>
                                      </p:cBhvr>
                                    </p:animEffect>
                                  </p:childTnLst>
                                </p:cTn>
                              </p:par>
                              <p:par>
                                <p:cTn id="10" presetID="52" presetClass="entr" presetSubtype="0" fill="hold" nodeType="withEffect">
                                  <p:stCondLst>
                                    <p:cond delay="200"/>
                                  </p:stCondLst>
                                  <p:childTnLst>
                                    <p:set>
                                      <p:cBhvr>
                                        <p:cTn id="11" dur="1" fill="hold">
                                          <p:stCondLst>
                                            <p:cond delay="0"/>
                                          </p:stCondLst>
                                        </p:cTn>
                                        <p:tgtEl>
                                          <p:spTgt spid="11"/>
                                        </p:tgtEl>
                                        <p:attrNameLst>
                                          <p:attrName>style.visibility</p:attrName>
                                        </p:attrNameLst>
                                      </p:cBhvr>
                                      <p:to>
                                        <p:strVal val="visible"/>
                                      </p:to>
                                    </p:set>
                                    <p:animScale>
                                      <p:cBhvr>
                                        <p:cTn id="12" dur="8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800" decel="50000" fill="hold">
                                          <p:stCondLst>
                                            <p:cond delay="0"/>
                                          </p:stCondLst>
                                        </p:cTn>
                                        <p:tgtEl>
                                          <p:spTgt spid="11"/>
                                        </p:tgtEl>
                                        <p:attrNameLst>
                                          <p:attrName>ppt_x</p:attrName>
                                          <p:attrName>ppt_y</p:attrName>
                                        </p:attrNameLst>
                                      </p:cBhvr>
                                    </p:animMotion>
                                    <p:animEffect transition="in" filter="fade">
                                      <p:cBhvr>
                                        <p:cTn id="14" dur="800"/>
                                        <p:tgtEl>
                                          <p:spTgt spid="11"/>
                                        </p:tgtEl>
                                      </p:cBhvr>
                                    </p:animEffect>
                                  </p:childTnLst>
                                </p:cTn>
                              </p:par>
                              <p:par>
                                <p:cTn id="15" presetID="2" presetClass="entr" presetSubtype="4" fill="hold" grpId="0" nodeType="withEffect">
                                  <p:stCondLst>
                                    <p:cond delay="1000"/>
                                  </p:stCondLst>
                                  <p:iterate type="lt">
                                    <p:tmPct val="0"/>
                                  </p:iterate>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par>
                                <p:cTn id="19" presetID="52" presetClass="entr" presetSubtype="0" fill="hold" grpId="0" nodeType="withEffect">
                                  <p:stCondLst>
                                    <p:cond delay="800"/>
                                  </p:stCondLst>
                                  <p:childTnLst>
                                    <p:set>
                                      <p:cBhvr>
                                        <p:cTn id="20" dur="1" fill="hold">
                                          <p:stCondLst>
                                            <p:cond delay="0"/>
                                          </p:stCondLst>
                                        </p:cTn>
                                        <p:tgtEl>
                                          <p:spTgt spid="8"/>
                                        </p:tgtEl>
                                        <p:attrNameLst>
                                          <p:attrName>style.visibility</p:attrName>
                                        </p:attrNameLst>
                                      </p:cBhvr>
                                      <p:to>
                                        <p:strVal val="visible"/>
                                      </p:to>
                                    </p:set>
                                    <p:animScale>
                                      <p:cBhvr>
                                        <p:cTn id="2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8"/>
                                        </p:tgtEl>
                                        <p:attrNameLst>
                                          <p:attrName>ppt_x</p:attrName>
                                          <p:attrName>ppt_y</p:attrName>
                                        </p:attrNameLst>
                                      </p:cBhvr>
                                    </p:animMotion>
                                    <p:animEffect transition="in" filter="fade">
                                      <p:cBhvr>
                                        <p:cTn id="2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Render Targets &amp; Blending</a:t>
            </a:r>
            <a:endParaRPr lang="en-US" dirty="0"/>
          </a:p>
        </p:txBody>
      </p:sp>
      <p:sp>
        <p:nvSpPr>
          <p:cNvPr id="3" name="Content Placeholder 2"/>
          <p:cNvSpPr>
            <a:spLocks noGrp="1"/>
          </p:cNvSpPr>
          <p:nvPr>
            <p:ph idx="1"/>
          </p:nvPr>
        </p:nvSpPr>
        <p:spPr>
          <a:xfrm>
            <a:off x="276225" y="3009900"/>
            <a:ext cx="8443913" cy="3637919"/>
          </a:xfrm>
        </p:spPr>
        <p:txBody>
          <a:bodyPr/>
          <a:lstStyle/>
          <a:p>
            <a:r>
              <a:rPr lang="en-US" dirty="0" smtClean="0"/>
              <a:t>To use</a:t>
            </a:r>
          </a:p>
          <a:p>
            <a:pPr lvl="1"/>
            <a:r>
              <a:rPr lang="en-US" dirty="0" smtClean="0"/>
              <a:t>Direct3D9: </a:t>
            </a:r>
            <a:r>
              <a:rPr lang="en-US" b="1" dirty="0" smtClean="0">
                <a:effectLst/>
                <a:latin typeface="Courier New" pitchFamily="49" charset="0"/>
              </a:rPr>
              <a:t>D3DRS_sRGBWRITEENABLE</a:t>
            </a:r>
            <a:endParaRPr lang="en-US" b="1" dirty="0" smtClean="0"/>
          </a:p>
          <a:p>
            <a:pPr lvl="1"/>
            <a:r>
              <a:rPr lang="en-US" dirty="0" smtClean="0"/>
              <a:t>Xbox 360</a:t>
            </a:r>
            <a:r>
              <a:rPr lang="en-US" b="1" dirty="0" smtClean="0"/>
              <a:t>: </a:t>
            </a:r>
            <a:r>
              <a:rPr lang="en-US" b="1" dirty="0" smtClean="0">
                <a:latin typeface="Courier New" pitchFamily="49" charset="0"/>
                <a:cs typeface="Courier New" pitchFamily="49" charset="0"/>
              </a:rPr>
              <a:t>MAKESRGBFMT(...)</a:t>
            </a:r>
          </a:p>
          <a:p>
            <a:pPr lvl="2">
              <a:buNone/>
            </a:pPr>
            <a:r>
              <a:rPr lang="en-US" dirty="0" smtClean="0"/>
              <a:t>	e.g. </a:t>
            </a:r>
            <a:r>
              <a:rPr lang="en-US" b="1" dirty="0" smtClean="0">
                <a:latin typeface="Courier New" pitchFamily="49" charset="0"/>
                <a:cs typeface="Courier New" pitchFamily="49" charset="0"/>
              </a:rPr>
              <a:t>MAKESRGBFMT(D3DFMT_A8R8G8B8)</a:t>
            </a:r>
          </a:p>
          <a:p>
            <a:pPr lvl="1"/>
            <a:r>
              <a:rPr lang="en-US" dirty="0" smtClean="0"/>
              <a:t>Direct3D10: </a:t>
            </a:r>
            <a:r>
              <a:rPr lang="en-US" b="1" dirty="0" smtClean="0">
                <a:latin typeface="Courier New" pitchFamily="49" charset="0"/>
              </a:rPr>
              <a:t>DXGI_FORMAT_R8G8B8A8_SRGB</a:t>
            </a:r>
          </a:p>
          <a:p>
            <a:pPr lvl="1"/>
            <a:endParaRPr lang="en-US" dirty="0" smtClean="0"/>
          </a:p>
          <a:p>
            <a:pPr lvl="1"/>
            <a:endParaRPr lang="en-US" dirty="0" smtClean="0"/>
          </a:p>
        </p:txBody>
      </p:sp>
      <p:sp>
        <p:nvSpPr>
          <p:cNvPr id="7" name="Rectangle 7"/>
          <p:cNvSpPr>
            <a:spLocks noChangeArrowheads="1"/>
          </p:cNvSpPr>
          <p:nvPr/>
        </p:nvSpPr>
        <p:spPr bwMode="auto">
          <a:xfrm>
            <a:off x="514350" y="1456832"/>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Render Target</a:t>
            </a:r>
          </a:p>
        </p:txBody>
      </p:sp>
      <p:sp>
        <p:nvSpPr>
          <p:cNvPr id="8" name="AutoShape 9"/>
          <p:cNvSpPr>
            <a:spLocks noChangeArrowheads="1"/>
          </p:cNvSpPr>
          <p:nvPr/>
        </p:nvSpPr>
        <p:spPr bwMode="auto">
          <a:xfrm>
            <a:off x="681175" y="1131629"/>
            <a:ext cx="1752600" cy="609600"/>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RT Blender</a:t>
            </a:r>
          </a:p>
        </p:txBody>
      </p:sp>
      <p:sp>
        <p:nvSpPr>
          <p:cNvPr id="9" name="Rectangle 3"/>
          <p:cNvSpPr txBox="1">
            <a:spLocks noChangeArrowheads="1"/>
          </p:cNvSpPr>
          <p:nvPr/>
        </p:nvSpPr>
        <p:spPr bwMode="auto">
          <a:xfrm>
            <a:off x="3524250" y="1170215"/>
            <a:ext cx="5324475" cy="19254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kumimoji="0" lang="en-US" sz="3200" i="0" u="none" strike="noStrike" kern="0" cap="none" spc="0" normalizeH="0" baseline="0" noProof="0" dirty="0" smtClean="0">
                <a:ln>
                  <a:noFill/>
                </a:ln>
                <a:solidFill>
                  <a:srgbClr val="808080"/>
                </a:solidFill>
                <a:effectLst>
                  <a:outerShdw blurRad="38100" dist="38100" dir="2700000" algn="tl">
                    <a:srgbClr val="000000"/>
                  </a:outerShdw>
                </a:effectLst>
                <a:uLnTx/>
                <a:uFillTx/>
                <a:latin typeface="+mn-lt"/>
                <a:ea typeface="+mn-ea"/>
                <a:cs typeface="+mn-cs"/>
              </a:rPr>
              <a:t>Linear Space</a:t>
            </a:r>
          </a:p>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kumimoji="0" lang="en-US" sz="4000" b="0" i="0" u="none" strike="noStrike" kern="0" cap="none" spc="0" normalizeH="0" baseline="0" noProof="0" dirty="0" err="1" smtClean="0">
                <a:ln>
                  <a:noFill/>
                </a:ln>
                <a:effectLst>
                  <a:outerShdw blurRad="38100" dist="38100" dir="2700000" algn="tl">
                    <a:srgbClr val="000000"/>
                  </a:outerShdw>
                </a:effectLst>
                <a:uLnTx/>
                <a:uFillTx/>
                <a:latin typeface="+mn-lt"/>
                <a:ea typeface="+mn-ea"/>
                <a:cs typeface="+mn-cs"/>
              </a:rPr>
              <a:t>sRGB</a:t>
            </a:r>
            <a:r>
              <a:rPr kumimoji="0" lang="en-US" sz="4000" b="0" i="0" u="none" strike="noStrike" kern="0" cap="none" spc="0" normalizeH="0" baseline="0" noProof="0" dirty="0" smtClean="0">
                <a:ln>
                  <a:noFill/>
                </a:ln>
                <a:effectLst>
                  <a:outerShdw blurRad="38100" dist="38100" dir="2700000" algn="tl">
                    <a:srgbClr val="000000"/>
                  </a:outerShdw>
                </a:effectLst>
                <a:uLnTx/>
                <a:uFillTx/>
                <a:latin typeface="+mn-lt"/>
                <a:ea typeface="+mn-ea"/>
                <a:cs typeface="+mn-cs"/>
              </a:rPr>
              <a:t> Space</a:t>
            </a:r>
          </a:p>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lang="en-US" sz="3200" kern="0" dirty="0" smtClean="0">
                <a:solidFill>
                  <a:srgbClr val="808080"/>
                </a:solidFill>
                <a:effectLst>
                  <a:outerShdw blurRad="38100" dist="38100" dir="2700000" algn="tl">
                    <a:srgbClr val="000000"/>
                  </a:outerShdw>
                </a:effectLst>
                <a:latin typeface="+mn-lt"/>
              </a:rPr>
              <a:t>HDR</a:t>
            </a:r>
            <a:endParaRPr kumimoji="0" lang="en-US" sz="3200" b="0" i="0" u="none" strike="noStrike" kern="0" cap="none" spc="0" normalizeH="0" baseline="0" noProof="0" dirty="0" smtClean="0">
              <a:ln>
                <a:noFill/>
              </a:ln>
              <a:solidFill>
                <a:srgbClr val="808080"/>
              </a:solidFill>
              <a:effectLst>
                <a:outerShdw blurRad="38100" dist="38100" dir="2700000" algn="tl">
                  <a:srgbClr val="000000"/>
                </a:outerShdw>
              </a:effectLst>
              <a:uLnTx/>
              <a:uFillTx/>
              <a:latin typeface="+mn-lt"/>
              <a:ea typeface="+mn-ea"/>
              <a:cs typeface="+mn-cs"/>
            </a:endParaRPr>
          </a:p>
        </p:txBody>
      </p:sp>
    </p:spTree>
  </p:cSld>
  <p:clrMapOvr>
    <a:masterClrMapping/>
  </p:clrMapOvr>
  <p:transition advTm="70279">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Render Targets &amp; Blending</a:t>
            </a:r>
            <a:endParaRPr lang="en-US" dirty="0"/>
          </a:p>
        </p:txBody>
      </p:sp>
      <p:sp>
        <p:nvSpPr>
          <p:cNvPr id="3" name="Content Placeholder 2"/>
          <p:cNvSpPr>
            <a:spLocks noGrp="1"/>
          </p:cNvSpPr>
          <p:nvPr>
            <p:ph idx="1"/>
          </p:nvPr>
        </p:nvSpPr>
        <p:spPr>
          <a:xfrm>
            <a:off x="285750" y="3190875"/>
            <a:ext cx="8443913" cy="3194721"/>
          </a:xfrm>
        </p:spPr>
        <p:txBody>
          <a:bodyPr/>
          <a:lstStyle/>
          <a:p>
            <a:r>
              <a:rPr lang="en-US" dirty="0" smtClean="0"/>
              <a:t>Plenty of precision – can keep everything linear</a:t>
            </a:r>
          </a:p>
          <a:p>
            <a:r>
              <a:rPr lang="en-US" dirty="0" smtClean="0"/>
              <a:t>Float spends majority of precision on lower-end (best for dark colors!)</a:t>
            </a:r>
          </a:p>
          <a:p>
            <a:r>
              <a:rPr lang="en-US" dirty="0" smtClean="0"/>
              <a:t>Still need to present gamma-correct data</a:t>
            </a:r>
          </a:p>
          <a:p>
            <a:pPr lvl="1"/>
            <a:r>
              <a:rPr lang="en-US" dirty="0" smtClean="0"/>
              <a:t>Tone map to </a:t>
            </a:r>
            <a:r>
              <a:rPr lang="en-US" dirty="0" err="1" smtClean="0"/>
              <a:t>sRGB</a:t>
            </a:r>
            <a:endParaRPr lang="en-US" dirty="0" smtClean="0"/>
          </a:p>
        </p:txBody>
      </p:sp>
      <p:sp>
        <p:nvSpPr>
          <p:cNvPr id="7" name="Rectangle 7"/>
          <p:cNvSpPr>
            <a:spLocks noChangeArrowheads="1"/>
          </p:cNvSpPr>
          <p:nvPr/>
        </p:nvSpPr>
        <p:spPr bwMode="auto">
          <a:xfrm>
            <a:off x="514350" y="1456832"/>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Render Target</a:t>
            </a:r>
          </a:p>
        </p:txBody>
      </p:sp>
      <p:sp>
        <p:nvSpPr>
          <p:cNvPr id="8" name="AutoShape 9"/>
          <p:cNvSpPr>
            <a:spLocks noChangeArrowheads="1"/>
          </p:cNvSpPr>
          <p:nvPr/>
        </p:nvSpPr>
        <p:spPr bwMode="auto">
          <a:xfrm>
            <a:off x="681175" y="1131629"/>
            <a:ext cx="1752600" cy="609600"/>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RT Blender</a:t>
            </a:r>
          </a:p>
        </p:txBody>
      </p:sp>
      <p:sp>
        <p:nvSpPr>
          <p:cNvPr id="9" name="Rectangle 3"/>
          <p:cNvSpPr txBox="1">
            <a:spLocks noChangeArrowheads="1"/>
          </p:cNvSpPr>
          <p:nvPr/>
        </p:nvSpPr>
        <p:spPr bwMode="auto">
          <a:xfrm>
            <a:off x="3524250" y="1170215"/>
            <a:ext cx="5324475" cy="192541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kumimoji="0" lang="en-US" sz="3200" i="0" u="none" strike="noStrike" kern="0" cap="none" spc="0" normalizeH="0" baseline="0" noProof="0" dirty="0" smtClean="0">
                <a:ln>
                  <a:noFill/>
                </a:ln>
                <a:solidFill>
                  <a:srgbClr val="808080"/>
                </a:solidFill>
                <a:effectLst>
                  <a:outerShdw blurRad="38100" dist="38100" dir="2700000" algn="tl">
                    <a:srgbClr val="000000"/>
                  </a:outerShdw>
                </a:effectLst>
                <a:uLnTx/>
                <a:uFillTx/>
                <a:latin typeface="+mn-lt"/>
                <a:ea typeface="+mn-ea"/>
                <a:cs typeface="+mn-cs"/>
              </a:rPr>
              <a:t>Linear Space</a:t>
            </a:r>
          </a:p>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kumimoji="0" lang="en-US" sz="3200" b="0" i="0" u="none" strike="noStrike" kern="0" cap="none" spc="0" normalizeH="0" baseline="0" noProof="0" dirty="0" err="1" smtClean="0">
                <a:ln>
                  <a:noFill/>
                </a:ln>
                <a:solidFill>
                  <a:srgbClr val="808080"/>
                </a:solidFill>
                <a:effectLst>
                  <a:outerShdw blurRad="38100" dist="38100" dir="2700000" algn="tl">
                    <a:srgbClr val="000000"/>
                  </a:outerShdw>
                </a:effectLst>
                <a:uLnTx/>
                <a:uFillTx/>
                <a:latin typeface="+mn-lt"/>
                <a:ea typeface="+mn-ea"/>
                <a:cs typeface="+mn-cs"/>
              </a:rPr>
              <a:t>sRGB</a:t>
            </a:r>
            <a:r>
              <a:rPr kumimoji="0" lang="en-US" sz="3200" b="0" i="0" u="none" strike="noStrike" kern="0" cap="none" spc="0" normalizeH="0" baseline="0" noProof="0" dirty="0" smtClean="0">
                <a:ln>
                  <a:noFill/>
                </a:ln>
                <a:solidFill>
                  <a:srgbClr val="808080"/>
                </a:solidFill>
                <a:effectLst>
                  <a:outerShdw blurRad="38100" dist="38100" dir="2700000" algn="tl">
                    <a:srgbClr val="000000"/>
                  </a:outerShdw>
                </a:effectLst>
                <a:uLnTx/>
                <a:uFillTx/>
                <a:latin typeface="+mn-lt"/>
                <a:ea typeface="+mn-ea"/>
                <a:cs typeface="+mn-cs"/>
              </a:rPr>
              <a:t> Space</a:t>
            </a:r>
          </a:p>
          <a:p>
            <a:pPr marL="447675" marR="0" lvl="0" indent="-447675" algn="l" defTabSz="914400" rtl="0" eaLnBrk="1" fontAlgn="base" latinLnBrk="0" hangingPunct="1">
              <a:lnSpc>
                <a:spcPct val="90000"/>
              </a:lnSpc>
              <a:spcBef>
                <a:spcPct val="30000"/>
              </a:spcBef>
              <a:spcAft>
                <a:spcPct val="0"/>
              </a:spcAft>
              <a:buClr>
                <a:schemeClr val="tx2"/>
              </a:buClr>
              <a:buSzTx/>
              <a:buFont typeface="Wingdings 2" pitchFamily="18" charset="2"/>
              <a:buBlip>
                <a:blip r:embed="rId3"/>
              </a:buBlip>
              <a:tabLst/>
              <a:defRPr/>
            </a:pPr>
            <a:r>
              <a:rPr lang="en-US" sz="4000" b="1" kern="0" dirty="0" smtClean="0">
                <a:solidFill>
                  <a:srgbClr val="FFFFFF"/>
                </a:solidFill>
                <a:effectLst>
                  <a:outerShdw blurRad="38100" dist="38100" dir="2700000" algn="tl">
                    <a:srgbClr val="000000"/>
                  </a:outerShdw>
                </a:effectLst>
                <a:latin typeface="+mn-lt"/>
              </a:rPr>
              <a:t>HDR</a:t>
            </a:r>
            <a:endParaRPr kumimoji="0" lang="en-US" sz="4000" b="1" i="0" u="none" strike="noStrike" kern="0" cap="none" spc="0" normalizeH="0" baseline="0" noProof="0" dirty="0" smtClean="0">
              <a:ln>
                <a:noFill/>
              </a:ln>
              <a:solidFill>
                <a:srgbClr val="FFFFFF"/>
              </a:solidFill>
              <a:effectLst>
                <a:outerShdw blurRad="38100" dist="38100" dir="2700000" algn="tl">
                  <a:srgbClr val="000000"/>
                </a:outerShdw>
              </a:effectLst>
              <a:uLnTx/>
              <a:uFillTx/>
              <a:latin typeface="+mn-lt"/>
              <a:ea typeface="+mn-ea"/>
              <a:cs typeface="+mn-cs"/>
            </a:endParaRPr>
          </a:p>
        </p:txBody>
      </p:sp>
    </p:spTree>
  </p:cSld>
  <p:clrMapOvr>
    <a:masterClrMapping/>
  </p:clrMapOvr>
  <p:transition advTm="82399">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28600"/>
            <a:ext cx="8515350" cy="1421928"/>
          </a:xfrm>
        </p:spPr>
        <p:txBody>
          <a:bodyPr/>
          <a:lstStyle/>
          <a:p>
            <a:r>
              <a:rPr lang="en-US" dirty="0" smtClean="0"/>
              <a:t>Blending Issue in DirectX 9</a:t>
            </a:r>
            <a:r>
              <a:rPr lang="en-US" dirty="0" smtClean="0">
                <a:solidFill>
                  <a:srgbClr val="CCCCCC"/>
                </a:solidFill>
              </a:rPr>
              <a:t/>
            </a:r>
            <a:br>
              <a:rPr lang="en-US" dirty="0" smtClean="0">
                <a:solidFill>
                  <a:srgbClr val="CCCCCC"/>
                </a:solidFill>
              </a:rPr>
            </a:br>
            <a:endParaRPr lang="en-US" dirty="0"/>
          </a:p>
        </p:txBody>
      </p:sp>
      <p:sp>
        <p:nvSpPr>
          <p:cNvPr id="3" name="Content Placeholder 2"/>
          <p:cNvSpPr>
            <a:spLocks noGrp="1"/>
          </p:cNvSpPr>
          <p:nvPr>
            <p:ph idx="1"/>
          </p:nvPr>
        </p:nvSpPr>
        <p:spPr>
          <a:xfrm>
            <a:off x="381000" y="1153886"/>
            <a:ext cx="8443913" cy="6407908"/>
          </a:xfrm>
        </p:spPr>
        <p:txBody>
          <a:bodyPr/>
          <a:lstStyle/>
          <a:p>
            <a:r>
              <a:rPr lang="en-US" dirty="0" err="1" smtClean="0"/>
              <a:t>Multipass</a:t>
            </a:r>
            <a:r>
              <a:rPr lang="en-US" dirty="0" smtClean="0"/>
              <a:t>, blending will be off blending in </a:t>
            </a:r>
            <a:r>
              <a:rPr lang="en-US" dirty="0" err="1" smtClean="0"/>
              <a:t>sRGB</a:t>
            </a:r>
            <a:r>
              <a:rPr lang="en-US" dirty="0" smtClean="0"/>
              <a:t> space</a:t>
            </a:r>
          </a:p>
          <a:p>
            <a:r>
              <a:rPr lang="en-US" dirty="0" smtClean="0"/>
              <a:t>DirectX9, XP</a:t>
            </a:r>
          </a:p>
          <a:p>
            <a:pPr lvl="1"/>
            <a:r>
              <a:rPr lang="en-US" dirty="0" smtClean="0"/>
              <a:t>No cap, may be able to tell from device info</a:t>
            </a:r>
          </a:p>
          <a:p>
            <a:r>
              <a:rPr lang="en-US" dirty="0" smtClean="0"/>
              <a:t>DirectX9, Vista </a:t>
            </a:r>
          </a:p>
          <a:p>
            <a:pPr lvl="1"/>
            <a:r>
              <a:rPr lang="en-US" dirty="0" smtClean="0"/>
              <a:t>Check the cap D3DPMISCCAPS_POSTBLENDSRGBCONVERT</a:t>
            </a:r>
          </a:p>
          <a:p>
            <a:pPr lvl="1"/>
            <a:r>
              <a:rPr lang="en-US" dirty="0" smtClean="0"/>
              <a:t>If TRUE, output conversion happens after blender</a:t>
            </a:r>
          </a:p>
          <a:p>
            <a:pPr lvl="1"/>
            <a:r>
              <a:rPr lang="en-US" dirty="0" smtClean="0"/>
              <a:t>Read-</a:t>
            </a:r>
            <a:r>
              <a:rPr lang="en-US" dirty="0" err="1" smtClean="0"/>
              <a:t>degamma</a:t>
            </a:r>
            <a:r>
              <a:rPr lang="en-US" dirty="0" smtClean="0"/>
              <a:t>-blend-</a:t>
            </a:r>
            <a:r>
              <a:rPr lang="en-US" dirty="0" err="1" smtClean="0"/>
              <a:t>regamma</a:t>
            </a:r>
            <a:r>
              <a:rPr lang="en-US" dirty="0" smtClean="0"/>
              <a:t>-write</a:t>
            </a:r>
          </a:p>
          <a:p>
            <a:pPr lvl="1"/>
            <a:endParaRPr lang="en-US" dirty="0" smtClean="0"/>
          </a:p>
          <a:p>
            <a:endParaRPr lang="en-US" dirty="0" smtClean="0"/>
          </a:p>
          <a:p>
            <a:pPr lvl="2">
              <a:lnSpc>
                <a:spcPct val="50000"/>
              </a:lnSpc>
              <a:buNone/>
            </a:pPr>
            <a:endParaRPr lang="en-US" dirty="0"/>
          </a:p>
        </p:txBody>
      </p:sp>
    </p:spTree>
  </p:cSld>
  <p:clrMapOvr>
    <a:masterClrMapping/>
  </p:clrMapOvr>
  <p:transition advTm="131026">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ChangeArrowheads="1"/>
          </p:cNvSpPr>
          <p:nvPr/>
        </p:nvSpPr>
        <p:spPr bwMode="auto">
          <a:xfrm>
            <a:off x="3305175" y="3923807"/>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Render Target</a:t>
            </a:r>
          </a:p>
        </p:txBody>
      </p:sp>
      <p:sp>
        <p:nvSpPr>
          <p:cNvPr id="2" name="Title 1"/>
          <p:cNvSpPr>
            <a:spLocks noGrp="1"/>
          </p:cNvSpPr>
          <p:nvPr>
            <p:ph type="title"/>
          </p:nvPr>
        </p:nvSpPr>
        <p:spPr/>
        <p:txBody>
          <a:bodyPr/>
          <a:lstStyle/>
          <a:p>
            <a:r>
              <a:rPr lang="en-US" dirty="0" smtClean="0"/>
              <a:t>Gamma Consideration Points</a:t>
            </a:r>
            <a:endParaRPr lang="en-US" dirty="0"/>
          </a:p>
        </p:txBody>
      </p:sp>
      <p:sp>
        <p:nvSpPr>
          <p:cNvPr id="4" name="AutoShape 3"/>
          <p:cNvSpPr>
            <a:spLocks noChangeArrowheads="1"/>
          </p:cNvSpPr>
          <p:nvPr/>
        </p:nvSpPr>
        <p:spPr bwMode="auto">
          <a:xfrm>
            <a:off x="6343644" y="2279951"/>
            <a:ext cx="2266955" cy="1939623"/>
          </a:xfrm>
          <a:prstGeom prst="roundRect">
            <a:avLst>
              <a:gd name="adj" fmla="val 16667"/>
            </a:avLst>
          </a:prstGeom>
          <a:gradFill>
            <a:gsLst>
              <a:gs pos="0">
                <a:srgbClr val="002060"/>
              </a:gs>
              <a:gs pos="50000">
                <a:srgbClr val="00B0F0"/>
              </a:gs>
              <a:gs pos="100000">
                <a:srgbClr val="002060"/>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Monitor</a:t>
            </a:r>
          </a:p>
        </p:txBody>
      </p:sp>
      <p:sp>
        <p:nvSpPr>
          <p:cNvPr id="6" name="AutoShape 8"/>
          <p:cNvSpPr>
            <a:spLocks noChangeArrowheads="1"/>
          </p:cNvSpPr>
          <p:nvPr/>
        </p:nvSpPr>
        <p:spPr bwMode="auto">
          <a:xfrm>
            <a:off x="3448050" y="1533048"/>
            <a:ext cx="1752600" cy="914400"/>
          </a:xfrm>
          <a:prstGeom prst="roundRect">
            <a:avLst>
              <a:gd name="adj" fmla="val 16667"/>
            </a:avLst>
          </a:prstGeom>
          <a:gradFill flip="none" rotWithShape="1">
            <a:gsLst>
              <a:gs pos="0">
                <a:schemeClr val="accent6">
                  <a:lumMod val="50000"/>
                </a:schemeClr>
              </a:gs>
              <a:gs pos="50000">
                <a:schemeClr val="accent2"/>
              </a:gs>
              <a:gs pos="100000">
                <a:schemeClr val="accent6">
                  <a:lumMod val="50000"/>
                </a:schemeClr>
              </a:gs>
            </a:gsLst>
            <a:lin ang="2700000" scaled="1"/>
            <a:tileRect/>
          </a:gradFill>
          <a:ln w="34925">
            <a:solidFill>
              <a:srgbClr val="FFFFFF"/>
            </a:solidFill>
            <a:round/>
            <a:headEnd/>
            <a:tailEnd/>
          </a:ln>
          <a:effectLst>
            <a:outerShdw blurRad="317500" dir="2700000" algn="ctr">
              <a:srgbClr val="000000"/>
            </a:outerShdw>
          </a:effectLst>
          <a:scene3d>
            <a:camera prst="perspectiveLeft"/>
            <a:lightRig rig="threePt" dir="t"/>
          </a:scene3d>
          <a:sp3d extrusionH="38100" prstMaterial="plastic">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Pixel</a:t>
            </a:r>
          </a:p>
          <a:p>
            <a:pPr algn="ctr" eaLnBrk="0" hangingPunct="0">
              <a:lnSpc>
                <a:spcPct val="100000"/>
              </a:lnSpc>
            </a:pPr>
            <a:r>
              <a:rPr lang="en-US" sz="1800" b="1" dirty="0" err="1">
                <a:solidFill>
                  <a:schemeClr val="tx1"/>
                </a:solidFill>
                <a:effectLst/>
              </a:rPr>
              <a:t>Shader</a:t>
            </a:r>
            <a:endParaRPr lang="en-US" sz="1800" b="1" dirty="0">
              <a:solidFill>
                <a:schemeClr val="tx1"/>
              </a:solidFill>
              <a:effectLst/>
            </a:endParaRPr>
          </a:p>
        </p:txBody>
      </p:sp>
      <p:sp>
        <p:nvSpPr>
          <p:cNvPr id="7" name="AutoShape 9"/>
          <p:cNvSpPr>
            <a:spLocks noChangeArrowheads="1"/>
          </p:cNvSpPr>
          <p:nvPr/>
        </p:nvSpPr>
        <p:spPr bwMode="auto">
          <a:xfrm>
            <a:off x="3443425" y="3008054"/>
            <a:ext cx="1752600" cy="609600"/>
          </a:xfrm>
          <a:prstGeom prst="roundRect">
            <a:avLst>
              <a:gd name="adj" fmla="val 16667"/>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round/>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RT Blender</a:t>
            </a:r>
          </a:p>
        </p:txBody>
      </p:sp>
      <p:sp>
        <p:nvSpPr>
          <p:cNvPr id="12" name="Rectangle 20"/>
          <p:cNvSpPr>
            <a:spLocks noChangeArrowheads="1"/>
          </p:cNvSpPr>
          <p:nvPr/>
        </p:nvSpPr>
        <p:spPr bwMode="auto">
          <a:xfrm>
            <a:off x="3733800" y="4723907"/>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Front Buffer</a:t>
            </a:r>
          </a:p>
        </p:txBody>
      </p:sp>
      <p:grpSp>
        <p:nvGrpSpPr>
          <p:cNvPr id="3" name="Group 39"/>
          <p:cNvGrpSpPr/>
          <p:nvPr/>
        </p:nvGrpSpPr>
        <p:grpSpPr>
          <a:xfrm>
            <a:off x="2343149" y="1971197"/>
            <a:ext cx="5038726" cy="3313271"/>
            <a:chOff x="2438399" y="2171222"/>
            <a:chExt cx="5038726" cy="3313271"/>
          </a:xfrm>
        </p:grpSpPr>
        <p:sp>
          <p:nvSpPr>
            <p:cNvPr id="8" name="Line 13"/>
            <p:cNvSpPr>
              <a:spLocks noChangeShapeType="1"/>
            </p:cNvSpPr>
            <p:nvPr/>
          </p:nvSpPr>
          <p:spPr bwMode="auto">
            <a:xfrm>
              <a:off x="4419600" y="3829050"/>
              <a:ext cx="0" cy="345613"/>
            </a:xfrm>
            <a:prstGeom prst="line">
              <a:avLst/>
            </a:prstGeom>
            <a:noFill/>
            <a:ln w="38100">
              <a:solidFill>
                <a:schemeClr val="tx1"/>
              </a:solidFill>
              <a:round/>
              <a:headEnd/>
              <a:tailEnd type="triangle" w="med" len="med"/>
            </a:ln>
            <a:effectLst/>
          </p:spPr>
          <p:txBody>
            <a:bodyPr/>
            <a:lstStyle/>
            <a:p>
              <a:endParaRPr lang="en-US"/>
            </a:p>
          </p:txBody>
        </p:sp>
        <p:sp>
          <p:nvSpPr>
            <p:cNvPr id="9" name="Line 14"/>
            <p:cNvSpPr>
              <a:spLocks noChangeShapeType="1"/>
            </p:cNvSpPr>
            <p:nvPr/>
          </p:nvSpPr>
          <p:spPr bwMode="auto">
            <a:xfrm>
              <a:off x="4419600" y="2628423"/>
              <a:ext cx="0" cy="619602"/>
            </a:xfrm>
            <a:prstGeom prst="line">
              <a:avLst/>
            </a:prstGeom>
            <a:noFill/>
            <a:ln w="38100">
              <a:solidFill>
                <a:schemeClr val="tx1"/>
              </a:solidFill>
              <a:round/>
              <a:headEnd/>
              <a:tailEnd type="triangle" w="med" len="med"/>
            </a:ln>
            <a:effectLst/>
          </p:spPr>
          <p:txBody>
            <a:bodyPr/>
            <a:lstStyle/>
            <a:p>
              <a:endParaRPr lang="en-US"/>
            </a:p>
          </p:txBody>
        </p:sp>
        <p:sp>
          <p:nvSpPr>
            <p:cNvPr id="27" name="Line 18"/>
            <p:cNvSpPr>
              <a:spLocks noChangeShapeType="1"/>
            </p:cNvSpPr>
            <p:nvPr/>
          </p:nvSpPr>
          <p:spPr bwMode="auto">
            <a:xfrm flipV="1">
              <a:off x="5867399" y="4267200"/>
              <a:ext cx="1609726" cy="1217293"/>
            </a:xfrm>
            <a:prstGeom prst="line">
              <a:avLst/>
            </a:prstGeom>
            <a:noFill/>
            <a:ln w="38100">
              <a:solidFill>
                <a:schemeClr val="tx1"/>
              </a:solidFill>
              <a:round/>
              <a:headEnd/>
              <a:tailEnd type="triangle" w="med" len="med"/>
            </a:ln>
            <a:effectLst/>
          </p:spPr>
          <p:txBody>
            <a:bodyPr/>
            <a:lstStyle/>
            <a:p>
              <a:endParaRPr lang="en-US"/>
            </a:p>
          </p:txBody>
        </p:sp>
        <p:sp>
          <p:nvSpPr>
            <p:cNvPr id="35" name="Line 11"/>
            <p:cNvSpPr>
              <a:spLocks noChangeShapeType="1"/>
            </p:cNvSpPr>
            <p:nvPr/>
          </p:nvSpPr>
          <p:spPr bwMode="auto">
            <a:xfrm>
              <a:off x="2438399" y="2171222"/>
              <a:ext cx="1228725" cy="477"/>
            </a:xfrm>
            <a:prstGeom prst="line">
              <a:avLst/>
            </a:prstGeom>
            <a:noFill/>
            <a:ln w="38100">
              <a:solidFill>
                <a:schemeClr val="tx1"/>
              </a:solidFill>
              <a:round/>
              <a:headEnd/>
              <a:tailEnd type="triangle" w="med" len="med"/>
            </a:ln>
            <a:effectLst/>
          </p:spPr>
          <p:txBody>
            <a:bodyPr/>
            <a:lstStyle/>
            <a:p>
              <a:endParaRPr lang="en-US"/>
            </a:p>
          </p:txBody>
        </p:sp>
      </p:grpSp>
      <p:sp>
        <p:nvSpPr>
          <p:cNvPr id="14" name="Rectangle 6"/>
          <p:cNvSpPr>
            <a:spLocks noChangeArrowheads="1"/>
          </p:cNvSpPr>
          <p:nvPr/>
        </p:nvSpPr>
        <p:spPr bwMode="auto">
          <a:xfrm>
            <a:off x="1171575" y="1561623"/>
            <a:ext cx="1828800" cy="9144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perspectiveRigh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Texture</a:t>
            </a:r>
          </a:p>
        </p:txBody>
      </p:sp>
    </p:spTree>
    <p:custDataLst>
      <p:tags r:id="rId1"/>
    </p:custDataLst>
  </p:cSld>
  <p:clrMapOvr>
    <a:masterClrMapping/>
  </p:clrMapOvr>
  <p:transition advTm="14944">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8.67362E-19 1.11111E-6 C -0.02239 -0.14561 -0.04479 -0.29121 -0.10833 -0.37917 C -0.17187 -0.46713 -0.34253 -0.51482 -0.38125 -0.52778 " pathEditMode="relative" ptsTypes="aaA">
                                      <p:cBhvr>
                                        <p:cTn id="6" dur="1000" fill="hold"/>
                                        <p:tgtEl>
                                          <p:spTgt spid="12"/>
                                        </p:tgtEl>
                                        <p:attrNameLst>
                                          <p:attrName>ppt_x</p:attrName>
                                          <p:attrName>ppt_y</p:attrName>
                                        </p:attrNameLst>
                                      </p:cBhvr>
                                    </p:animMotion>
                                  </p:childTnLst>
                                </p:cTn>
                              </p:par>
                              <p:par>
                                <p:cTn id="7" presetID="49" presetClass="path" presetSubtype="0" accel="50000" decel="50000" fill="hold" grpId="1" nodeType="withEffect">
                                  <p:stCondLst>
                                    <p:cond delay="0"/>
                                  </p:stCondLst>
                                  <p:childTnLst>
                                    <p:animMotion origin="layout" path="M 1.66667E-6 -2.59259E-6 L -0.69063 -0.05972 " pathEditMode="relative" rAng="0" ptsTypes="AA">
                                      <p:cBhvr>
                                        <p:cTn id="8" dur="900" fill="hold"/>
                                        <p:tgtEl>
                                          <p:spTgt spid="4"/>
                                        </p:tgtEl>
                                        <p:attrNameLst>
                                          <p:attrName>ppt_x</p:attrName>
                                          <p:attrName>ppt_y</p:attrName>
                                        </p:attrNameLst>
                                      </p:cBhvr>
                                      <p:rCtr x="-345" y="-30"/>
                                    </p:animMotion>
                                  </p:childTnLst>
                                </p:cTn>
                              </p:par>
                              <p:par>
                                <p:cTn id="9" presetID="10" presetClass="exit" presetSubtype="0" fill="hold" nodeType="withEffect">
                                  <p:stCondLst>
                                    <p:cond delay="0"/>
                                  </p:stCondLst>
                                  <p:childTnLst>
                                    <p:animEffect transition="out" filter="fade">
                                      <p:cBhvr>
                                        <p:cTn id="10" dur="500"/>
                                        <p:tgtEl>
                                          <p:spTgt spid="3"/>
                                        </p:tgtEl>
                                      </p:cBhvr>
                                    </p:animEffect>
                                    <p:set>
                                      <p:cBhvr>
                                        <p:cTn id="11" dur="1" fill="hold">
                                          <p:stCondLst>
                                            <p:cond delay="499"/>
                                          </p:stCondLst>
                                        </p:cTn>
                                        <p:tgtEl>
                                          <p:spTgt spid="3"/>
                                        </p:tgtEl>
                                        <p:attrNameLst>
                                          <p:attrName>style.visibility</p:attrName>
                                        </p:attrNameLst>
                                      </p:cBhvr>
                                      <p:to>
                                        <p:strVal val="hidden"/>
                                      </p:to>
                                    </p:set>
                                  </p:childTnLst>
                                </p:cTn>
                              </p:par>
                              <p:par>
                                <p:cTn id="12" presetID="10" presetClass="exit" presetSubtype="0" fill="hold" grpId="0" nodeType="withEffect">
                                  <p:stCondLst>
                                    <p:cond delay="0"/>
                                  </p:stCondLst>
                                  <p:childTnLst>
                                    <p:animEffect transition="out" filter="fade">
                                      <p:cBhvr>
                                        <p:cTn id="13" dur="500"/>
                                        <p:tgtEl>
                                          <p:spTgt spid="14"/>
                                        </p:tgtEl>
                                      </p:cBhvr>
                                    </p:animEffect>
                                    <p:set>
                                      <p:cBhvr>
                                        <p:cTn id="14" dur="1" fill="hold">
                                          <p:stCondLst>
                                            <p:cond delay="499"/>
                                          </p:stCondLst>
                                        </p:cTn>
                                        <p:tgtEl>
                                          <p:spTgt spid="14"/>
                                        </p:tgtEl>
                                        <p:attrNameLst>
                                          <p:attrName>style.visibility</p:attrName>
                                        </p:attrNameLst>
                                      </p:cBhvr>
                                      <p:to>
                                        <p:strVal val="hidden"/>
                                      </p:to>
                                    </p:set>
                                  </p:childTnLst>
                                </p:cTn>
                              </p:par>
                              <p:par>
                                <p:cTn id="15" presetID="10" presetClass="exit" presetSubtype="0" fill="hold" grpId="0" nodeType="withEffect">
                                  <p:stCondLst>
                                    <p:cond delay="0"/>
                                  </p:stCondLst>
                                  <p:childTnLst>
                                    <p:animEffect transition="out" filter="fade">
                                      <p:cBhvr>
                                        <p:cTn id="16" dur="500"/>
                                        <p:tgtEl>
                                          <p:spTgt spid="6"/>
                                        </p:tgtEl>
                                      </p:cBhvr>
                                    </p:animEffect>
                                    <p:set>
                                      <p:cBhvr>
                                        <p:cTn id="17" dur="1" fill="hold">
                                          <p:stCondLst>
                                            <p:cond delay="499"/>
                                          </p:stCondLst>
                                        </p:cTn>
                                        <p:tgtEl>
                                          <p:spTgt spid="6"/>
                                        </p:tgtEl>
                                        <p:attrNameLst>
                                          <p:attrName>style.visibility</p:attrName>
                                        </p:attrNameLst>
                                      </p:cBhvr>
                                      <p:to>
                                        <p:strVal val="hidden"/>
                                      </p:to>
                                    </p:set>
                                  </p:childTnLst>
                                </p:cTn>
                              </p:par>
                              <p:par>
                                <p:cTn id="18" presetID="10" presetClass="exit" presetSubtype="0" fill="hold" grpId="0" nodeType="withEffect">
                                  <p:stCondLst>
                                    <p:cond delay="0"/>
                                  </p:stCondLst>
                                  <p:childTnLst>
                                    <p:animEffect transition="out" filter="fade">
                                      <p:cBhvr>
                                        <p:cTn id="19" dur="500"/>
                                        <p:tgtEl>
                                          <p:spTgt spid="5"/>
                                        </p:tgtEl>
                                      </p:cBhvr>
                                    </p:animEffect>
                                    <p:set>
                                      <p:cBhvr>
                                        <p:cTn id="20" dur="1" fill="hold">
                                          <p:stCondLst>
                                            <p:cond delay="499"/>
                                          </p:stCondLst>
                                        </p:cTn>
                                        <p:tgtEl>
                                          <p:spTgt spid="5"/>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500"/>
                                        <p:tgtEl>
                                          <p:spTgt spid="7"/>
                                        </p:tgtEl>
                                      </p:cBhvr>
                                    </p:animEffect>
                                    <p:set>
                                      <p:cBhvr>
                                        <p:cTn id="23"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 grpId="1" animBg="1"/>
      <p:bldP spid="6" grpId="0" animBg="1"/>
      <p:bldP spid="7" grpId="0" animBg="1"/>
      <p:bldP spid="12" grpId="0" animBg="1"/>
      <p:bldP spid="14"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 Buffer &amp; Monitor</a:t>
            </a:r>
            <a:endParaRPr lang="en-US" dirty="0"/>
          </a:p>
        </p:txBody>
      </p:sp>
      <p:sp>
        <p:nvSpPr>
          <p:cNvPr id="3" name="Content Placeholder 2"/>
          <p:cNvSpPr>
            <a:spLocks noGrp="1"/>
          </p:cNvSpPr>
          <p:nvPr>
            <p:ph idx="1"/>
          </p:nvPr>
        </p:nvSpPr>
        <p:spPr>
          <a:xfrm>
            <a:off x="2514600" y="1417637"/>
            <a:ext cx="6310313" cy="3970318"/>
          </a:xfrm>
        </p:spPr>
        <p:txBody>
          <a:bodyPr/>
          <a:lstStyle/>
          <a:p>
            <a:r>
              <a:rPr lang="en-US" dirty="0" smtClean="0"/>
              <a:t>When render target </a:t>
            </a:r>
            <a:r>
              <a:rPr lang="en-US" dirty="0" err="1" smtClean="0"/>
              <a:t>sRGB</a:t>
            </a:r>
            <a:endParaRPr lang="en-US" dirty="0" smtClean="0"/>
          </a:p>
          <a:p>
            <a:pPr lvl="1"/>
            <a:r>
              <a:rPr lang="en-US" dirty="0" smtClean="0"/>
              <a:t>Do nothing – display expects </a:t>
            </a:r>
            <a:r>
              <a:rPr lang="en-US" dirty="0" err="1" smtClean="0"/>
              <a:t>sRGB</a:t>
            </a:r>
            <a:endParaRPr lang="en-US" dirty="0" smtClean="0"/>
          </a:p>
          <a:p>
            <a:pPr lvl="1"/>
            <a:r>
              <a:rPr lang="en-US" dirty="0" smtClean="0"/>
              <a:t>Maybe tweak for Xbox 360 for PWL4</a:t>
            </a:r>
          </a:p>
          <a:p>
            <a:r>
              <a:rPr lang="en-US" dirty="0" smtClean="0"/>
              <a:t>When render target Linear</a:t>
            </a:r>
          </a:p>
          <a:p>
            <a:pPr lvl="1"/>
            <a:r>
              <a:rPr lang="en-US" dirty="0" smtClean="0"/>
              <a:t>Apply compensation curve</a:t>
            </a:r>
          </a:p>
          <a:p>
            <a:pPr lvl="1"/>
            <a:r>
              <a:rPr lang="en-US" dirty="0" smtClean="0"/>
              <a:t>(Set Device Gamma Ramp)</a:t>
            </a:r>
          </a:p>
        </p:txBody>
      </p:sp>
      <p:sp>
        <p:nvSpPr>
          <p:cNvPr id="4" name="AutoShape 3"/>
          <p:cNvSpPr>
            <a:spLocks noChangeArrowheads="1"/>
          </p:cNvSpPr>
          <p:nvPr/>
        </p:nvSpPr>
        <p:spPr bwMode="auto">
          <a:xfrm>
            <a:off x="28569" y="1851326"/>
            <a:ext cx="2266955" cy="1939623"/>
          </a:xfrm>
          <a:prstGeom prst="roundRect">
            <a:avLst>
              <a:gd name="adj" fmla="val 16667"/>
            </a:avLst>
          </a:prstGeom>
          <a:gradFill>
            <a:gsLst>
              <a:gs pos="0">
                <a:srgbClr val="002060"/>
              </a:gs>
              <a:gs pos="50000">
                <a:srgbClr val="00B0F0"/>
              </a:gs>
              <a:gs pos="100000">
                <a:srgbClr val="002060"/>
              </a:gs>
            </a:gsLst>
            <a:lin ang="2700000" scaled="1"/>
          </a:gradFill>
          <a:ln w="34925">
            <a:solidFill>
              <a:srgbClr val="FFFFFF"/>
            </a:solidFill>
            <a:round/>
            <a:headEnd/>
            <a:tailEnd/>
          </a:ln>
          <a:effectLst>
            <a:outerShdw blurRad="317500" dir="2700000" algn="ctr">
              <a:srgbClr val="000000">
                <a:alpha val="43000"/>
              </a:srgbClr>
            </a:outerShdw>
          </a:effectLst>
          <a:scene3d>
            <a:camera prst="perspectiveContrastingLeftFacing"/>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Monitor</a:t>
            </a:r>
          </a:p>
        </p:txBody>
      </p:sp>
      <p:sp>
        <p:nvSpPr>
          <p:cNvPr id="5" name="Rectangle 20"/>
          <p:cNvSpPr>
            <a:spLocks noChangeArrowheads="1"/>
          </p:cNvSpPr>
          <p:nvPr/>
        </p:nvSpPr>
        <p:spPr bwMode="auto">
          <a:xfrm>
            <a:off x="257175" y="1113932"/>
            <a:ext cx="2057400" cy="1066800"/>
          </a:xfrm>
          <a:prstGeom prst="rect">
            <a:avLst/>
          </a:prstGeom>
          <a:gradFill>
            <a:gsLst>
              <a:gs pos="0">
                <a:schemeClr val="accent2">
                  <a:gamma/>
                  <a:shade val="63529"/>
                  <a:invGamma/>
                </a:schemeClr>
              </a:gs>
              <a:gs pos="50000">
                <a:schemeClr val="accent2"/>
              </a:gs>
              <a:gs pos="100000">
                <a:schemeClr val="accent2">
                  <a:gamma/>
                  <a:shade val="63529"/>
                  <a:invGamma/>
                </a:schemeClr>
              </a:gs>
            </a:gsLst>
            <a:lin ang="2700000" scaled="1"/>
          </a:gradFill>
          <a:ln w="34925">
            <a:solidFill>
              <a:srgbClr val="FFFFFF"/>
            </a:solidFill>
            <a:miter lim="800000"/>
            <a:headEnd/>
            <a:tailEnd/>
          </a:ln>
          <a:effectLst>
            <a:outerShdw blurRad="317500" dir="2700000" algn="ctr">
              <a:srgbClr val="000000">
                <a:alpha val="43000"/>
              </a:srgbClr>
            </a:outerShdw>
          </a:effectLst>
          <a:scene3d>
            <a:camera prst="obliqueTopLeft"/>
            <a:lightRig rig="threePt" dir="t">
              <a:rot lat="0" lon="0" rev="0"/>
            </a:lightRig>
          </a:scene3d>
          <a:sp3d extrusionH="38100" prstMaterial="metal">
            <a:bevelT w="260350" h="50800" prst="softRound"/>
            <a:bevelB prst="softRound"/>
          </a:sp3d>
        </p:spPr>
        <p:txBody>
          <a:bodyPr wrap="none" anchor="ctr"/>
          <a:lstStyle/>
          <a:p>
            <a:pPr algn="ctr" eaLnBrk="0" hangingPunct="0">
              <a:lnSpc>
                <a:spcPct val="100000"/>
              </a:lnSpc>
            </a:pPr>
            <a:r>
              <a:rPr lang="en-US" sz="1800" b="1" dirty="0">
                <a:solidFill>
                  <a:schemeClr val="tx1"/>
                </a:solidFill>
                <a:effectLst/>
              </a:rPr>
              <a:t>Front Buffer</a:t>
            </a:r>
          </a:p>
        </p:txBody>
      </p:sp>
    </p:spTree>
  </p:cSld>
  <p:clrMapOvr>
    <a:masterClrMapping/>
  </p:clrMapOvr>
  <p:transition advTm="48174">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438274" y="1409700"/>
            <a:ext cx="5962650" cy="4552950"/>
            <a:chOff x="885824" y="1171575"/>
            <a:chExt cx="5962650" cy="4552950"/>
          </a:xfrm>
        </p:grpSpPr>
        <p:sp>
          <p:nvSpPr>
            <p:cNvPr id="4" name="Rectangle 3"/>
            <p:cNvSpPr/>
            <p:nvPr/>
          </p:nvSpPr>
          <p:spPr bwMode="auto">
            <a:xfrm>
              <a:off x="885824" y="1171575"/>
              <a:ext cx="2981325" cy="4552950"/>
            </a:xfrm>
            <a:prstGeom prst="rect">
              <a:avLst/>
            </a:prstGeom>
            <a:gradFill>
              <a:gsLst>
                <a:gs pos="0">
                  <a:schemeClr val="tx1">
                    <a:lumMod val="50000"/>
                  </a:schemeClr>
                </a:gs>
                <a:gs pos="100000">
                  <a:schemeClr val="bg2"/>
                </a:gs>
              </a:gsLst>
              <a:lin ang="5400000" scaled="0"/>
            </a:gra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Trebuchet MS" pitchFamily="34" charset="0"/>
              </a:endParaRPr>
            </a:p>
          </p:txBody>
        </p:sp>
        <p:sp>
          <p:nvSpPr>
            <p:cNvPr id="5" name="Rectangle 4"/>
            <p:cNvSpPr/>
            <p:nvPr/>
          </p:nvSpPr>
          <p:spPr bwMode="auto">
            <a:xfrm>
              <a:off x="3867149" y="1171575"/>
              <a:ext cx="2981325" cy="971550"/>
            </a:xfrm>
            <a:prstGeom prst="rect">
              <a:avLst/>
            </a:prstGeom>
            <a:gradFill>
              <a:gsLst>
                <a:gs pos="0">
                  <a:schemeClr val="tx1">
                    <a:lumMod val="50000"/>
                  </a:schemeClr>
                </a:gs>
                <a:gs pos="100000">
                  <a:schemeClr val="bg2">
                    <a:lumMod val="50000"/>
                    <a:lumOff val="50000"/>
                  </a:schemeClr>
                </a:gs>
              </a:gsLst>
              <a:lin ang="5400000" scaled="0"/>
            </a:gra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rebuchet MS" pitchFamily="34" charset="0"/>
              </a:endParaRPr>
            </a:p>
          </p:txBody>
        </p:sp>
        <p:sp>
          <p:nvSpPr>
            <p:cNvPr id="6" name="Rectangle 5"/>
            <p:cNvSpPr/>
            <p:nvPr/>
          </p:nvSpPr>
          <p:spPr bwMode="auto">
            <a:xfrm>
              <a:off x="3867149" y="2143125"/>
              <a:ext cx="2981325" cy="971550"/>
            </a:xfrm>
            <a:prstGeom prst="rect">
              <a:avLst/>
            </a:prstGeom>
            <a:solidFill>
              <a:schemeClr val="bg2">
                <a:lumMod val="65000"/>
                <a:lumOff val="35000"/>
              </a:schemeClr>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rebuchet MS" pitchFamily="34" charset="0"/>
              </a:endParaRPr>
            </a:p>
          </p:txBody>
        </p:sp>
        <p:sp>
          <p:nvSpPr>
            <p:cNvPr id="7" name="Rectangle 6"/>
            <p:cNvSpPr/>
            <p:nvPr/>
          </p:nvSpPr>
          <p:spPr bwMode="auto">
            <a:xfrm>
              <a:off x="3867149" y="3114675"/>
              <a:ext cx="2981325" cy="971550"/>
            </a:xfrm>
            <a:prstGeom prst="rect">
              <a:avLst/>
            </a:prstGeom>
            <a:solidFill>
              <a:schemeClr val="bg2">
                <a:lumMod val="75000"/>
                <a:lumOff val="25000"/>
              </a:schemeClr>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rebuchet MS" pitchFamily="34" charset="0"/>
              </a:endParaRPr>
            </a:p>
          </p:txBody>
        </p:sp>
        <p:sp>
          <p:nvSpPr>
            <p:cNvPr id="8" name="Rectangle 7"/>
            <p:cNvSpPr/>
            <p:nvPr/>
          </p:nvSpPr>
          <p:spPr bwMode="auto">
            <a:xfrm>
              <a:off x="3867149" y="4076700"/>
              <a:ext cx="2981325" cy="971550"/>
            </a:xfrm>
            <a:prstGeom prst="rect">
              <a:avLst/>
            </a:prstGeom>
            <a:solidFill>
              <a:schemeClr val="bg2">
                <a:lumMod val="85000"/>
                <a:lumOff val="15000"/>
              </a:schemeClr>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rebuchet MS" pitchFamily="34" charset="0"/>
              </a:endParaRPr>
            </a:p>
          </p:txBody>
        </p:sp>
        <p:sp>
          <p:nvSpPr>
            <p:cNvPr id="9" name="Rectangle 8"/>
            <p:cNvSpPr/>
            <p:nvPr/>
          </p:nvSpPr>
          <p:spPr bwMode="auto">
            <a:xfrm>
              <a:off x="3867149" y="5029199"/>
              <a:ext cx="2981325" cy="676275"/>
            </a:xfrm>
            <a:prstGeom prst="rect">
              <a:avLst/>
            </a:prstGeom>
            <a:solidFill>
              <a:schemeClr val="bg2"/>
            </a:solidFill>
            <a:ln w="127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Trebuchet MS" pitchFamily="34" charset="0"/>
              </a:endParaRPr>
            </a:p>
          </p:txBody>
        </p:sp>
      </p:grpSp>
      <p:sp>
        <p:nvSpPr>
          <p:cNvPr id="2" name="Title 1"/>
          <p:cNvSpPr>
            <a:spLocks noGrp="1"/>
          </p:cNvSpPr>
          <p:nvPr>
            <p:ph type="title"/>
          </p:nvPr>
        </p:nvSpPr>
        <p:spPr>
          <a:xfrm>
            <a:off x="323850" y="228600"/>
            <a:ext cx="8515350" cy="1421928"/>
          </a:xfrm>
        </p:spPr>
        <p:txBody>
          <a:bodyPr/>
          <a:lstStyle/>
          <a:p>
            <a:r>
              <a:rPr lang="en-US" dirty="0" smtClean="0"/>
              <a:t>Applying a Gamma Ramp</a:t>
            </a:r>
            <a:r>
              <a:rPr lang="en-US" dirty="0" smtClean="0">
                <a:solidFill>
                  <a:srgbClr val="CCCCCC"/>
                </a:solidFill>
              </a:rPr>
              <a:t/>
            </a:r>
            <a:br>
              <a:rPr lang="en-US" dirty="0" smtClean="0">
                <a:solidFill>
                  <a:srgbClr val="CCCCCC"/>
                </a:solidFill>
              </a:rPr>
            </a:br>
            <a:endParaRPr lang="en-US" dirty="0"/>
          </a:p>
        </p:txBody>
      </p:sp>
      <p:sp>
        <p:nvSpPr>
          <p:cNvPr id="3" name="Content Placeholder 2"/>
          <p:cNvSpPr>
            <a:spLocks noGrp="1"/>
          </p:cNvSpPr>
          <p:nvPr>
            <p:ph idx="1"/>
          </p:nvPr>
        </p:nvSpPr>
        <p:spPr>
          <a:xfrm>
            <a:off x="381000" y="1153886"/>
            <a:ext cx="8443913" cy="4780189"/>
          </a:xfrm>
        </p:spPr>
        <p:txBody>
          <a:bodyPr/>
          <a:lstStyle/>
          <a:p>
            <a:r>
              <a:rPr lang="en-US" dirty="0" smtClean="0"/>
              <a:t>Applying gamma adjustment to linear data results in loss of accuracy</a:t>
            </a:r>
          </a:p>
          <a:p>
            <a:pPr lvl="1"/>
            <a:r>
              <a:rPr lang="en-US" dirty="0" smtClean="0"/>
              <a:t>256 discrete intensity values reduced to around 184</a:t>
            </a:r>
          </a:p>
          <a:p>
            <a:pPr lvl="1"/>
            <a:r>
              <a:rPr lang="en-US" dirty="0" smtClean="0"/>
              <a:t>E.g. Input 1/255 maps to 22/255 in </a:t>
            </a:r>
            <a:r>
              <a:rPr lang="en-US" dirty="0" err="1" smtClean="0"/>
              <a:t>sRGB</a:t>
            </a:r>
            <a:endParaRPr lang="en-US" dirty="0" smtClean="0"/>
          </a:p>
          <a:p>
            <a:pPr lvl="1"/>
            <a:r>
              <a:rPr lang="en-US" dirty="0" smtClean="0"/>
              <a:t>Only 72% of original precision retained</a:t>
            </a:r>
          </a:p>
          <a:p>
            <a:pPr lvl="1"/>
            <a:r>
              <a:rPr lang="en-US" dirty="0" smtClean="0"/>
              <a:t>Most precision lost in dark colors</a:t>
            </a:r>
          </a:p>
          <a:p>
            <a:pPr lvl="1"/>
            <a:r>
              <a:rPr lang="en-US" dirty="0" smtClean="0"/>
              <a:t>This is the worst place to lose precision!</a:t>
            </a:r>
          </a:p>
          <a:p>
            <a:r>
              <a:rPr lang="en-US" dirty="0" smtClean="0"/>
              <a:t>Visible as quantization or “banding”</a:t>
            </a:r>
          </a:p>
          <a:p>
            <a:endParaRPr lang="en-US" dirty="0" smtClean="0"/>
          </a:p>
          <a:p>
            <a:endParaRPr lang="en-US" dirty="0" smtClean="0"/>
          </a:p>
          <a:p>
            <a:pPr lvl="2">
              <a:lnSpc>
                <a:spcPct val="50000"/>
              </a:lnSpc>
              <a:buNone/>
            </a:pPr>
            <a:endParaRPr lang="en-US" dirty="0"/>
          </a:p>
        </p:txBody>
      </p:sp>
    </p:spTree>
  </p:cSld>
  <p:clrMapOvr>
    <a:masterClrMapping/>
  </p:clrMapOvr>
  <p:transition advTm="69546">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3">
                                            <p:txEl>
                                              <p:pRg st="0" end="0"/>
                                            </p:txEl>
                                          </p:spTgt>
                                        </p:tgtEl>
                                      </p:cBhvr>
                                    </p:animEffect>
                                    <p:set>
                                      <p:cBhvr>
                                        <p:cTn id="7" dur="1" fill="hold">
                                          <p:stCondLst>
                                            <p:cond delay="999"/>
                                          </p:stCondLst>
                                        </p:cTn>
                                        <p:tgtEl>
                                          <p:spTgt spid="3">
                                            <p:txEl>
                                              <p:pRg st="0" end="0"/>
                                            </p:txEl>
                                          </p:spTgt>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1000"/>
                                        <p:tgtEl>
                                          <p:spTgt spid="3">
                                            <p:txEl>
                                              <p:pRg st="1" end="1"/>
                                            </p:txEl>
                                          </p:spTgt>
                                        </p:tgtEl>
                                      </p:cBhvr>
                                    </p:animEffect>
                                    <p:set>
                                      <p:cBhvr>
                                        <p:cTn id="10" dur="1" fill="hold">
                                          <p:stCondLst>
                                            <p:cond delay="999"/>
                                          </p:stCondLst>
                                        </p:cTn>
                                        <p:tgtEl>
                                          <p:spTgt spid="3">
                                            <p:txEl>
                                              <p:pRg st="1" end="1"/>
                                            </p:txEl>
                                          </p:spTgt>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1000"/>
                                        <p:tgtEl>
                                          <p:spTgt spid="3">
                                            <p:txEl>
                                              <p:pRg st="2" end="2"/>
                                            </p:txEl>
                                          </p:spTgt>
                                        </p:tgtEl>
                                      </p:cBhvr>
                                    </p:animEffect>
                                    <p:set>
                                      <p:cBhvr>
                                        <p:cTn id="13" dur="1" fill="hold">
                                          <p:stCondLst>
                                            <p:cond delay="999"/>
                                          </p:stCondLst>
                                        </p:cTn>
                                        <p:tgtEl>
                                          <p:spTgt spid="3">
                                            <p:txEl>
                                              <p:pRg st="2" end="2"/>
                                            </p:txEl>
                                          </p:spTgt>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1000"/>
                                        <p:tgtEl>
                                          <p:spTgt spid="3">
                                            <p:txEl>
                                              <p:pRg st="3" end="3"/>
                                            </p:txEl>
                                          </p:spTgt>
                                        </p:tgtEl>
                                      </p:cBhvr>
                                    </p:animEffect>
                                    <p:set>
                                      <p:cBhvr>
                                        <p:cTn id="16" dur="1" fill="hold">
                                          <p:stCondLst>
                                            <p:cond delay="999"/>
                                          </p:stCondLst>
                                        </p:cTn>
                                        <p:tgtEl>
                                          <p:spTgt spid="3">
                                            <p:txEl>
                                              <p:pRg st="3" end="3"/>
                                            </p:txEl>
                                          </p:spTgt>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1000"/>
                                        <p:tgtEl>
                                          <p:spTgt spid="3">
                                            <p:txEl>
                                              <p:pRg st="4" end="4"/>
                                            </p:txEl>
                                          </p:spTgt>
                                        </p:tgtEl>
                                      </p:cBhvr>
                                    </p:animEffect>
                                    <p:set>
                                      <p:cBhvr>
                                        <p:cTn id="19" dur="1" fill="hold">
                                          <p:stCondLst>
                                            <p:cond delay="999"/>
                                          </p:stCondLst>
                                        </p:cTn>
                                        <p:tgtEl>
                                          <p:spTgt spid="3">
                                            <p:txEl>
                                              <p:pRg st="4" end="4"/>
                                            </p:txEl>
                                          </p:spTgt>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1000"/>
                                        <p:tgtEl>
                                          <p:spTgt spid="3">
                                            <p:txEl>
                                              <p:pRg st="5" end="5"/>
                                            </p:txEl>
                                          </p:spTgt>
                                        </p:tgtEl>
                                      </p:cBhvr>
                                    </p:animEffect>
                                    <p:set>
                                      <p:cBhvr>
                                        <p:cTn id="22" dur="1" fill="hold">
                                          <p:stCondLst>
                                            <p:cond delay="999"/>
                                          </p:stCondLst>
                                        </p:cTn>
                                        <p:tgtEl>
                                          <p:spTgt spid="3">
                                            <p:txEl>
                                              <p:pRg st="5" end="5"/>
                                            </p:txEl>
                                          </p:spTgt>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1000"/>
                                        <p:tgtEl>
                                          <p:spTgt spid="3">
                                            <p:txEl>
                                              <p:pRg st="6" end="6"/>
                                            </p:txEl>
                                          </p:spTgt>
                                        </p:tgtEl>
                                      </p:cBhvr>
                                    </p:animEffect>
                                    <p:set>
                                      <p:cBhvr>
                                        <p:cTn id="25" dur="1" fill="hold">
                                          <p:stCondLst>
                                            <p:cond delay="999"/>
                                          </p:stCondLst>
                                        </p:cTn>
                                        <p:tgtEl>
                                          <p:spTgt spid="3">
                                            <p:txEl>
                                              <p:pRg st="6" end="6"/>
                                            </p:txEl>
                                          </p:spTgt>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28600"/>
            <a:ext cx="8515350" cy="1255728"/>
          </a:xfrm>
        </p:spPr>
        <p:txBody>
          <a:bodyPr/>
          <a:lstStyle/>
          <a:p>
            <a:r>
              <a:rPr lang="en-US" dirty="0" smtClean="0"/>
              <a:t>Windows, DirectX9</a:t>
            </a:r>
            <a:r>
              <a:rPr lang="en-US" dirty="0" smtClean="0">
                <a:solidFill>
                  <a:srgbClr val="CCCCCC"/>
                </a:solidFill>
              </a:rPr>
              <a:t/>
            </a:r>
            <a:br>
              <a:rPr lang="en-US" dirty="0" smtClean="0">
                <a:solidFill>
                  <a:srgbClr val="CCCCCC"/>
                </a:solidFill>
              </a:rPr>
            </a:br>
            <a:r>
              <a:rPr lang="en-US" sz="3600" dirty="0" smtClean="0">
                <a:solidFill>
                  <a:srgbClr val="A9BBC5"/>
                </a:solidFill>
              </a:rPr>
              <a:t>Applying Ramp</a:t>
            </a:r>
            <a:endParaRPr lang="en-US" dirty="0"/>
          </a:p>
        </p:txBody>
      </p:sp>
      <p:sp>
        <p:nvSpPr>
          <p:cNvPr id="3" name="Content Placeholder 2"/>
          <p:cNvSpPr>
            <a:spLocks noGrp="1"/>
          </p:cNvSpPr>
          <p:nvPr>
            <p:ph idx="1"/>
          </p:nvPr>
        </p:nvSpPr>
        <p:spPr>
          <a:xfrm>
            <a:off x="381000" y="1687286"/>
            <a:ext cx="8443913" cy="5299912"/>
          </a:xfrm>
        </p:spPr>
        <p:txBody>
          <a:bodyPr/>
          <a:lstStyle/>
          <a:p>
            <a:r>
              <a:rPr lang="en-US" dirty="0" smtClean="0"/>
              <a:t>Windowed Mode</a:t>
            </a:r>
          </a:p>
          <a:p>
            <a:pPr lvl="2">
              <a:buNone/>
            </a:pPr>
            <a:r>
              <a:rPr lang="en-US" dirty="0" smtClean="0">
                <a:latin typeface="Courier New" pitchFamily="49" charset="0"/>
                <a:cs typeface="Courier New" pitchFamily="49" charset="0"/>
              </a:rPr>
              <a:t>IDirect3DSwapChain9 *</a:t>
            </a:r>
            <a:r>
              <a:rPr lang="en-US" dirty="0" err="1" smtClean="0">
                <a:latin typeface="Courier New" pitchFamily="49" charset="0"/>
                <a:cs typeface="Courier New" pitchFamily="49" charset="0"/>
              </a:rPr>
              <a:t>pChain</a:t>
            </a:r>
            <a:r>
              <a:rPr lang="en-US" dirty="0" smtClean="0">
                <a:latin typeface="Courier New" pitchFamily="49" charset="0"/>
                <a:cs typeface="Courier New" pitchFamily="49" charset="0"/>
              </a:rPr>
              <a:t>;</a:t>
            </a:r>
          </a:p>
          <a:p>
            <a:pPr lvl="2">
              <a:lnSpc>
                <a:spcPct val="50000"/>
              </a:lnSpc>
              <a:buNone/>
            </a:pPr>
            <a:r>
              <a:rPr lang="en-US" dirty="0" smtClean="0">
                <a:latin typeface="Courier New" pitchFamily="49" charset="0"/>
                <a:cs typeface="Courier New" pitchFamily="49" charset="0"/>
              </a:rPr>
              <a:t>// …</a:t>
            </a:r>
          </a:p>
          <a:p>
            <a:pPr lvl="2">
              <a:lnSpc>
                <a:spcPct val="50000"/>
              </a:lnSpc>
              <a:buNone/>
            </a:pPr>
            <a:r>
              <a:rPr lang="en-US" dirty="0" err="1" smtClean="0">
                <a:latin typeface="Courier New" pitchFamily="49" charset="0"/>
                <a:cs typeface="Courier New" pitchFamily="49" charset="0"/>
              </a:rPr>
              <a:t>pChain</a:t>
            </a:r>
            <a:r>
              <a:rPr lang="en-US" dirty="0" smtClean="0">
                <a:latin typeface="Courier New" pitchFamily="49" charset="0"/>
                <a:cs typeface="Courier New" pitchFamily="49" charset="0"/>
              </a:rPr>
              <a:t>-&gt;Present(NULL, NULL, NULL, NULL,</a:t>
            </a:r>
          </a:p>
          <a:p>
            <a:pPr lvl="2">
              <a:lnSpc>
                <a:spcPct val="50000"/>
              </a:lnSpc>
              <a:buNone/>
            </a:pPr>
            <a:r>
              <a:rPr lang="en-US" dirty="0" smtClean="0">
                <a:latin typeface="Courier New" pitchFamily="49" charset="0"/>
                <a:cs typeface="Courier New" pitchFamily="49" charset="0"/>
              </a:rPr>
              <a:t>		</a:t>
            </a:r>
            <a:r>
              <a:rPr lang="en-US" b="1" dirty="0" smtClean="0">
                <a:latin typeface="Courier New" pitchFamily="49" charset="0"/>
                <a:cs typeface="Courier New" pitchFamily="49" charset="0"/>
              </a:rPr>
              <a:t>D3DPRESENT_LINEAR_CONTENT</a:t>
            </a:r>
            <a:r>
              <a:rPr lang="en-US" dirty="0" smtClean="0">
                <a:latin typeface="Courier New" pitchFamily="49" charset="0"/>
                <a:cs typeface="Courier New" pitchFamily="49" charset="0"/>
              </a:rPr>
              <a:t>);</a:t>
            </a:r>
          </a:p>
          <a:p>
            <a:pPr lvl="2">
              <a:lnSpc>
                <a:spcPct val="50000"/>
              </a:lnSpc>
              <a:buNone/>
            </a:pPr>
            <a:endParaRPr lang="en-US" dirty="0" smtClean="0"/>
          </a:p>
          <a:p>
            <a:r>
              <a:rPr lang="en-US" dirty="0" err="1" smtClean="0"/>
              <a:t>Fullscreen</a:t>
            </a:r>
            <a:r>
              <a:rPr lang="en-US" dirty="0" smtClean="0"/>
              <a:t> Mode (on device setup/reset)</a:t>
            </a:r>
          </a:p>
          <a:p>
            <a:pPr lvl="2">
              <a:buNone/>
            </a:pPr>
            <a:r>
              <a:rPr lang="en-US" dirty="0" smtClean="0">
                <a:latin typeface="Courier New" pitchFamily="49" charset="0"/>
                <a:cs typeface="Courier New" pitchFamily="49" charset="0"/>
              </a:rPr>
              <a:t>D3DGAMMARAMP ramp;</a:t>
            </a:r>
          </a:p>
          <a:p>
            <a:pPr lvl="2">
              <a:buNone/>
            </a:pPr>
            <a:r>
              <a:rPr lang="en-US" dirty="0" smtClean="0">
                <a:latin typeface="Courier New" pitchFamily="49" charset="0"/>
                <a:cs typeface="Courier New" pitchFamily="49" charset="0"/>
              </a:rPr>
              <a:t>// Fill “ramp” arrays</a:t>
            </a:r>
          </a:p>
          <a:p>
            <a:pPr lvl="2">
              <a:buNone/>
            </a:pPr>
            <a:r>
              <a:rPr lang="en-US" dirty="0" smtClean="0">
                <a:latin typeface="Courier New" pitchFamily="49" charset="0"/>
                <a:cs typeface="Courier New" pitchFamily="49" charset="0"/>
              </a:rPr>
              <a:t>pd3dDevice-&gt;</a:t>
            </a:r>
            <a:r>
              <a:rPr lang="en-US" dirty="0" err="1" smtClean="0">
                <a:latin typeface="Courier New" pitchFamily="49" charset="0"/>
                <a:cs typeface="Courier New" pitchFamily="49" charset="0"/>
              </a:rPr>
              <a:t>SetGammaRamp</a:t>
            </a:r>
            <a:r>
              <a:rPr lang="en-US" dirty="0" smtClean="0">
                <a:latin typeface="Courier New" pitchFamily="49" charset="0"/>
                <a:cs typeface="Courier New" pitchFamily="49" charset="0"/>
              </a:rPr>
              <a:t>(0, D3DSGR_NO_CALIBRATE, &amp;ramp)</a:t>
            </a:r>
            <a:endParaRPr lang="en-US" dirty="0" smtClean="0"/>
          </a:p>
          <a:p>
            <a:endParaRPr lang="en-US" dirty="0" smtClean="0"/>
          </a:p>
          <a:p>
            <a:pPr lvl="2">
              <a:lnSpc>
                <a:spcPct val="50000"/>
              </a:lnSpc>
              <a:buNone/>
            </a:pPr>
            <a:endParaRPr lang="en-US" dirty="0"/>
          </a:p>
        </p:txBody>
      </p:sp>
    </p:spTree>
  </p:cSld>
  <p:clrMapOvr>
    <a:masterClrMapping/>
  </p:clrMapOvr>
  <p:transition advTm="95894">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28600"/>
            <a:ext cx="8515350" cy="1255728"/>
          </a:xfrm>
        </p:spPr>
        <p:txBody>
          <a:bodyPr/>
          <a:lstStyle/>
          <a:p>
            <a:r>
              <a:rPr lang="en-US" dirty="0" smtClean="0"/>
              <a:t>Xbox 360</a:t>
            </a:r>
            <a:r>
              <a:rPr lang="en-US" dirty="0" smtClean="0">
                <a:solidFill>
                  <a:srgbClr val="CCCCCC"/>
                </a:solidFill>
              </a:rPr>
              <a:t/>
            </a:r>
            <a:br>
              <a:rPr lang="en-US" dirty="0" smtClean="0">
                <a:solidFill>
                  <a:srgbClr val="CCCCCC"/>
                </a:solidFill>
              </a:rPr>
            </a:br>
            <a:r>
              <a:rPr lang="en-US" sz="3600" dirty="0" smtClean="0">
                <a:solidFill>
                  <a:srgbClr val="A9BBC5"/>
                </a:solidFill>
              </a:rPr>
              <a:t>Applying Ramp</a:t>
            </a:r>
            <a:endParaRPr lang="en-US" dirty="0"/>
          </a:p>
        </p:txBody>
      </p:sp>
      <p:sp>
        <p:nvSpPr>
          <p:cNvPr id="3" name="Content Placeholder 2"/>
          <p:cNvSpPr>
            <a:spLocks noGrp="1"/>
          </p:cNvSpPr>
          <p:nvPr>
            <p:ph idx="1"/>
          </p:nvPr>
        </p:nvSpPr>
        <p:spPr>
          <a:xfrm>
            <a:off x="381000" y="1687286"/>
            <a:ext cx="8443913" cy="6223242"/>
          </a:xfrm>
        </p:spPr>
        <p:txBody>
          <a:bodyPr/>
          <a:lstStyle/>
          <a:p>
            <a:r>
              <a:rPr lang="en-US" dirty="0" smtClean="0"/>
              <a:t>Code same as for DirectX9 on Windows</a:t>
            </a:r>
          </a:p>
          <a:p>
            <a:r>
              <a:rPr lang="en-US" dirty="0" smtClean="0"/>
              <a:t>For 8-bit front-buffer:</a:t>
            </a:r>
          </a:p>
          <a:p>
            <a:pPr lvl="2">
              <a:buNone/>
            </a:pPr>
            <a:r>
              <a:rPr lang="en-US" dirty="0" smtClean="0">
                <a:latin typeface="Courier New" pitchFamily="49" charset="0"/>
                <a:cs typeface="Courier New" pitchFamily="49" charset="0"/>
              </a:rPr>
              <a:t>D3DGAMMARAMP ramp;</a:t>
            </a:r>
          </a:p>
          <a:p>
            <a:pPr lvl="2">
              <a:buNone/>
            </a:pPr>
            <a:r>
              <a:rPr lang="en-US" dirty="0" smtClean="0">
                <a:latin typeface="Courier New" pitchFamily="49" charset="0"/>
                <a:cs typeface="Courier New" pitchFamily="49" charset="0"/>
              </a:rPr>
              <a:t>// Fill “ramp” arrays</a:t>
            </a:r>
          </a:p>
          <a:p>
            <a:pPr lvl="2">
              <a:buNone/>
            </a:pPr>
            <a:r>
              <a:rPr lang="en-US" dirty="0" smtClean="0">
                <a:latin typeface="Courier New" pitchFamily="49" charset="0"/>
                <a:cs typeface="Courier New" pitchFamily="49" charset="0"/>
              </a:rPr>
              <a:t>pd3dDevice-&gt;</a:t>
            </a:r>
            <a:r>
              <a:rPr lang="en-US" dirty="0" err="1" smtClean="0">
                <a:latin typeface="Courier New" pitchFamily="49" charset="0"/>
                <a:cs typeface="Courier New" pitchFamily="49" charset="0"/>
              </a:rPr>
              <a:t>SetGammaRamp</a:t>
            </a:r>
            <a:r>
              <a:rPr lang="en-US" dirty="0" smtClean="0">
                <a:latin typeface="Courier New" pitchFamily="49" charset="0"/>
                <a:cs typeface="Courier New" pitchFamily="49" charset="0"/>
              </a:rPr>
              <a:t>(0, // Unused D3DSGR_NO_CALIBRATE, &amp;ramp)</a:t>
            </a:r>
            <a:endParaRPr lang="en-US" dirty="0" smtClean="0"/>
          </a:p>
          <a:p>
            <a:r>
              <a:rPr lang="en-US" dirty="0" smtClean="0"/>
              <a:t>For 10-bit front-buffer:</a:t>
            </a:r>
          </a:p>
          <a:p>
            <a:pPr lvl="2">
              <a:buNone/>
            </a:pPr>
            <a:r>
              <a:rPr lang="en-US" dirty="0" smtClean="0">
                <a:latin typeface="Courier New" pitchFamily="49" charset="0"/>
                <a:cs typeface="Courier New" pitchFamily="49" charset="0"/>
              </a:rPr>
              <a:t>D3DPWLGAMMA ramp;</a:t>
            </a:r>
          </a:p>
          <a:p>
            <a:pPr lvl="2">
              <a:buNone/>
            </a:pPr>
            <a:r>
              <a:rPr lang="en-US" dirty="0" smtClean="0">
                <a:latin typeface="Courier New" pitchFamily="49" charset="0"/>
                <a:cs typeface="Courier New" pitchFamily="49" charset="0"/>
              </a:rPr>
              <a:t>// Fill “ramp” arrays</a:t>
            </a:r>
          </a:p>
          <a:p>
            <a:pPr lvl="2">
              <a:buNone/>
            </a:pPr>
            <a:r>
              <a:rPr lang="en-US" dirty="0" smtClean="0">
                <a:latin typeface="Courier New" pitchFamily="49" charset="0"/>
                <a:cs typeface="Courier New" pitchFamily="49" charset="0"/>
              </a:rPr>
              <a:t>pd3dDevice-&gt;</a:t>
            </a:r>
            <a:r>
              <a:rPr lang="en-US" dirty="0" err="1" smtClean="0">
                <a:latin typeface="Courier New" pitchFamily="49" charset="0"/>
                <a:cs typeface="Courier New" pitchFamily="49" charset="0"/>
              </a:rPr>
              <a:t>SetPWLGamma</a:t>
            </a:r>
            <a:r>
              <a:rPr lang="en-US" dirty="0" smtClean="0">
                <a:latin typeface="Courier New" pitchFamily="49" charset="0"/>
                <a:cs typeface="Courier New" pitchFamily="49" charset="0"/>
              </a:rPr>
              <a:t>( D3DSGR_NO_CALIBRATE, &amp;ramp)</a:t>
            </a:r>
            <a:endParaRPr lang="en-US" dirty="0" smtClean="0"/>
          </a:p>
          <a:p>
            <a:endParaRPr lang="en-US" dirty="0" smtClean="0"/>
          </a:p>
          <a:p>
            <a:endParaRPr lang="en-US" dirty="0"/>
          </a:p>
        </p:txBody>
      </p:sp>
    </p:spTree>
  </p:cSld>
  <p:clrMapOvr>
    <a:masterClrMapping/>
  </p:clrMapOvr>
  <p:transition advTm="57471">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850" y="228600"/>
            <a:ext cx="8515350" cy="1255728"/>
          </a:xfrm>
        </p:spPr>
        <p:txBody>
          <a:bodyPr/>
          <a:lstStyle/>
          <a:p>
            <a:r>
              <a:rPr lang="en-US" dirty="0" smtClean="0"/>
              <a:t>Direct3D 10</a:t>
            </a:r>
            <a:r>
              <a:rPr lang="en-US" dirty="0" smtClean="0">
                <a:solidFill>
                  <a:srgbClr val="CCCCCC"/>
                </a:solidFill>
              </a:rPr>
              <a:t/>
            </a:r>
            <a:br>
              <a:rPr lang="en-US" dirty="0" smtClean="0">
                <a:solidFill>
                  <a:srgbClr val="CCCCCC"/>
                </a:solidFill>
              </a:rPr>
            </a:br>
            <a:r>
              <a:rPr lang="en-US" sz="3600" dirty="0" smtClean="0">
                <a:solidFill>
                  <a:srgbClr val="A9BBC5"/>
                </a:solidFill>
              </a:rPr>
              <a:t>Applying Ramp</a:t>
            </a:r>
            <a:endParaRPr lang="en-US" dirty="0"/>
          </a:p>
        </p:txBody>
      </p:sp>
      <p:sp>
        <p:nvSpPr>
          <p:cNvPr id="3" name="Content Placeholder 2"/>
          <p:cNvSpPr>
            <a:spLocks noGrp="1"/>
          </p:cNvSpPr>
          <p:nvPr>
            <p:ph idx="1"/>
          </p:nvPr>
        </p:nvSpPr>
        <p:spPr>
          <a:xfrm>
            <a:off x="381000" y="1687286"/>
            <a:ext cx="8443913" cy="1717393"/>
          </a:xfrm>
        </p:spPr>
        <p:txBody>
          <a:bodyPr/>
          <a:lstStyle/>
          <a:p>
            <a:r>
              <a:rPr lang="en-US" dirty="0" smtClean="0"/>
              <a:t>Code very similar to DirectX9</a:t>
            </a:r>
          </a:p>
          <a:p>
            <a:r>
              <a:rPr lang="en-US" dirty="0" smtClean="0"/>
              <a:t>Use </a:t>
            </a:r>
            <a:r>
              <a:rPr lang="en-US" dirty="0" err="1" smtClean="0"/>
              <a:t>IDXGIOutput</a:t>
            </a:r>
            <a:r>
              <a:rPr lang="en-US" dirty="0" smtClean="0"/>
              <a:t>::</a:t>
            </a:r>
            <a:r>
              <a:rPr lang="en-US" dirty="0" err="1" smtClean="0"/>
              <a:t>SetGammaControl</a:t>
            </a:r>
            <a:r>
              <a:rPr lang="en-US" dirty="0" smtClean="0"/>
              <a:t> API</a:t>
            </a:r>
          </a:p>
          <a:p>
            <a:endParaRPr lang="en-US" dirty="0"/>
          </a:p>
        </p:txBody>
      </p:sp>
    </p:spTree>
  </p:cSld>
  <p:clrMapOvr>
    <a:masterClrMapping/>
  </p:clrMapOvr>
  <p:transition advTm="33151">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1106" name="Rectangle 2"/>
          <p:cNvSpPr>
            <a:spLocks noGrp="1" noChangeArrowheads="1"/>
          </p:cNvSpPr>
          <p:nvPr>
            <p:ph type="title"/>
          </p:nvPr>
        </p:nvSpPr>
        <p:spPr>
          <a:xfrm>
            <a:off x="381000" y="228600"/>
            <a:ext cx="8382000" cy="1255728"/>
          </a:xfrm>
        </p:spPr>
        <p:txBody>
          <a:bodyPr/>
          <a:lstStyle/>
          <a:p>
            <a:pPr eaLnBrk="1" hangingPunct="1"/>
            <a:r>
              <a:rPr lang="en-US" dirty="0" smtClean="0"/>
              <a:t>Best Practices</a:t>
            </a:r>
            <a:r>
              <a:rPr lang="en-US" dirty="0" smtClean="0">
                <a:solidFill>
                  <a:srgbClr val="CCCCCC"/>
                </a:solidFill>
              </a:rPr>
              <a:t/>
            </a:r>
            <a:br>
              <a:rPr lang="en-US" dirty="0" smtClean="0">
                <a:solidFill>
                  <a:srgbClr val="CCCCCC"/>
                </a:solidFill>
              </a:rPr>
            </a:br>
            <a:endParaRPr lang="en-US" sz="3600" dirty="0" smtClean="0">
              <a:solidFill>
                <a:schemeClr val="accent1"/>
              </a:solidFill>
            </a:endParaRPr>
          </a:p>
        </p:txBody>
      </p:sp>
      <p:sp>
        <p:nvSpPr>
          <p:cNvPr id="1071107" name="Rectangle 3"/>
          <p:cNvSpPr>
            <a:spLocks noGrp="1" noChangeArrowheads="1"/>
          </p:cNvSpPr>
          <p:nvPr>
            <p:ph idx="1"/>
          </p:nvPr>
        </p:nvSpPr>
        <p:spPr>
          <a:xfrm>
            <a:off x="381000" y="1143000"/>
            <a:ext cx="8410575" cy="4953000"/>
          </a:xfrm>
        </p:spPr>
        <p:txBody>
          <a:bodyPr>
            <a:normAutofit/>
          </a:bodyPr>
          <a:lstStyle/>
          <a:p>
            <a:pPr eaLnBrk="1" hangingPunct="1">
              <a:buFont typeface="Wingdings 2" pitchFamily="18" charset="2"/>
              <a:buBlip>
                <a:blip r:embed="rId3"/>
              </a:buBlip>
              <a:defRPr/>
            </a:pPr>
            <a:r>
              <a:rPr lang="en-US" dirty="0" smtClean="0"/>
              <a:t>Author and store all </a:t>
            </a:r>
            <a:r>
              <a:rPr lang="en-US" dirty="0" err="1" smtClean="0"/>
              <a:t>albedo</a:t>
            </a:r>
            <a:r>
              <a:rPr lang="en-US" dirty="0" smtClean="0"/>
              <a:t> textures in </a:t>
            </a:r>
            <a:r>
              <a:rPr lang="en-US" dirty="0" err="1" smtClean="0"/>
              <a:t>sRGB</a:t>
            </a:r>
            <a:endParaRPr lang="en-US" dirty="0" smtClean="0"/>
          </a:p>
          <a:p>
            <a:pPr eaLnBrk="1" hangingPunct="1">
              <a:buFont typeface="Wingdings 2" pitchFamily="18" charset="2"/>
              <a:buBlip>
                <a:blip r:embed="rId3"/>
              </a:buBlip>
              <a:defRPr/>
            </a:pPr>
            <a:r>
              <a:rPr lang="en-US" dirty="0" smtClean="0"/>
              <a:t>Other texture types:</a:t>
            </a:r>
          </a:p>
          <a:p>
            <a:pPr lvl="1" eaLnBrk="1" hangingPunct="1">
              <a:buFont typeface="Wingdings 2" pitchFamily="18" charset="2"/>
              <a:buBlip>
                <a:blip r:embed="rId3"/>
              </a:buBlip>
              <a:defRPr/>
            </a:pPr>
            <a:r>
              <a:rPr lang="en-US" dirty="0" smtClean="0"/>
              <a:t>Linear if source precision 8 bit</a:t>
            </a:r>
          </a:p>
          <a:p>
            <a:pPr lvl="1" eaLnBrk="1" hangingPunct="1">
              <a:buFont typeface="Wingdings 2" pitchFamily="18" charset="2"/>
              <a:buBlip>
                <a:blip r:embed="rId3"/>
              </a:buBlip>
              <a:defRPr/>
            </a:pPr>
            <a:r>
              <a:rPr lang="en-US" dirty="0" err="1" smtClean="0"/>
              <a:t>sRGB</a:t>
            </a:r>
            <a:r>
              <a:rPr lang="en-US" dirty="0" smtClean="0"/>
              <a:t> if source precision &gt; 8 bit</a:t>
            </a:r>
          </a:p>
          <a:p>
            <a:pPr eaLnBrk="1" hangingPunct="1">
              <a:buFont typeface="Wingdings 2" pitchFamily="18" charset="2"/>
              <a:buBlip>
                <a:blip r:embed="rId3"/>
              </a:buBlip>
              <a:defRPr/>
            </a:pPr>
            <a:r>
              <a:rPr lang="en-US" dirty="0" smtClean="0"/>
              <a:t>Convert to linear in </a:t>
            </a:r>
            <a:r>
              <a:rPr lang="en-US" dirty="0" err="1" smtClean="0"/>
              <a:t>shader</a:t>
            </a:r>
            <a:endParaRPr lang="en-US" dirty="0" smtClean="0"/>
          </a:p>
          <a:p>
            <a:pPr eaLnBrk="1" hangingPunct="1">
              <a:buFont typeface="Wingdings 2" pitchFamily="18" charset="2"/>
              <a:buBlip>
                <a:blip r:embed="rId3"/>
              </a:buBlip>
              <a:defRPr/>
            </a:pPr>
            <a:r>
              <a:rPr lang="en-US" dirty="0" smtClean="0"/>
              <a:t>Convert back to </a:t>
            </a:r>
            <a:r>
              <a:rPr lang="en-US" dirty="0" err="1" smtClean="0"/>
              <a:t>sRGB</a:t>
            </a:r>
            <a:r>
              <a:rPr lang="en-US" dirty="0" smtClean="0"/>
              <a:t> after </a:t>
            </a:r>
            <a:r>
              <a:rPr lang="en-US" dirty="0" err="1" smtClean="0"/>
              <a:t>shader</a:t>
            </a:r>
            <a:endParaRPr lang="en-US" dirty="0" smtClean="0"/>
          </a:p>
          <a:p>
            <a:pPr eaLnBrk="1" hangingPunct="1">
              <a:buFont typeface="Wingdings 2" pitchFamily="18" charset="2"/>
              <a:buBlip>
                <a:blip r:embed="rId3"/>
              </a:buBlip>
              <a:defRPr/>
            </a:pPr>
            <a:r>
              <a:rPr lang="en-US" dirty="0" smtClean="0"/>
              <a:t>Only use monitor gamma to fine-tune</a:t>
            </a:r>
          </a:p>
        </p:txBody>
      </p:sp>
      <p:sp>
        <p:nvSpPr>
          <p:cNvPr id="5124"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 subtitle</a:t>
            </a:r>
          </a:p>
        </p:txBody>
      </p:sp>
    </p:spTree>
  </p:cSld>
  <p:clrMapOvr>
    <a:masterClrMapping/>
  </p:clrMapOvr>
  <p:transition advTm="65068">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t>
            </a:r>
            <a:r>
              <a:rPr lang="en-US" i="1" dirty="0" smtClean="0"/>
              <a:t>is</a:t>
            </a:r>
            <a:r>
              <a:rPr lang="en-US" dirty="0" smtClean="0"/>
              <a:t> Gamma?</a:t>
            </a:r>
            <a:endParaRPr lang="en-US" dirty="0"/>
          </a:p>
        </p:txBody>
      </p:sp>
      <p:sp>
        <p:nvSpPr>
          <p:cNvPr id="3" name="Content Placeholder 2"/>
          <p:cNvSpPr>
            <a:spLocks noGrp="1"/>
          </p:cNvSpPr>
          <p:nvPr>
            <p:ph idx="1"/>
          </p:nvPr>
        </p:nvSpPr>
        <p:spPr>
          <a:xfrm>
            <a:off x="381000" y="1417638"/>
            <a:ext cx="8443913" cy="4376583"/>
          </a:xfrm>
        </p:spPr>
        <p:txBody>
          <a:bodyPr/>
          <a:lstStyle/>
          <a:p>
            <a:r>
              <a:rPr lang="en-US" dirty="0" smtClean="0"/>
              <a:t>Greek letter “</a:t>
            </a:r>
            <a:r>
              <a:rPr lang="el-GR" i="1" dirty="0" smtClean="0"/>
              <a:t>γ</a:t>
            </a:r>
            <a:r>
              <a:rPr lang="en-US" dirty="0" smtClean="0"/>
              <a:t>”!</a:t>
            </a:r>
          </a:p>
          <a:p>
            <a:r>
              <a:rPr lang="en-US" dirty="0" smtClean="0"/>
              <a:t>Represents an exponent value e.g. L = V</a:t>
            </a:r>
            <a:r>
              <a:rPr lang="el-GR" i="1" baseline="50000" dirty="0" smtClean="0"/>
              <a:t>γ</a:t>
            </a:r>
            <a:endParaRPr lang="en-US" i="1" baseline="50000" dirty="0" smtClean="0"/>
          </a:p>
          <a:p>
            <a:r>
              <a:rPr lang="en-US" dirty="0" smtClean="0"/>
              <a:t>Used to define nonlinear exponential relationships</a:t>
            </a:r>
          </a:p>
          <a:p>
            <a:r>
              <a:rPr lang="en-US" dirty="0" smtClean="0"/>
              <a:t>“Gamma Correction”</a:t>
            </a:r>
          </a:p>
          <a:p>
            <a:pPr lvl="1"/>
            <a:r>
              <a:rPr lang="en-US" dirty="0" smtClean="0"/>
              <a:t>Correcting for nonlinear nature of something</a:t>
            </a:r>
          </a:p>
          <a:p>
            <a:r>
              <a:rPr lang="en-US" dirty="0" err="1" smtClean="0"/>
              <a:t>sRGB</a:t>
            </a:r>
            <a:endParaRPr lang="en-US" dirty="0" smtClean="0"/>
          </a:p>
          <a:p>
            <a:pPr lvl="1"/>
            <a:r>
              <a:rPr lang="en-US" dirty="0" smtClean="0"/>
              <a:t>Common standard, approximate by </a:t>
            </a:r>
            <a:r>
              <a:rPr lang="el-GR" i="1" dirty="0" smtClean="0"/>
              <a:t>γ</a:t>
            </a:r>
            <a:r>
              <a:rPr lang="en-US" i="1" dirty="0" smtClean="0"/>
              <a:t> = </a:t>
            </a:r>
            <a:r>
              <a:rPr lang="en-US" dirty="0" smtClean="0"/>
              <a:t>2.2</a:t>
            </a:r>
          </a:p>
        </p:txBody>
      </p:sp>
    </p:spTree>
    <p:custDataLst>
      <p:tags r:id="rId1"/>
    </p:custDataLst>
  </p:cSld>
  <p:clrMapOvr>
    <a:masterClrMapping/>
  </p:clrMapOvr>
  <p:transition advTm="78718">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500"/>
                                        <p:tgtEl>
                                          <p:spTgt spid="3">
                                            <p:txEl>
                                              <p:pRg st="3" end="3"/>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1106" name="Rectangle 2"/>
          <p:cNvSpPr>
            <a:spLocks noGrp="1" noChangeArrowheads="1"/>
          </p:cNvSpPr>
          <p:nvPr>
            <p:ph type="title"/>
          </p:nvPr>
        </p:nvSpPr>
        <p:spPr>
          <a:xfrm>
            <a:off x="381000" y="228600"/>
            <a:ext cx="8382000" cy="1244600"/>
          </a:xfrm>
        </p:spPr>
        <p:txBody>
          <a:bodyPr/>
          <a:lstStyle/>
          <a:p>
            <a:pPr eaLnBrk="1" hangingPunct="1"/>
            <a:r>
              <a:rPr lang="en-US" dirty="0" smtClean="0"/>
              <a:t>Best Practices</a:t>
            </a:r>
            <a:r>
              <a:rPr lang="en-US" dirty="0" smtClean="0">
                <a:solidFill>
                  <a:srgbClr val="CCCCCC"/>
                </a:solidFill>
              </a:rPr>
              <a:t/>
            </a:r>
            <a:br>
              <a:rPr lang="en-US" dirty="0" smtClean="0">
                <a:solidFill>
                  <a:srgbClr val="CCCCCC"/>
                </a:solidFill>
              </a:rPr>
            </a:br>
            <a:r>
              <a:rPr lang="en-US" sz="3600" dirty="0" smtClean="0">
                <a:solidFill>
                  <a:srgbClr val="A9BBC5"/>
                </a:solidFill>
              </a:rPr>
              <a:t>HDR</a:t>
            </a:r>
            <a:endParaRPr lang="en-US" sz="3600" dirty="0" smtClean="0">
              <a:solidFill>
                <a:schemeClr val="accent1"/>
              </a:solidFill>
            </a:endParaRPr>
          </a:p>
        </p:txBody>
      </p:sp>
      <p:sp>
        <p:nvSpPr>
          <p:cNvPr id="1071107" name="Rectangle 3"/>
          <p:cNvSpPr>
            <a:spLocks noGrp="1" noChangeArrowheads="1"/>
          </p:cNvSpPr>
          <p:nvPr>
            <p:ph idx="1"/>
          </p:nvPr>
        </p:nvSpPr>
        <p:spPr>
          <a:xfrm>
            <a:off x="381000" y="1612900"/>
            <a:ext cx="8410575" cy="4483100"/>
          </a:xfrm>
        </p:spPr>
        <p:txBody>
          <a:bodyPr>
            <a:normAutofit/>
          </a:bodyPr>
          <a:lstStyle/>
          <a:p>
            <a:pPr eaLnBrk="1" hangingPunct="1">
              <a:buFont typeface="Wingdings 2" pitchFamily="18" charset="2"/>
              <a:buBlip>
                <a:blip r:embed="rId3"/>
              </a:buBlip>
              <a:defRPr/>
            </a:pPr>
            <a:r>
              <a:rPr lang="en-US" dirty="0" smtClean="0"/>
              <a:t>HDR has loads of precision</a:t>
            </a:r>
          </a:p>
          <a:p>
            <a:pPr lvl="1" eaLnBrk="1" hangingPunct="1">
              <a:buFont typeface="Wingdings 2" pitchFamily="18" charset="2"/>
              <a:buBlip>
                <a:blip r:embed="rId3"/>
              </a:buBlip>
              <a:defRPr/>
            </a:pPr>
            <a:r>
              <a:rPr lang="en-US" dirty="0" smtClean="0"/>
              <a:t>No need for </a:t>
            </a:r>
            <a:r>
              <a:rPr lang="en-US" dirty="0" err="1" smtClean="0"/>
              <a:t>sRGB</a:t>
            </a:r>
            <a:r>
              <a:rPr lang="en-US" dirty="0" smtClean="0"/>
              <a:t> HDR render targets</a:t>
            </a:r>
          </a:p>
          <a:p>
            <a:pPr lvl="1" eaLnBrk="1" hangingPunct="1">
              <a:buFont typeface="Wingdings 2" pitchFamily="18" charset="2"/>
              <a:buBlip>
                <a:blip r:embed="rId3"/>
              </a:buBlip>
              <a:defRPr/>
            </a:pPr>
            <a:r>
              <a:rPr lang="en-US" dirty="0" smtClean="0"/>
              <a:t>Keep </a:t>
            </a:r>
            <a:r>
              <a:rPr lang="en-US" dirty="0" err="1" smtClean="0"/>
              <a:t>albedo</a:t>
            </a:r>
            <a:r>
              <a:rPr lang="en-US" dirty="0" smtClean="0"/>
              <a:t> etc. in </a:t>
            </a:r>
            <a:r>
              <a:rPr lang="en-US" dirty="0" err="1" smtClean="0"/>
              <a:t>sRGB</a:t>
            </a:r>
            <a:r>
              <a:rPr lang="en-US" dirty="0" smtClean="0"/>
              <a:t> for precision</a:t>
            </a:r>
          </a:p>
          <a:p>
            <a:pPr eaLnBrk="1" hangingPunct="1">
              <a:buFont typeface="Wingdings 2" pitchFamily="18" charset="2"/>
              <a:buBlip>
                <a:blip r:embed="rId3"/>
              </a:buBlip>
              <a:defRPr/>
            </a:pPr>
            <a:r>
              <a:rPr lang="en-US" dirty="0" smtClean="0"/>
              <a:t>Tone map to </a:t>
            </a:r>
            <a:r>
              <a:rPr lang="en-US" dirty="0" err="1" smtClean="0"/>
              <a:t>sRGB</a:t>
            </a:r>
            <a:r>
              <a:rPr lang="en-US" dirty="0" smtClean="0"/>
              <a:t> for maximum detail in dark areas</a:t>
            </a:r>
          </a:p>
          <a:p>
            <a:pPr lvl="1" eaLnBrk="1" hangingPunct="1">
              <a:buFont typeface="Wingdings 2" pitchFamily="18" charset="2"/>
              <a:buBlip>
                <a:blip r:embed="rId3"/>
              </a:buBlip>
              <a:defRPr/>
            </a:pPr>
            <a:r>
              <a:rPr lang="en-US" dirty="0" smtClean="0"/>
              <a:t>Either using </a:t>
            </a:r>
            <a:r>
              <a:rPr lang="en-US" dirty="0" err="1" smtClean="0"/>
              <a:t>sRGB</a:t>
            </a:r>
            <a:r>
              <a:rPr lang="en-US" dirty="0" smtClean="0"/>
              <a:t> render target</a:t>
            </a:r>
          </a:p>
          <a:p>
            <a:pPr lvl="1" eaLnBrk="1" hangingPunct="1">
              <a:buFont typeface="Wingdings 2" pitchFamily="18" charset="2"/>
              <a:buBlip>
                <a:blip r:embed="rId3"/>
              </a:buBlip>
              <a:defRPr/>
            </a:pPr>
            <a:r>
              <a:rPr lang="en-US" dirty="0" smtClean="0"/>
              <a:t>Or convert to </a:t>
            </a:r>
            <a:r>
              <a:rPr lang="en-US" dirty="0" err="1" smtClean="0"/>
              <a:t>sRGB</a:t>
            </a:r>
            <a:r>
              <a:rPr lang="en-US" dirty="0" smtClean="0"/>
              <a:t> in </a:t>
            </a:r>
            <a:r>
              <a:rPr lang="en-US" dirty="0" err="1" smtClean="0"/>
              <a:t>shader</a:t>
            </a:r>
            <a:r>
              <a:rPr lang="en-US" dirty="0" smtClean="0"/>
              <a:t> during full-screen tone map</a:t>
            </a:r>
          </a:p>
        </p:txBody>
      </p:sp>
      <p:sp>
        <p:nvSpPr>
          <p:cNvPr id="5124"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 subtitle</a:t>
            </a:r>
          </a:p>
        </p:txBody>
      </p:sp>
    </p:spTree>
  </p:cSld>
  <p:clrMapOvr>
    <a:masterClrMapping/>
  </p:clrMapOvr>
  <p:transition advTm="55162">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1106" name="Rectangle 2"/>
          <p:cNvSpPr>
            <a:spLocks noGrp="1" noChangeArrowheads="1"/>
          </p:cNvSpPr>
          <p:nvPr>
            <p:ph type="title"/>
          </p:nvPr>
        </p:nvSpPr>
        <p:spPr>
          <a:xfrm>
            <a:off x="381000" y="228600"/>
            <a:ext cx="8382000" cy="1244600"/>
          </a:xfrm>
        </p:spPr>
        <p:txBody>
          <a:bodyPr/>
          <a:lstStyle/>
          <a:p>
            <a:pPr eaLnBrk="1" hangingPunct="1"/>
            <a:r>
              <a:rPr lang="en-US" dirty="0" smtClean="0"/>
              <a:t>Best Practices</a:t>
            </a:r>
            <a:r>
              <a:rPr lang="en-US" dirty="0" smtClean="0">
                <a:solidFill>
                  <a:srgbClr val="CCCCCC"/>
                </a:solidFill>
              </a:rPr>
              <a:t/>
            </a:r>
            <a:br>
              <a:rPr lang="en-US" dirty="0" smtClean="0">
                <a:solidFill>
                  <a:srgbClr val="CCCCCC"/>
                </a:solidFill>
              </a:rPr>
            </a:br>
            <a:r>
              <a:rPr lang="en-US" sz="3600" dirty="0" smtClean="0">
                <a:solidFill>
                  <a:srgbClr val="A9BBC5"/>
                </a:solidFill>
              </a:rPr>
              <a:t>Direct3D 9</a:t>
            </a:r>
            <a:endParaRPr lang="en-US" sz="3600" dirty="0" smtClean="0">
              <a:solidFill>
                <a:schemeClr val="accent1"/>
              </a:solidFill>
            </a:endParaRPr>
          </a:p>
        </p:txBody>
      </p:sp>
      <p:sp>
        <p:nvSpPr>
          <p:cNvPr id="1071107" name="Rectangle 3"/>
          <p:cNvSpPr>
            <a:spLocks noGrp="1" noChangeArrowheads="1"/>
          </p:cNvSpPr>
          <p:nvPr>
            <p:ph idx="1"/>
          </p:nvPr>
        </p:nvSpPr>
        <p:spPr>
          <a:xfrm>
            <a:off x="381000" y="1612900"/>
            <a:ext cx="8410575" cy="4787900"/>
          </a:xfrm>
        </p:spPr>
        <p:txBody>
          <a:bodyPr>
            <a:normAutofit/>
          </a:bodyPr>
          <a:lstStyle/>
          <a:p>
            <a:pPr eaLnBrk="1" hangingPunct="1">
              <a:buFont typeface="Wingdings 2" pitchFamily="18" charset="2"/>
              <a:buBlip>
                <a:blip r:embed="rId3"/>
              </a:buBlip>
              <a:defRPr/>
            </a:pPr>
            <a:r>
              <a:rPr lang="en-US" dirty="0" smtClean="0"/>
              <a:t>De-gamma textures</a:t>
            </a:r>
          </a:p>
          <a:p>
            <a:pPr lvl="1" eaLnBrk="1" hangingPunct="1">
              <a:defRPr/>
            </a:pPr>
            <a:r>
              <a:rPr lang="en-US" dirty="0" smtClean="0">
                <a:latin typeface="Courier New" pitchFamily="49" charset="0"/>
                <a:cs typeface="Courier New" pitchFamily="49" charset="0"/>
              </a:rPr>
              <a:t>D3DSAMP_SRGBTEXTURE</a:t>
            </a:r>
            <a:endParaRPr lang="en-US" dirty="0" smtClean="0"/>
          </a:p>
          <a:p>
            <a:pPr eaLnBrk="1" hangingPunct="1">
              <a:buFont typeface="Wingdings 2" pitchFamily="18" charset="2"/>
              <a:buBlip>
                <a:blip r:embed="rId3"/>
              </a:buBlip>
              <a:defRPr/>
            </a:pPr>
            <a:r>
              <a:rPr lang="en-US" dirty="0" smtClean="0"/>
              <a:t>Render to </a:t>
            </a:r>
            <a:r>
              <a:rPr lang="en-US" dirty="0" err="1" smtClean="0"/>
              <a:t>sRGB</a:t>
            </a:r>
            <a:r>
              <a:rPr lang="en-US" dirty="0" smtClean="0"/>
              <a:t> render target</a:t>
            </a:r>
          </a:p>
          <a:p>
            <a:pPr lvl="1" eaLnBrk="1" hangingPunct="1">
              <a:defRPr/>
            </a:pPr>
            <a:r>
              <a:rPr lang="en-US" dirty="0" smtClean="0">
                <a:effectLst/>
                <a:latin typeface="Courier New" pitchFamily="49" charset="0"/>
                <a:cs typeface="Courier New" pitchFamily="49" charset="0"/>
              </a:rPr>
              <a:t>D3DRS_SRGBWRITEENABLE</a:t>
            </a:r>
            <a:endParaRPr lang="en-US" dirty="0" smtClean="0">
              <a:latin typeface="Courier New" pitchFamily="49" charset="0"/>
              <a:cs typeface="Courier New" pitchFamily="49" charset="0"/>
            </a:endParaRPr>
          </a:p>
          <a:p>
            <a:pPr eaLnBrk="1" hangingPunct="1">
              <a:buFont typeface="Wingdings 2" pitchFamily="18" charset="2"/>
              <a:buBlip>
                <a:blip r:embed="rId3"/>
              </a:buBlip>
              <a:defRPr/>
            </a:pPr>
            <a:r>
              <a:rPr lang="en-US" dirty="0" smtClean="0"/>
              <a:t>Be aware of blending issues</a:t>
            </a:r>
          </a:p>
          <a:p>
            <a:pPr lvl="1" eaLnBrk="1" hangingPunct="1">
              <a:buFont typeface="Wingdings 2" pitchFamily="18" charset="2"/>
              <a:buBlip>
                <a:blip r:embed="rId3"/>
              </a:buBlip>
              <a:defRPr/>
            </a:pPr>
            <a:r>
              <a:rPr lang="en-US" dirty="0" smtClean="0"/>
              <a:t>Additive lighting passes in separate linear buffer</a:t>
            </a:r>
          </a:p>
          <a:p>
            <a:pPr lvl="1" eaLnBrk="1" hangingPunct="1">
              <a:buFont typeface="Wingdings 2" pitchFamily="18" charset="2"/>
              <a:buBlip>
                <a:blip r:embed="rId3"/>
              </a:buBlip>
              <a:defRPr/>
            </a:pPr>
            <a:r>
              <a:rPr lang="en-US" dirty="0" smtClean="0"/>
              <a:t>Final scene composed into </a:t>
            </a:r>
            <a:r>
              <a:rPr lang="en-US" dirty="0" err="1" smtClean="0"/>
              <a:t>sRGB</a:t>
            </a:r>
            <a:r>
              <a:rPr lang="en-US" dirty="0" smtClean="0"/>
              <a:t> buffer</a:t>
            </a:r>
          </a:p>
        </p:txBody>
      </p:sp>
      <p:sp>
        <p:nvSpPr>
          <p:cNvPr id="5124"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 subtitle</a:t>
            </a:r>
          </a:p>
        </p:txBody>
      </p:sp>
    </p:spTree>
  </p:cSld>
  <p:clrMapOvr>
    <a:masterClrMapping/>
  </p:clrMapOvr>
  <p:transition advTm="35053">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1106" name="Rectangle 2"/>
          <p:cNvSpPr>
            <a:spLocks noGrp="1" noChangeArrowheads="1"/>
          </p:cNvSpPr>
          <p:nvPr>
            <p:ph type="title"/>
          </p:nvPr>
        </p:nvSpPr>
        <p:spPr>
          <a:xfrm>
            <a:off x="381000" y="228600"/>
            <a:ext cx="8382000" cy="1244600"/>
          </a:xfrm>
        </p:spPr>
        <p:txBody>
          <a:bodyPr/>
          <a:lstStyle/>
          <a:p>
            <a:pPr eaLnBrk="1" hangingPunct="1"/>
            <a:r>
              <a:rPr lang="en-US" dirty="0" smtClean="0"/>
              <a:t>Best Practices</a:t>
            </a:r>
            <a:r>
              <a:rPr lang="en-US" dirty="0" smtClean="0">
                <a:solidFill>
                  <a:srgbClr val="CCCCCC"/>
                </a:solidFill>
              </a:rPr>
              <a:t/>
            </a:r>
            <a:br>
              <a:rPr lang="en-US" dirty="0" smtClean="0">
                <a:solidFill>
                  <a:srgbClr val="CCCCCC"/>
                </a:solidFill>
              </a:rPr>
            </a:br>
            <a:r>
              <a:rPr lang="en-US" sz="3600" dirty="0" smtClean="0">
                <a:solidFill>
                  <a:srgbClr val="A9BBC5"/>
                </a:solidFill>
              </a:rPr>
              <a:t>Xbox 360</a:t>
            </a:r>
            <a:endParaRPr lang="en-US" sz="3600" dirty="0" smtClean="0">
              <a:solidFill>
                <a:schemeClr val="accent1"/>
              </a:solidFill>
            </a:endParaRPr>
          </a:p>
        </p:txBody>
      </p:sp>
      <p:sp>
        <p:nvSpPr>
          <p:cNvPr id="1071107" name="Rectangle 3"/>
          <p:cNvSpPr>
            <a:spLocks noGrp="1" noChangeArrowheads="1"/>
          </p:cNvSpPr>
          <p:nvPr>
            <p:ph idx="1"/>
          </p:nvPr>
        </p:nvSpPr>
        <p:spPr>
          <a:xfrm>
            <a:off x="381000" y="1612900"/>
            <a:ext cx="8410575" cy="4635500"/>
          </a:xfrm>
        </p:spPr>
        <p:txBody>
          <a:bodyPr>
            <a:normAutofit/>
          </a:bodyPr>
          <a:lstStyle/>
          <a:p>
            <a:pPr eaLnBrk="1" hangingPunct="1">
              <a:buFont typeface="Wingdings 2" pitchFamily="18" charset="2"/>
              <a:buBlip>
                <a:blip r:embed="rId3"/>
              </a:buBlip>
              <a:defRPr/>
            </a:pPr>
            <a:r>
              <a:rPr lang="en-US" dirty="0" smtClean="0"/>
              <a:t>De-gamma textures</a:t>
            </a:r>
          </a:p>
          <a:p>
            <a:pPr lvl="1" eaLnBrk="1" hangingPunct="1">
              <a:defRPr/>
            </a:pPr>
            <a:r>
              <a:rPr lang="en-US" dirty="0" smtClean="0">
                <a:latin typeface="Courier New" pitchFamily="49" charset="0"/>
                <a:cs typeface="Courier New" pitchFamily="49" charset="0"/>
              </a:rPr>
              <a:t>MAKESRGBFMT(…)</a:t>
            </a:r>
            <a:r>
              <a:rPr lang="en-US" dirty="0" smtClean="0">
                <a:cs typeface="Courier New" pitchFamily="49" charset="0"/>
              </a:rPr>
              <a:t> will lose precision!</a:t>
            </a:r>
          </a:p>
          <a:p>
            <a:pPr lvl="1" eaLnBrk="1" hangingPunct="1">
              <a:defRPr/>
            </a:pPr>
            <a:r>
              <a:rPr lang="en-US" dirty="0" smtClean="0">
                <a:cs typeface="Courier New" pitchFamily="49" charset="0"/>
              </a:rPr>
              <a:t>Use a custom high-precision format</a:t>
            </a:r>
          </a:p>
          <a:p>
            <a:pPr lvl="1" eaLnBrk="1" hangingPunct="1">
              <a:defRPr/>
            </a:pPr>
            <a:r>
              <a:rPr lang="en-US" dirty="0" smtClean="0">
                <a:cs typeface="Courier New" pitchFamily="49" charset="0"/>
              </a:rPr>
              <a:t>E.g. </a:t>
            </a:r>
            <a:endParaRPr lang="en-US" sz="2000" b="1" dirty="0" smtClean="0">
              <a:latin typeface="Courier New" pitchFamily="49" charset="0"/>
              <a:cs typeface="Courier New" pitchFamily="49" charset="0"/>
            </a:endParaRPr>
          </a:p>
          <a:p>
            <a:pPr eaLnBrk="1" hangingPunct="1">
              <a:buFont typeface="Wingdings 2" pitchFamily="18" charset="2"/>
              <a:buBlip>
                <a:blip r:embed="rId3"/>
              </a:buBlip>
              <a:defRPr/>
            </a:pPr>
            <a:endParaRPr lang="en-US" dirty="0" smtClean="0"/>
          </a:p>
          <a:p>
            <a:pPr lvl="1" eaLnBrk="1" hangingPunct="1">
              <a:buFont typeface="Wingdings 2" pitchFamily="18" charset="2"/>
              <a:buBlip>
                <a:blip r:embed="rId3"/>
              </a:buBlip>
              <a:defRPr/>
            </a:pPr>
            <a:r>
              <a:rPr lang="en-US" dirty="0" smtClean="0"/>
              <a:t>Be aware of sampling cost</a:t>
            </a:r>
          </a:p>
          <a:p>
            <a:pPr eaLnBrk="1" hangingPunct="1">
              <a:buFont typeface="Wingdings 2" pitchFamily="18" charset="2"/>
              <a:buBlip>
                <a:blip r:embed="rId3"/>
              </a:buBlip>
              <a:defRPr/>
            </a:pPr>
            <a:r>
              <a:rPr lang="en-US" dirty="0" smtClean="0"/>
              <a:t>Or keep bright textures linear</a:t>
            </a:r>
          </a:p>
          <a:p>
            <a:pPr lvl="1" eaLnBrk="1" hangingPunct="1">
              <a:buFont typeface="Wingdings 2" pitchFamily="18" charset="2"/>
              <a:buBlip>
                <a:blip r:embed="rId3"/>
              </a:buBlip>
              <a:defRPr/>
            </a:pPr>
            <a:r>
              <a:rPr lang="en-US" dirty="0" smtClean="0"/>
              <a:t>Scan for darker </a:t>
            </a:r>
            <a:r>
              <a:rPr lang="en-US" dirty="0" err="1" smtClean="0"/>
              <a:t>texels</a:t>
            </a:r>
            <a:r>
              <a:rPr lang="en-US" dirty="0" smtClean="0"/>
              <a:t> in tool pipeline </a:t>
            </a:r>
          </a:p>
          <a:p>
            <a:pPr lvl="1" eaLnBrk="1" hangingPunct="1">
              <a:buNone/>
              <a:defRPr/>
            </a:pPr>
            <a:endParaRPr lang="en-US" dirty="0" smtClean="0">
              <a:latin typeface="Courier New" pitchFamily="49" charset="0"/>
              <a:cs typeface="Courier New" pitchFamily="49" charset="0"/>
            </a:endParaRPr>
          </a:p>
          <a:p>
            <a:pPr lvl="1" eaLnBrk="1" hangingPunct="1">
              <a:buNone/>
              <a:defRPr/>
            </a:pPr>
            <a:endParaRPr lang="en-US" dirty="0" smtClean="0"/>
          </a:p>
        </p:txBody>
      </p:sp>
      <p:sp>
        <p:nvSpPr>
          <p:cNvPr id="5124"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 subtitle</a:t>
            </a:r>
          </a:p>
        </p:txBody>
      </p:sp>
      <p:sp>
        <p:nvSpPr>
          <p:cNvPr id="5" name="TextBox 4"/>
          <p:cNvSpPr txBox="1"/>
          <p:nvPr/>
        </p:nvSpPr>
        <p:spPr>
          <a:xfrm>
            <a:off x="1323975" y="3781425"/>
            <a:ext cx="7353295" cy="369332"/>
          </a:xfrm>
          <a:prstGeom prst="rect">
            <a:avLst/>
          </a:prstGeom>
          <a:noFill/>
        </p:spPr>
        <p:txBody>
          <a:bodyPr wrap="none" rtlCol="0">
            <a:spAutoFit/>
          </a:bodyPr>
          <a:lstStyle/>
          <a:p>
            <a:r>
              <a:rPr lang="en-US" b="1" dirty="0" smtClean="0">
                <a:latin typeface="Courier New" pitchFamily="49" charset="0"/>
                <a:cs typeface="Courier New" pitchFamily="49" charset="0"/>
              </a:rPr>
              <a:t>MAKED3DFMT2(GPUTEXTUREFORMAT_DXT1_AS_16_16_16_16,…);</a:t>
            </a:r>
            <a:endParaRPr lang="en-US" dirty="0"/>
          </a:p>
        </p:txBody>
      </p:sp>
    </p:spTree>
  </p:cSld>
  <p:clrMapOvr>
    <a:masterClrMapping/>
  </p:clrMapOvr>
  <p:transition advTm="44725">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1106" name="Rectangle 2"/>
          <p:cNvSpPr>
            <a:spLocks noGrp="1" noChangeArrowheads="1"/>
          </p:cNvSpPr>
          <p:nvPr>
            <p:ph type="title"/>
          </p:nvPr>
        </p:nvSpPr>
        <p:spPr>
          <a:xfrm>
            <a:off x="381000" y="228600"/>
            <a:ext cx="8382000" cy="1244600"/>
          </a:xfrm>
        </p:spPr>
        <p:txBody>
          <a:bodyPr/>
          <a:lstStyle/>
          <a:p>
            <a:pPr eaLnBrk="1" hangingPunct="1"/>
            <a:r>
              <a:rPr lang="en-US" dirty="0" smtClean="0"/>
              <a:t>Best Practices</a:t>
            </a:r>
            <a:r>
              <a:rPr lang="en-US" dirty="0" smtClean="0">
                <a:solidFill>
                  <a:srgbClr val="CCCCCC"/>
                </a:solidFill>
              </a:rPr>
              <a:t/>
            </a:r>
            <a:br>
              <a:rPr lang="en-US" dirty="0" smtClean="0">
                <a:solidFill>
                  <a:srgbClr val="CCCCCC"/>
                </a:solidFill>
              </a:rPr>
            </a:br>
            <a:r>
              <a:rPr lang="en-US" sz="3600" dirty="0" smtClean="0">
                <a:solidFill>
                  <a:srgbClr val="A9BBC5"/>
                </a:solidFill>
              </a:rPr>
              <a:t>Xbox 360</a:t>
            </a:r>
            <a:endParaRPr lang="en-US" sz="3600" dirty="0" smtClean="0">
              <a:solidFill>
                <a:schemeClr val="accent1"/>
              </a:solidFill>
            </a:endParaRPr>
          </a:p>
        </p:txBody>
      </p:sp>
      <p:sp>
        <p:nvSpPr>
          <p:cNvPr id="1071107" name="Rectangle 3"/>
          <p:cNvSpPr>
            <a:spLocks noGrp="1" noChangeArrowheads="1"/>
          </p:cNvSpPr>
          <p:nvPr>
            <p:ph idx="1"/>
          </p:nvPr>
        </p:nvSpPr>
        <p:spPr>
          <a:xfrm>
            <a:off x="381000" y="1612900"/>
            <a:ext cx="8410575" cy="4635500"/>
          </a:xfrm>
        </p:spPr>
        <p:txBody>
          <a:bodyPr>
            <a:normAutofit/>
          </a:bodyPr>
          <a:lstStyle/>
          <a:p>
            <a:pPr eaLnBrk="1" hangingPunct="1">
              <a:buFont typeface="Wingdings 2" pitchFamily="18" charset="2"/>
              <a:buBlip>
                <a:blip r:embed="rId3"/>
              </a:buBlip>
              <a:defRPr/>
            </a:pPr>
            <a:r>
              <a:rPr lang="en-US" dirty="0" smtClean="0"/>
              <a:t>Render to </a:t>
            </a:r>
            <a:r>
              <a:rPr lang="en-US" dirty="0" err="1" smtClean="0"/>
              <a:t>sRGB</a:t>
            </a:r>
            <a:r>
              <a:rPr lang="en-US" dirty="0" smtClean="0"/>
              <a:t> render target</a:t>
            </a:r>
          </a:p>
          <a:p>
            <a:pPr lvl="1" eaLnBrk="1" hangingPunct="1">
              <a:defRPr/>
            </a:pPr>
            <a:r>
              <a:rPr lang="en-US" dirty="0" smtClean="0">
                <a:latin typeface="Courier New" pitchFamily="49" charset="0"/>
                <a:cs typeface="Courier New" pitchFamily="49" charset="0"/>
              </a:rPr>
              <a:t>MAKESRGBFMT(D3DFMT_A8R8G8B8)</a:t>
            </a:r>
          </a:p>
          <a:p>
            <a:pPr lvl="1" eaLnBrk="1" hangingPunct="1">
              <a:defRPr/>
            </a:pPr>
            <a:r>
              <a:rPr lang="en-US" dirty="0" smtClean="0">
                <a:cs typeface="Courier New" pitchFamily="49" charset="0"/>
              </a:rPr>
              <a:t>Blending always linear</a:t>
            </a:r>
            <a:endParaRPr lang="en-US" dirty="0" smtClean="0"/>
          </a:p>
          <a:p>
            <a:pPr eaLnBrk="1" hangingPunct="1">
              <a:defRPr/>
            </a:pPr>
            <a:r>
              <a:rPr lang="en-US" dirty="0" smtClean="0"/>
              <a:t>HDR in linear space</a:t>
            </a:r>
          </a:p>
          <a:p>
            <a:pPr lvl="1" eaLnBrk="1" hangingPunct="1">
              <a:defRPr/>
            </a:pPr>
            <a:r>
              <a:rPr lang="en-US" dirty="0" smtClean="0"/>
              <a:t>Tone map to </a:t>
            </a:r>
            <a:r>
              <a:rPr lang="en-US" dirty="0" err="1" smtClean="0"/>
              <a:t>sRGB</a:t>
            </a:r>
            <a:r>
              <a:rPr lang="en-US" dirty="0" smtClean="0"/>
              <a:t> render target</a:t>
            </a:r>
          </a:p>
          <a:p>
            <a:pPr eaLnBrk="1" hangingPunct="1">
              <a:defRPr/>
            </a:pPr>
            <a:r>
              <a:rPr lang="en-US" dirty="0" smtClean="0"/>
              <a:t>Use 10-bit display buffer and </a:t>
            </a:r>
            <a:r>
              <a:rPr lang="en-US" dirty="0" err="1" smtClean="0"/>
              <a:t>SetPWLGamma</a:t>
            </a:r>
            <a:endParaRPr lang="en-US" dirty="0" smtClean="0"/>
          </a:p>
          <a:p>
            <a:pPr lvl="1" eaLnBrk="1" hangingPunct="1">
              <a:defRPr/>
            </a:pPr>
            <a:r>
              <a:rPr lang="en-US" dirty="0" smtClean="0"/>
              <a:t>Resolve will de-gamma from </a:t>
            </a:r>
            <a:r>
              <a:rPr lang="en-US" dirty="0" err="1" smtClean="0"/>
              <a:t>sRGB</a:t>
            </a:r>
            <a:r>
              <a:rPr lang="en-US" dirty="0" smtClean="0"/>
              <a:t> RT if needed</a:t>
            </a:r>
          </a:p>
          <a:p>
            <a:pPr lvl="1" eaLnBrk="1" hangingPunct="1">
              <a:buNone/>
              <a:defRPr/>
            </a:pPr>
            <a:endParaRPr lang="en-US" dirty="0" smtClean="0">
              <a:latin typeface="Courier New" pitchFamily="49" charset="0"/>
              <a:cs typeface="Courier New" pitchFamily="49" charset="0"/>
            </a:endParaRPr>
          </a:p>
          <a:p>
            <a:pPr lvl="1" eaLnBrk="1" hangingPunct="1">
              <a:buNone/>
              <a:defRPr/>
            </a:pPr>
            <a:endParaRPr lang="en-US" dirty="0" smtClean="0"/>
          </a:p>
        </p:txBody>
      </p:sp>
      <p:sp>
        <p:nvSpPr>
          <p:cNvPr id="5124"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 subtitle</a:t>
            </a:r>
          </a:p>
        </p:txBody>
      </p:sp>
    </p:spTree>
  </p:cSld>
  <p:clrMapOvr>
    <a:masterClrMapping/>
  </p:clrMapOvr>
  <p:transition advTm="44725">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1106" name="Rectangle 2"/>
          <p:cNvSpPr>
            <a:spLocks noGrp="1" noChangeArrowheads="1"/>
          </p:cNvSpPr>
          <p:nvPr>
            <p:ph type="title"/>
          </p:nvPr>
        </p:nvSpPr>
        <p:spPr>
          <a:xfrm>
            <a:off x="381000" y="228600"/>
            <a:ext cx="8382000" cy="1244600"/>
          </a:xfrm>
        </p:spPr>
        <p:txBody>
          <a:bodyPr/>
          <a:lstStyle/>
          <a:p>
            <a:pPr eaLnBrk="1" hangingPunct="1"/>
            <a:r>
              <a:rPr lang="en-US" dirty="0" smtClean="0"/>
              <a:t>Best Practices</a:t>
            </a:r>
            <a:r>
              <a:rPr lang="en-US" dirty="0" smtClean="0">
                <a:solidFill>
                  <a:srgbClr val="CCCCCC"/>
                </a:solidFill>
              </a:rPr>
              <a:t/>
            </a:r>
            <a:br>
              <a:rPr lang="en-US" dirty="0" smtClean="0">
                <a:solidFill>
                  <a:srgbClr val="CCCCCC"/>
                </a:solidFill>
              </a:rPr>
            </a:br>
            <a:r>
              <a:rPr lang="en-US" sz="3600" dirty="0" smtClean="0">
                <a:solidFill>
                  <a:srgbClr val="A9BBC5"/>
                </a:solidFill>
              </a:rPr>
              <a:t>Direct3D 10</a:t>
            </a:r>
            <a:endParaRPr lang="en-US" sz="3600" dirty="0" smtClean="0">
              <a:solidFill>
                <a:schemeClr val="accent1"/>
              </a:solidFill>
            </a:endParaRPr>
          </a:p>
        </p:txBody>
      </p:sp>
      <p:sp>
        <p:nvSpPr>
          <p:cNvPr id="1071107" name="Rectangle 3"/>
          <p:cNvSpPr>
            <a:spLocks noGrp="1" noChangeArrowheads="1"/>
          </p:cNvSpPr>
          <p:nvPr>
            <p:ph idx="1"/>
          </p:nvPr>
        </p:nvSpPr>
        <p:spPr>
          <a:xfrm>
            <a:off x="381000" y="1612900"/>
            <a:ext cx="8410575" cy="4635500"/>
          </a:xfrm>
        </p:spPr>
        <p:txBody>
          <a:bodyPr>
            <a:normAutofit/>
          </a:bodyPr>
          <a:lstStyle/>
          <a:p>
            <a:pPr eaLnBrk="1" hangingPunct="1">
              <a:buFont typeface="Wingdings 2" pitchFamily="18" charset="2"/>
              <a:buBlip>
                <a:blip r:embed="rId3"/>
              </a:buBlip>
              <a:defRPr/>
            </a:pPr>
            <a:r>
              <a:rPr lang="en-US" dirty="0" smtClean="0"/>
              <a:t>De-gamma textures</a:t>
            </a:r>
          </a:p>
          <a:p>
            <a:pPr lvl="1" eaLnBrk="1" hangingPunct="1">
              <a:defRPr/>
            </a:pPr>
            <a:r>
              <a:rPr lang="en-US" dirty="0" smtClean="0">
                <a:latin typeface="Courier New" pitchFamily="49" charset="0"/>
                <a:cs typeface="Courier New" pitchFamily="49" charset="0"/>
              </a:rPr>
              <a:t>DXGI_FORMAT_BC*_SRGB </a:t>
            </a:r>
            <a:r>
              <a:rPr lang="en-US" dirty="0" smtClean="0">
                <a:cs typeface="Courier New" pitchFamily="49" charset="0"/>
              </a:rPr>
              <a:t>or</a:t>
            </a:r>
          </a:p>
          <a:p>
            <a:pPr lvl="1" eaLnBrk="1" hangingPunct="1">
              <a:defRPr/>
            </a:pPr>
            <a:r>
              <a:rPr lang="en-US" dirty="0" smtClean="0">
                <a:latin typeface="Courier New" pitchFamily="49" charset="0"/>
                <a:cs typeface="Courier New" pitchFamily="49" charset="0"/>
              </a:rPr>
              <a:t>DXGI_FORMAT_R8G8B8A8_UNORM_SRGB</a:t>
            </a:r>
          </a:p>
          <a:p>
            <a:pPr eaLnBrk="1" hangingPunct="1">
              <a:buFont typeface="Wingdings 2" pitchFamily="18" charset="2"/>
              <a:buBlip>
                <a:blip r:embed="rId3"/>
              </a:buBlip>
              <a:defRPr/>
            </a:pPr>
            <a:r>
              <a:rPr lang="en-US" dirty="0" smtClean="0"/>
              <a:t>Render to </a:t>
            </a:r>
            <a:r>
              <a:rPr lang="en-US" dirty="0" err="1" smtClean="0"/>
              <a:t>sRGB</a:t>
            </a:r>
            <a:r>
              <a:rPr lang="en-US" dirty="0" smtClean="0"/>
              <a:t> render target</a:t>
            </a:r>
          </a:p>
          <a:p>
            <a:pPr lvl="1" eaLnBrk="1" hangingPunct="1">
              <a:defRPr/>
            </a:pPr>
            <a:r>
              <a:rPr lang="en-US" dirty="0" smtClean="0">
                <a:latin typeface="Courier New" pitchFamily="49" charset="0"/>
                <a:cs typeface="Courier New" pitchFamily="49" charset="0"/>
              </a:rPr>
              <a:t>DXGI_FORMAT_R8G8B8A8_UNORM_SRGB</a:t>
            </a:r>
            <a:endParaRPr lang="en-US" dirty="0" smtClean="0"/>
          </a:p>
          <a:p>
            <a:pPr lvl="1" eaLnBrk="1" hangingPunct="1">
              <a:defRPr/>
            </a:pPr>
            <a:r>
              <a:rPr lang="en-US" dirty="0" smtClean="0"/>
              <a:t>Blending always linear</a:t>
            </a:r>
          </a:p>
          <a:p>
            <a:pPr eaLnBrk="1" hangingPunct="1">
              <a:defRPr/>
            </a:pPr>
            <a:r>
              <a:rPr lang="en-US" dirty="0" smtClean="0"/>
              <a:t>HDR in linear space, final tone-map to </a:t>
            </a:r>
            <a:r>
              <a:rPr lang="en-US" dirty="0" err="1" smtClean="0"/>
              <a:t>sRGB</a:t>
            </a:r>
            <a:r>
              <a:rPr lang="en-US" dirty="0" smtClean="0"/>
              <a:t> render target</a:t>
            </a:r>
          </a:p>
          <a:p>
            <a:pPr lvl="1" eaLnBrk="1" hangingPunct="1">
              <a:buNone/>
              <a:defRPr/>
            </a:pPr>
            <a:endParaRPr lang="en-US" dirty="0" smtClean="0">
              <a:latin typeface="Courier New" pitchFamily="49" charset="0"/>
              <a:cs typeface="Courier New" pitchFamily="49" charset="0"/>
            </a:endParaRPr>
          </a:p>
          <a:p>
            <a:pPr lvl="1" eaLnBrk="1" hangingPunct="1">
              <a:buNone/>
              <a:defRPr/>
            </a:pPr>
            <a:endParaRPr lang="en-US" dirty="0" smtClean="0"/>
          </a:p>
        </p:txBody>
      </p:sp>
      <p:sp>
        <p:nvSpPr>
          <p:cNvPr id="5124"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 subtitle</a:t>
            </a:r>
          </a:p>
        </p:txBody>
      </p:sp>
    </p:spTree>
  </p:cSld>
  <p:clrMapOvr>
    <a:masterClrMapping/>
  </p:clrMapOvr>
  <p:transition advTm="33057">
    <p:fad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078283" name="Text Box 11"/>
          <p:cNvSpPr txBox="1">
            <a:spLocks noChangeArrowheads="1"/>
          </p:cNvSpPr>
          <p:nvPr/>
        </p:nvSpPr>
        <p:spPr bwMode="auto">
          <a:xfrm>
            <a:off x="38100" y="6286500"/>
            <a:ext cx="9144000" cy="350838"/>
          </a:xfrm>
          <a:prstGeom prst="rect">
            <a:avLst/>
          </a:prstGeom>
          <a:noFill/>
          <a:ln w="12700">
            <a:noFill/>
            <a:miter lim="800000"/>
            <a:headEnd type="none" w="sm" len="sm"/>
            <a:tailEnd type="none" w="sm" len="sm"/>
          </a:ln>
          <a:effectLst/>
        </p:spPr>
        <p:txBody>
          <a:bodyPr>
            <a:spAutoFit/>
          </a:bodyPr>
          <a:lstStyle/>
          <a:p>
            <a:pPr algn="ctr" eaLnBrk="0" hangingPunct="0">
              <a:defRPr/>
            </a:pPr>
            <a:r>
              <a:rPr lang="en-US" sz="900">
                <a:effectLst>
                  <a:outerShdw blurRad="38100" dist="38100" dir="2700000" algn="tl">
                    <a:srgbClr val="000000"/>
                  </a:outerShdw>
                </a:effectLst>
                <a:latin typeface="Arial" charset="0"/>
                <a:cs typeface="Arial" charset="0"/>
              </a:rPr>
              <a:t>© 2007 </a:t>
            </a:r>
            <a:r>
              <a:rPr lang="en-US" sz="900">
                <a:effectLst>
                  <a:outerShdw blurRad="38100" dist="38100" dir="2700000" algn="tl">
                    <a:srgbClr val="000000"/>
                  </a:outerShdw>
                </a:effectLst>
                <a:cs typeface="Arial" charset="0"/>
              </a:rPr>
              <a:t>Microsoft</a:t>
            </a:r>
            <a:r>
              <a:rPr lang="en-US" sz="900">
                <a:effectLst>
                  <a:outerShdw blurRad="38100" dist="38100" dir="2700000" algn="tl">
                    <a:srgbClr val="000000"/>
                  </a:outerShdw>
                </a:effectLst>
                <a:latin typeface="Arial" charset="0"/>
                <a:cs typeface="Arial" charset="0"/>
              </a:rPr>
              <a:t> Corporation. All rights reserved.</a:t>
            </a:r>
          </a:p>
          <a:p>
            <a:pPr algn="ctr" eaLnBrk="0" hangingPunct="0">
              <a:defRPr/>
            </a:pPr>
            <a:r>
              <a:rPr lang="en-US" sz="800">
                <a:effectLst>
                  <a:outerShdw blurRad="38100" dist="38100" dir="2700000" algn="tl">
                    <a:srgbClr val="000000"/>
                  </a:outerShdw>
                </a:effectLst>
                <a:latin typeface="Arial" charset="0"/>
                <a:cs typeface="Arial" charset="0"/>
              </a:rPr>
              <a:t>This presentation is for informational purposes only. Microsoft makes no warranties, express or implied, in this summary.</a:t>
            </a:r>
          </a:p>
        </p:txBody>
      </p:sp>
      <p:sp>
        <p:nvSpPr>
          <p:cNvPr id="1078285" name="Rectangle 13"/>
          <p:cNvSpPr>
            <a:spLocks noChangeArrowheads="1"/>
          </p:cNvSpPr>
          <p:nvPr/>
        </p:nvSpPr>
        <p:spPr bwMode="auto">
          <a:xfrm>
            <a:off x="25400" y="4986338"/>
            <a:ext cx="9118600" cy="312737"/>
          </a:xfrm>
          <a:prstGeom prst="rect">
            <a:avLst/>
          </a:prstGeom>
          <a:noFill/>
          <a:ln w="9525">
            <a:noFill/>
            <a:miter lim="800000"/>
            <a:headEnd/>
            <a:tailEnd/>
          </a:ln>
          <a:effectLst/>
        </p:spPr>
        <p:txBody>
          <a:bodyPr>
            <a:spAutoFit/>
          </a:bodyPr>
          <a:lstStyle/>
          <a:p>
            <a:pPr algn="ctr">
              <a:lnSpc>
                <a:spcPct val="90000"/>
              </a:lnSpc>
              <a:defRPr/>
            </a:pPr>
            <a:r>
              <a:rPr lang="en-US" sz="1600">
                <a:solidFill>
                  <a:srgbClr val="E8572F"/>
                </a:solidFill>
                <a:effectLst>
                  <a:outerShdw blurRad="38100" dist="38100" dir="2700000" algn="tl">
                    <a:srgbClr val="000000"/>
                  </a:outerShdw>
                </a:effectLst>
                <a:hlinkClick r:id="rId4"/>
              </a:rPr>
              <a:t>http://www.xna.com</a:t>
            </a:r>
            <a:endParaRPr lang="en-US" sz="1600">
              <a:solidFill>
                <a:srgbClr val="E8572F"/>
              </a:solidFill>
              <a:effectLst>
                <a:outerShdw blurRad="38100" dist="38100" dir="2700000" algn="tl">
                  <a:srgbClr val="000000"/>
                </a:outerShdw>
              </a:effectLst>
            </a:endParaRPr>
          </a:p>
        </p:txBody>
      </p:sp>
      <p:pic>
        <p:nvPicPr>
          <p:cNvPr id="8197" name="Picture 7" descr="XNA_Logo"/>
          <p:cNvPicPr>
            <a:picLocks noChangeAspect="1" noChangeArrowheads="1"/>
          </p:cNvPicPr>
          <p:nvPr/>
        </p:nvPicPr>
        <p:blipFill>
          <a:blip r:embed="rId5"/>
          <a:srcRect/>
          <a:stretch>
            <a:fillRect/>
          </a:stretch>
        </p:blipFill>
        <p:spPr bwMode="auto">
          <a:xfrm>
            <a:off x="3825875" y="5464175"/>
            <a:ext cx="1489075" cy="593725"/>
          </a:xfrm>
          <a:prstGeom prst="rect">
            <a:avLst/>
          </a:prstGeom>
          <a:noFill/>
          <a:ln w="9525">
            <a:noFill/>
            <a:miter lim="800000"/>
            <a:headEnd/>
            <a:tailEnd/>
          </a:ln>
        </p:spPr>
      </p:pic>
    </p:spTree>
  </p:cSld>
  <p:clrMapOvr>
    <a:masterClrMapping/>
  </p:clrMapOvr>
  <p:transition advTm="5491">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381000" y="228600"/>
            <a:ext cx="8382000" cy="750888"/>
          </a:xfrm>
        </p:spPr>
        <p:txBody>
          <a:bodyPr/>
          <a:lstStyle/>
          <a:p>
            <a:pPr eaLnBrk="1" hangingPunct="1">
              <a:defRPr/>
            </a:pPr>
            <a:r>
              <a:rPr lang="en-US" dirty="0" smtClean="0"/>
              <a:t>The Human Visual System</a:t>
            </a:r>
            <a:endParaRPr lang="en-US" sz="3600" dirty="0" smtClean="0">
              <a:solidFill>
                <a:schemeClr val="accent1"/>
              </a:solidFill>
            </a:endParaRPr>
          </a:p>
        </p:txBody>
      </p:sp>
      <p:sp>
        <p:nvSpPr>
          <p:cNvPr id="1073155" name="Rectangle 3"/>
          <p:cNvSpPr>
            <a:spLocks noGrp="1" noChangeArrowheads="1"/>
          </p:cNvSpPr>
          <p:nvPr>
            <p:ph idx="1"/>
          </p:nvPr>
        </p:nvSpPr>
        <p:spPr>
          <a:xfrm>
            <a:off x="381000" y="4419600"/>
            <a:ext cx="8410575" cy="2087345"/>
          </a:xfrm>
        </p:spPr>
        <p:txBody>
          <a:bodyPr>
            <a:normAutofit/>
          </a:bodyPr>
          <a:lstStyle/>
          <a:p>
            <a:pPr eaLnBrk="1" hangingPunct="1">
              <a:defRPr/>
            </a:pPr>
            <a:r>
              <a:rPr lang="en-US" dirty="0" smtClean="0"/>
              <a:t>Eye’s response nonlinear</a:t>
            </a:r>
          </a:p>
          <a:p>
            <a:pPr eaLnBrk="1" hangingPunct="1">
              <a:defRPr/>
            </a:pPr>
            <a:r>
              <a:rPr lang="en-US" dirty="0" smtClean="0"/>
              <a:t>We perceive % rather than absolute changes</a:t>
            </a:r>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pic>
        <p:nvPicPr>
          <p:cNvPr id="7178" name="Picture 10" descr="[Diagram of the anatomy of the human eye.]"/>
          <p:cNvPicPr>
            <a:picLocks noChangeAspect="1" noChangeArrowheads="1"/>
          </p:cNvPicPr>
          <p:nvPr/>
        </p:nvPicPr>
        <p:blipFill>
          <a:blip r:embed="rId3"/>
          <a:srcRect/>
          <a:stretch>
            <a:fillRect/>
          </a:stretch>
        </p:blipFill>
        <p:spPr bwMode="auto">
          <a:xfrm>
            <a:off x="762000" y="1143000"/>
            <a:ext cx="4320540" cy="3200400"/>
          </a:xfrm>
          <a:prstGeom prst="rect">
            <a:avLst/>
          </a:prstGeom>
          <a:noFill/>
        </p:spPr>
      </p:pic>
      <p:sp>
        <p:nvSpPr>
          <p:cNvPr id="13" name="TextBox 12"/>
          <p:cNvSpPr txBox="1"/>
          <p:nvPr/>
        </p:nvSpPr>
        <p:spPr>
          <a:xfrm>
            <a:off x="2971800" y="1143000"/>
            <a:ext cx="2093843" cy="276999"/>
          </a:xfrm>
          <a:prstGeom prst="rect">
            <a:avLst/>
          </a:prstGeom>
          <a:noFill/>
        </p:spPr>
        <p:txBody>
          <a:bodyPr wrap="none" rtlCol="0">
            <a:spAutoFit/>
          </a:bodyPr>
          <a:lstStyle/>
          <a:p>
            <a:r>
              <a:rPr lang="en-US" sz="1200" dirty="0" smtClean="0">
                <a:solidFill>
                  <a:schemeClr val="bg2"/>
                </a:solidFill>
              </a:rPr>
              <a:t>© Discovery Eye Foundation</a:t>
            </a:r>
            <a:endParaRPr lang="en-US" sz="1200" dirty="0">
              <a:solidFill>
                <a:schemeClr val="bg2"/>
              </a:solidFill>
            </a:endParaRPr>
          </a:p>
        </p:txBody>
      </p:sp>
    </p:spTree>
  </p:cSld>
  <p:clrMapOvr>
    <a:masterClrMapping/>
  </p:clrMapOvr>
  <p:transition advTm="20529">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609600" y="1600200"/>
            <a:ext cx="6507163" cy="4743728"/>
            <a:chOff x="609600" y="1600200"/>
            <a:chExt cx="6507163" cy="4743728"/>
          </a:xfrm>
        </p:grpSpPr>
        <p:pic>
          <p:nvPicPr>
            <p:cNvPr id="7" name="Picture 2"/>
            <p:cNvPicPr>
              <a:picLocks noChangeAspect="1" noChangeArrowheads="1"/>
            </p:cNvPicPr>
            <p:nvPr/>
          </p:nvPicPr>
          <p:blipFill>
            <a:blip r:embed="rId4"/>
            <a:srcRect/>
            <a:stretch>
              <a:fillRect/>
            </a:stretch>
          </p:blipFill>
          <p:spPr bwMode="auto">
            <a:xfrm>
              <a:off x="1143000" y="1600200"/>
              <a:ext cx="5973763" cy="4343400"/>
            </a:xfrm>
            <a:prstGeom prst="rect">
              <a:avLst/>
            </a:prstGeom>
            <a:noFill/>
            <a:ln w="9525">
              <a:noFill/>
              <a:miter lim="800000"/>
              <a:headEnd/>
              <a:tailEnd/>
            </a:ln>
            <a:effectLst/>
          </p:spPr>
        </p:pic>
        <p:sp>
          <p:nvSpPr>
            <p:cNvPr id="5" name="TextBox 4"/>
            <p:cNvSpPr txBox="1"/>
            <p:nvPr/>
          </p:nvSpPr>
          <p:spPr>
            <a:xfrm>
              <a:off x="2076772" y="5974596"/>
              <a:ext cx="3952068" cy="369332"/>
            </a:xfrm>
            <a:prstGeom prst="rect">
              <a:avLst/>
            </a:prstGeom>
            <a:noFill/>
          </p:spPr>
          <p:txBody>
            <a:bodyPr wrap="square" rtlCol="0">
              <a:spAutoFit/>
            </a:bodyPr>
            <a:lstStyle/>
            <a:p>
              <a:r>
                <a:rPr lang="en-US" dirty="0" smtClean="0"/>
                <a:t>Actual Intensity (Normalized)</a:t>
              </a:r>
              <a:endParaRPr lang="en-US" dirty="0"/>
            </a:p>
          </p:txBody>
        </p:sp>
        <p:sp>
          <p:nvSpPr>
            <p:cNvPr id="6" name="TextBox 5"/>
            <p:cNvSpPr txBox="1"/>
            <p:nvPr/>
          </p:nvSpPr>
          <p:spPr>
            <a:xfrm rot="5400000">
              <a:off x="-1110734" y="3472934"/>
              <a:ext cx="3810000" cy="369332"/>
            </a:xfrm>
            <a:prstGeom prst="rect">
              <a:avLst/>
            </a:prstGeom>
            <a:noFill/>
          </p:spPr>
          <p:txBody>
            <a:bodyPr wrap="square" rtlCol="0">
              <a:spAutoFit/>
            </a:bodyPr>
            <a:lstStyle/>
            <a:p>
              <a:r>
                <a:rPr lang="en-US" dirty="0" smtClean="0"/>
                <a:t>Perceived intensity (Normalized)</a:t>
              </a:r>
              <a:endParaRPr lang="en-US" dirty="0"/>
            </a:p>
          </p:txBody>
        </p:sp>
      </p:grpSp>
      <p:sp>
        <p:nvSpPr>
          <p:cNvPr id="1073154" name="Rectangle 2"/>
          <p:cNvSpPr>
            <a:spLocks noGrp="1" noChangeArrowheads="1"/>
          </p:cNvSpPr>
          <p:nvPr>
            <p:ph type="title"/>
          </p:nvPr>
        </p:nvSpPr>
        <p:spPr>
          <a:xfrm>
            <a:off x="381000" y="228600"/>
            <a:ext cx="8382000" cy="1255728"/>
          </a:xfrm>
        </p:spPr>
        <p:txBody>
          <a:bodyPr/>
          <a:lstStyle/>
          <a:p>
            <a:pPr eaLnBrk="1" hangingPunct="1">
              <a:defRPr/>
            </a:pPr>
            <a:r>
              <a:rPr lang="en-US" dirty="0" smtClean="0"/>
              <a:t>The Human Visual System</a:t>
            </a:r>
            <a:r>
              <a:rPr lang="en-US" dirty="0" smtClean="0">
                <a:solidFill>
                  <a:srgbClr val="CCCCCC"/>
                </a:solidFill>
              </a:rPr>
              <a:t/>
            </a:r>
            <a:br>
              <a:rPr lang="en-US" dirty="0" smtClean="0">
                <a:solidFill>
                  <a:srgbClr val="CCCCCC"/>
                </a:solidFill>
              </a:rPr>
            </a:br>
            <a:r>
              <a:rPr lang="en-US" sz="3600" dirty="0" smtClean="0">
                <a:solidFill>
                  <a:srgbClr val="A9BBC5"/>
                </a:solidFill>
              </a:rPr>
              <a:t>Stevens’ Power Law</a:t>
            </a:r>
            <a:endParaRPr lang="en-US" sz="3600" dirty="0" smtClean="0">
              <a:solidFill>
                <a:schemeClr val="accent1"/>
              </a:solidFill>
            </a:endParaRPr>
          </a:p>
        </p:txBody>
      </p:sp>
      <p:sp>
        <p:nvSpPr>
          <p:cNvPr id="1073155" name="Rectangle 3"/>
          <p:cNvSpPr>
            <a:spLocks noGrp="1" noChangeArrowheads="1"/>
          </p:cNvSpPr>
          <p:nvPr>
            <p:ph idx="1"/>
          </p:nvPr>
        </p:nvSpPr>
        <p:spPr>
          <a:xfrm>
            <a:off x="381000" y="1627322"/>
            <a:ext cx="8410575" cy="4487728"/>
          </a:xfrm>
        </p:spPr>
        <p:txBody>
          <a:bodyPr>
            <a:normAutofit/>
          </a:bodyPr>
          <a:lstStyle/>
          <a:p>
            <a:pPr eaLnBrk="1" hangingPunct="1">
              <a:defRPr/>
            </a:pPr>
            <a:r>
              <a:rPr lang="en-US" dirty="0" smtClean="0"/>
              <a:t>Relationship between magnitude of a physical stimulus and perceived intensity</a:t>
            </a:r>
          </a:p>
          <a:p>
            <a:pPr eaLnBrk="1" hangingPunct="1">
              <a:defRPr/>
            </a:pPr>
            <a:r>
              <a:rPr lang="en-US" dirty="0" smtClean="0"/>
              <a:t>Denoted by equation </a:t>
            </a:r>
            <a:r>
              <a:rPr lang="el-GR" dirty="0" smtClean="0"/>
              <a:t>Ψ</a:t>
            </a:r>
            <a:r>
              <a:rPr lang="en-US" dirty="0" smtClean="0"/>
              <a:t>(I) ≈ I</a:t>
            </a:r>
            <a:r>
              <a:rPr lang="el-GR" i="1" baseline="50000" dirty="0" smtClean="0"/>
              <a:t>γ</a:t>
            </a:r>
            <a:r>
              <a:rPr lang="en-US" dirty="0" smtClean="0"/>
              <a:t> </a:t>
            </a:r>
          </a:p>
          <a:p>
            <a:pPr lvl="1" eaLnBrk="1" hangingPunct="1">
              <a:defRPr/>
            </a:pPr>
            <a:r>
              <a:rPr lang="el-GR" dirty="0" smtClean="0"/>
              <a:t>Ψ</a:t>
            </a:r>
            <a:r>
              <a:rPr lang="en-US" dirty="0" smtClean="0"/>
              <a:t> = perceived intensity</a:t>
            </a:r>
          </a:p>
          <a:p>
            <a:pPr lvl="1" eaLnBrk="1" hangingPunct="1">
              <a:defRPr/>
            </a:pPr>
            <a:r>
              <a:rPr lang="en-US" dirty="0" smtClean="0"/>
              <a:t>I = Light intensity</a:t>
            </a:r>
          </a:p>
          <a:p>
            <a:pPr lvl="1" eaLnBrk="1" hangingPunct="1">
              <a:defRPr/>
            </a:pPr>
            <a:r>
              <a:rPr lang="el-GR" i="1" dirty="0" smtClean="0"/>
              <a:t>γ</a:t>
            </a:r>
            <a:r>
              <a:rPr lang="en-US" dirty="0" smtClean="0"/>
              <a:t> ≈ 0.5 for visual system</a:t>
            </a:r>
          </a:p>
          <a:p>
            <a:pPr lvl="1" eaLnBrk="1" hangingPunct="1">
              <a:buNone/>
              <a:defRPr/>
            </a:pPr>
            <a:endParaRPr lang="en-US" dirty="0" smtClean="0"/>
          </a:p>
          <a:p>
            <a:pPr lvl="1" eaLnBrk="1" hangingPunct="1">
              <a:buNone/>
              <a:defRPr/>
            </a:pPr>
            <a:r>
              <a:rPr lang="en-US" dirty="0" smtClean="0"/>
              <a:t>(</a:t>
            </a:r>
            <a:r>
              <a:rPr lang="en-US" sz="2400" dirty="0" smtClean="0">
                <a:hlinkClick r:id="rId5"/>
              </a:rPr>
              <a:t>http://en.wikipedia.org/wiki/Stevens'_power_law</a:t>
            </a:r>
            <a:r>
              <a:rPr lang="en-US" sz="2400" dirty="0" smtClean="0"/>
              <a:t>)</a:t>
            </a:r>
          </a:p>
          <a:p>
            <a:pPr eaLnBrk="1" hangingPunct="1">
              <a:defRPr/>
            </a:pPr>
            <a:endParaRPr lang="en-US" sz="2400" dirty="0" smtClean="0"/>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spTree>
    <p:custDataLst>
      <p:tags r:id="rId1"/>
    </p:custDataLst>
  </p:cSld>
  <p:clrMapOvr>
    <a:masterClrMapping/>
  </p:clrMapOvr>
  <p:transition advTm="119559">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1000" fill="hold"/>
                                        <p:tgtEl>
                                          <p:spTgt spid="8"/>
                                        </p:tgtEl>
                                      </p:cBhvr>
                                      <p:by x="40000" y="40000"/>
                                    </p:animScale>
                                  </p:childTnLst>
                                </p:cTn>
                              </p:par>
                              <p:par>
                                <p:cTn id="7" presetID="49" presetClass="path" presetSubtype="0" accel="50000" decel="50000" fill="hold" nodeType="withEffect">
                                  <p:stCondLst>
                                    <p:cond delay="0"/>
                                  </p:stCondLst>
                                  <p:childTnLst>
                                    <p:animMotion origin="layout" path="M 4.16667E-6 3.33333E-6 L 0.38593 0.02083 " pathEditMode="relative" rAng="0" ptsTypes="AA">
                                      <p:cBhvr>
                                        <p:cTn id="8" dur="1000" fill="hold"/>
                                        <p:tgtEl>
                                          <p:spTgt spid="8"/>
                                        </p:tgtEl>
                                        <p:attrNameLst>
                                          <p:attrName>ppt_x</p:attrName>
                                          <p:attrName>ppt_y</p:attrName>
                                        </p:attrNameLst>
                                      </p:cBhvr>
                                      <p:rCtr x="193" y="10"/>
                                    </p:animMotion>
                                  </p:childTnLst>
                                </p:cTn>
                              </p:par>
                              <p:par>
                                <p:cTn id="9" presetID="10" presetClass="entr" presetSubtype="0" fill="hold" grpId="0" nodeType="withEffect">
                                  <p:stCondLst>
                                    <p:cond delay="0"/>
                                  </p:stCondLst>
                                  <p:childTnLst>
                                    <p:set>
                                      <p:cBhvr>
                                        <p:cTn id="10" dur="1" fill="hold">
                                          <p:stCondLst>
                                            <p:cond delay="0"/>
                                          </p:stCondLst>
                                        </p:cTn>
                                        <p:tgtEl>
                                          <p:spTgt spid="1073155">
                                            <p:txEl>
                                              <p:pRg st="0" end="0"/>
                                            </p:txEl>
                                          </p:spTgt>
                                        </p:tgtEl>
                                        <p:attrNameLst>
                                          <p:attrName>style.visibility</p:attrName>
                                        </p:attrNameLst>
                                      </p:cBhvr>
                                      <p:to>
                                        <p:strVal val="visible"/>
                                      </p:to>
                                    </p:set>
                                    <p:animEffect transition="in" filter="fade">
                                      <p:cBhvr>
                                        <p:cTn id="11" dur="500"/>
                                        <p:tgtEl>
                                          <p:spTgt spid="1073155">
                                            <p:txEl>
                                              <p:pRg st="0" end="0"/>
                                            </p:txEl>
                                          </p:spTgt>
                                        </p:tgtEl>
                                      </p:cBhvr>
                                    </p:animEffect>
                                  </p:childTnLst>
                                </p:cTn>
                              </p:par>
                              <p:par>
                                <p:cTn id="12" presetID="10" presetClass="entr" presetSubtype="0" fill="hold" grpId="0" nodeType="withEffect">
                                  <p:stCondLst>
                                    <p:cond delay="200"/>
                                  </p:stCondLst>
                                  <p:childTnLst>
                                    <p:set>
                                      <p:cBhvr>
                                        <p:cTn id="13" dur="1" fill="hold">
                                          <p:stCondLst>
                                            <p:cond delay="0"/>
                                          </p:stCondLst>
                                        </p:cTn>
                                        <p:tgtEl>
                                          <p:spTgt spid="1073155">
                                            <p:txEl>
                                              <p:pRg st="1" end="1"/>
                                            </p:txEl>
                                          </p:spTgt>
                                        </p:tgtEl>
                                        <p:attrNameLst>
                                          <p:attrName>style.visibility</p:attrName>
                                        </p:attrNameLst>
                                      </p:cBhvr>
                                      <p:to>
                                        <p:strVal val="visible"/>
                                      </p:to>
                                    </p:set>
                                    <p:animEffect transition="in" filter="fade">
                                      <p:cBhvr>
                                        <p:cTn id="14" dur="500"/>
                                        <p:tgtEl>
                                          <p:spTgt spid="1073155">
                                            <p:txEl>
                                              <p:pRg st="1" end="1"/>
                                            </p:txEl>
                                          </p:spTgt>
                                        </p:tgtEl>
                                      </p:cBhvr>
                                    </p:animEffect>
                                  </p:childTnLst>
                                </p:cTn>
                              </p:par>
                              <p:par>
                                <p:cTn id="15" presetID="10" presetClass="entr" presetSubtype="0" fill="hold" grpId="0" nodeType="withEffect">
                                  <p:stCondLst>
                                    <p:cond delay="400"/>
                                  </p:stCondLst>
                                  <p:childTnLst>
                                    <p:set>
                                      <p:cBhvr>
                                        <p:cTn id="16" dur="1" fill="hold">
                                          <p:stCondLst>
                                            <p:cond delay="0"/>
                                          </p:stCondLst>
                                        </p:cTn>
                                        <p:tgtEl>
                                          <p:spTgt spid="1073155">
                                            <p:txEl>
                                              <p:pRg st="2" end="2"/>
                                            </p:txEl>
                                          </p:spTgt>
                                        </p:tgtEl>
                                        <p:attrNameLst>
                                          <p:attrName>style.visibility</p:attrName>
                                        </p:attrNameLst>
                                      </p:cBhvr>
                                      <p:to>
                                        <p:strVal val="visible"/>
                                      </p:to>
                                    </p:set>
                                    <p:animEffect transition="in" filter="fade">
                                      <p:cBhvr>
                                        <p:cTn id="17" dur="500"/>
                                        <p:tgtEl>
                                          <p:spTgt spid="1073155">
                                            <p:txEl>
                                              <p:pRg st="2" end="2"/>
                                            </p:txEl>
                                          </p:spTgt>
                                        </p:tgtEl>
                                      </p:cBhvr>
                                    </p:animEffect>
                                  </p:childTnLst>
                                </p:cTn>
                              </p:par>
                              <p:par>
                                <p:cTn id="18" presetID="10" presetClass="entr" presetSubtype="0" fill="hold" grpId="0" nodeType="withEffect">
                                  <p:stCondLst>
                                    <p:cond delay="600"/>
                                  </p:stCondLst>
                                  <p:childTnLst>
                                    <p:set>
                                      <p:cBhvr>
                                        <p:cTn id="19" dur="1" fill="hold">
                                          <p:stCondLst>
                                            <p:cond delay="0"/>
                                          </p:stCondLst>
                                        </p:cTn>
                                        <p:tgtEl>
                                          <p:spTgt spid="1073155">
                                            <p:txEl>
                                              <p:pRg st="3" end="3"/>
                                            </p:txEl>
                                          </p:spTgt>
                                        </p:tgtEl>
                                        <p:attrNameLst>
                                          <p:attrName>style.visibility</p:attrName>
                                        </p:attrNameLst>
                                      </p:cBhvr>
                                      <p:to>
                                        <p:strVal val="visible"/>
                                      </p:to>
                                    </p:set>
                                    <p:animEffect transition="in" filter="fade">
                                      <p:cBhvr>
                                        <p:cTn id="20" dur="500"/>
                                        <p:tgtEl>
                                          <p:spTgt spid="1073155">
                                            <p:txEl>
                                              <p:pRg st="3" end="3"/>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1073155">
                                            <p:txEl>
                                              <p:pRg st="4" end="4"/>
                                            </p:txEl>
                                          </p:spTgt>
                                        </p:tgtEl>
                                        <p:attrNameLst>
                                          <p:attrName>style.visibility</p:attrName>
                                        </p:attrNameLst>
                                      </p:cBhvr>
                                      <p:to>
                                        <p:strVal val="visible"/>
                                      </p:to>
                                    </p:set>
                                    <p:animEffect transition="in" filter="fade">
                                      <p:cBhvr>
                                        <p:cTn id="23" dur="500"/>
                                        <p:tgtEl>
                                          <p:spTgt spid="1073155">
                                            <p:txEl>
                                              <p:pRg st="4" end="4"/>
                                            </p:txEl>
                                          </p:spTgt>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1073155">
                                            <p:txEl>
                                              <p:pRg st="6" end="6"/>
                                            </p:txEl>
                                          </p:spTgt>
                                        </p:tgtEl>
                                        <p:attrNameLst>
                                          <p:attrName>style.visibility</p:attrName>
                                        </p:attrNameLst>
                                      </p:cBhvr>
                                      <p:to>
                                        <p:strVal val="visible"/>
                                      </p:to>
                                    </p:set>
                                    <p:animEffect transition="in" filter="fade">
                                      <p:cBhvr>
                                        <p:cTn id="26" dur="500"/>
                                        <p:tgtEl>
                                          <p:spTgt spid="10731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3155"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4"/>
          <a:srcRect/>
          <a:stretch>
            <a:fillRect/>
          </a:stretch>
        </p:blipFill>
        <p:spPr bwMode="auto">
          <a:xfrm>
            <a:off x="685800" y="1524000"/>
            <a:ext cx="5432425" cy="4778375"/>
          </a:xfrm>
          <a:prstGeom prst="rect">
            <a:avLst/>
          </a:prstGeom>
          <a:noFill/>
          <a:ln w="9525">
            <a:noFill/>
            <a:miter lim="800000"/>
            <a:headEnd/>
            <a:tailEnd/>
          </a:ln>
          <a:effectLst/>
        </p:spPr>
      </p:pic>
      <p:sp>
        <p:nvSpPr>
          <p:cNvPr id="1073154" name="Rectangle 2"/>
          <p:cNvSpPr>
            <a:spLocks noGrp="1" noChangeArrowheads="1"/>
          </p:cNvSpPr>
          <p:nvPr>
            <p:ph type="title"/>
          </p:nvPr>
        </p:nvSpPr>
        <p:spPr>
          <a:xfrm>
            <a:off x="381000" y="228600"/>
            <a:ext cx="8382000" cy="750888"/>
          </a:xfrm>
        </p:spPr>
        <p:txBody>
          <a:bodyPr/>
          <a:lstStyle/>
          <a:p>
            <a:pPr eaLnBrk="1" hangingPunct="1">
              <a:defRPr/>
            </a:pPr>
            <a:r>
              <a:rPr lang="en-US" dirty="0" smtClean="0"/>
              <a:t>TVs and Monitors</a:t>
            </a:r>
            <a:endParaRPr lang="en-US" sz="3600" dirty="0" smtClean="0">
              <a:solidFill>
                <a:schemeClr val="accent1"/>
              </a:solidFill>
            </a:endParaRPr>
          </a:p>
        </p:txBody>
      </p:sp>
      <p:sp>
        <p:nvSpPr>
          <p:cNvPr id="1073155" name="Rectangle 3"/>
          <p:cNvSpPr>
            <a:spLocks noGrp="1" noChangeArrowheads="1"/>
          </p:cNvSpPr>
          <p:nvPr>
            <p:ph idx="1"/>
          </p:nvPr>
        </p:nvSpPr>
        <p:spPr>
          <a:xfrm>
            <a:off x="381000" y="1155700"/>
            <a:ext cx="8410575" cy="4959350"/>
          </a:xfrm>
        </p:spPr>
        <p:txBody>
          <a:bodyPr>
            <a:normAutofit/>
          </a:bodyPr>
          <a:lstStyle/>
          <a:p>
            <a:pPr eaLnBrk="1" hangingPunct="1">
              <a:buFont typeface="Wingdings 2" pitchFamily="18" charset="2"/>
              <a:buBlip>
                <a:blip r:embed="rId5"/>
              </a:buBlip>
              <a:defRPr/>
            </a:pPr>
            <a:r>
              <a:rPr lang="en-US" dirty="0" smtClean="0"/>
              <a:t>Also nonlinear</a:t>
            </a:r>
          </a:p>
          <a:p>
            <a:pPr eaLnBrk="1" hangingPunct="1">
              <a:buFont typeface="Wingdings 2" pitchFamily="18" charset="2"/>
              <a:buBlip>
                <a:blip r:embed="rId5"/>
              </a:buBlip>
              <a:defRPr/>
            </a:pPr>
            <a:r>
              <a:rPr lang="en-US" dirty="0" smtClean="0"/>
              <a:t>I = AD</a:t>
            </a:r>
            <a:r>
              <a:rPr lang="el-GR" i="1" baseline="50000" dirty="0" smtClean="0"/>
              <a:t>γ</a:t>
            </a:r>
            <a:endParaRPr lang="en-US" i="1" baseline="50000" dirty="0" smtClean="0"/>
          </a:p>
          <a:p>
            <a:pPr lvl="1" eaLnBrk="1" hangingPunct="1">
              <a:defRPr/>
            </a:pPr>
            <a:r>
              <a:rPr lang="en-US" dirty="0" smtClean="0"/>
              <a:t>I = resulting luminance</a:t>
            </a:r>
          </a:p>
          <a:p>
            <a:pPr lvl="1" eaLnBrk="1" hangingPunct="1">
              <a:defRPr/>
            </a:pPr>
            <a:r>
              <a:rPr lang="en-US" dirty="0" smtClean="0"/>
              <a:t>D</a:t>
            </a:r>
            <a:r>
              <a:rPr lang="en-US" i="1" dirty="0" smtClean="0"/>
              <a:t> = </a:t>
            </a:r>
            <a:r>
              <a:rPr lang="en-US" dirty="0" smtClean="0"/>
              <a:t>Normalized Pixel Value</a:t>
            </a:r>
          </a:p>
          <a:p>
            <a:pPr lvl="1" eaLnBrk="1" hangingPunct="1">
              <a:defRPr/>
            </a:pPr>
            <a:r>
              <a:rPr lang="en-US" dirty="0" smtClean="0"/>
              <a:t>A = Maximum Luminance of Display</a:t>
            </a:r>
          </a:p>
          <a:p>
            <a:pPr lvl="1" eaLnBrk="1" hangingPunct="1">
              <a:defRPr/>
            </a:pPr>
            <a:r>
              <a:rPr lang="el-GR" i="1" dirty="0" smtClean="0"/>
              <a:t>γ</a:t>
            </a:r>
            <a:r>
              <a:rPr lang="el-GR" i="1" baseline="50000" dirty="0" smtClean="0"/>
              <a:t> </a:t>
            </a:r>
            <a:r>
              <a:rPr lang="en-US" dirty="0" smtClean="0"/>
              <a:t>≈ 2.2 for CRT</a:t>
            </a:r>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pic>
        <p:nvPicPr>
          <p:cNvPr id="79874" name="Picture 2" descr="C:\Users\stephsm\AppData\Local\Microsoft\Windows\Temporary Internet Files\Content.IE5\S9SXHMDR\MCj03512400000[1].wmf"/>
          <p:cNvPicPr>
            <a:picLocks noChangeAspect="1" noChangeArrowheads="1"/>
          </p:cNvPicPr>
          <p:nvPr/>
        </p:nvPicPr>
        <p:blipFill>
          <a:blip r:embed="rId6"/>
          <a:srcRect/>
          <a:stretch>
            <a:fillRect/>
          </a:stretch>
        </p:blipFill>
        <p:spPr bwMode="auto">
          <a:xfrm>
            <a:off x="7315200" y="381000"/>
            <a:ext cx="1650749" cy="1801640"/>
          </a:xfrm>
          <a:prstGeom prst="rect">
            <a:avLst/>
          </a:prstGeom>
          <a:noFill/>
        </p:spPr>
      </p:pic>
    </p:spTree>
    <p:custDataLst>
      <p:tags r:id="rId1"/>
    </p:custDataLst>
  </p:cSld>
  <p:clrMapOvr>
    <a:masterClrMapping/>
  </p:clrMapOvr>
  <p:transition advTm="84958">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ccel="50000" decel="50000" fill="hold" nodeType="clickEffect">
                                  <p:stCondLst>
                                    <p:cond delay="0"/>
                                  </p:stCondLst>
                                  <p:childTnLst>
                                    <p:animScale>
                                      <p:cBhvr>
                                        <p:cTn id="6" dur="1000" fill="hold"/>
                                        <p:tgtEl>
                                          <p:spTgt spid="6"/>
                                        </p:tgtEl>
                                      </p:cBhvr>
                                      <p:by x="40000" y="40000"/>
                                    </p:animScale>
                                  </p:childTnLst>
                                </p:cTn>
                              </p:par>
                              <p:par>
                                <p:cTn id="7" presetID="49" presetClass="path" presetSubtype="0" accel="50000" decel="50000" fill="hold" nodeType="withEffect">
                                  <p:stCondLst>
                                    <p:cond delay="0"/>
                                  </p:stCondLst>
                                  <p:childTnLst>
                                    <p:animMotion origin="layout" path="M 1.38889E-6 -1.85185E-6 L 0.39462 0.17384 " pathEditMode="relative" rAng="0" ptsTypes="AA">
                                      <p:cBhvr>
                                        <p:cTn id="8" dur="1000" fill="hold"/>
                                        <p:tgtEl>
                                          <p:spTgt spid="6"/>
                                        </p:tgtEl>
                                        <p:attrNameLst>
                                          <p:attrName>ppt_x</p:attrName>
                                          <p:attrName>ppt_y</p:attrName>
                                        </p:attrNameLst>
                                      </p:cBhvr>
                                      <p:rCtr x="197" y="87"/>
                                    </p:animMotion>
                                  </p:childTnLst>
                                </p:cTn>
                              </p:par>
                              <p:par>
                                <p:cTn id="9" presetID="10" presetClass="entr" presetSubtype="0" fill="hold" grpId="0" nodeType="withEffect">
                                  <p:stCondLst>
                                    <p:cond delay="0"/>
                                  </p:stCondLst>
                                  <p:childTnLst>
                                    <p:set>
                                      <p:cBhvr>
                                        <p:cTn id="10" dur="1" fill="hold">
                                          <p:stCondLst>
                                            <p:cond delay="0"/>
                                          </p:stCondLst>
                                        </p:cTn>
                                        <p:tgtEl>
                                          <p:spTgt spid="1073155">
                                            <p:txEl>
                                              <p:pRg st="0" end="0"/>
                                            </p:txEl>
                                          </p:spTgt>
                                        </p:tgtEl>
                                        <p:attrNameLst>
                                          <p:attrName>style.visibility</p:attrName>
                                        </p:attrNameLst>
                                      </p:cBhvr>
                                      <p:to>
                                        <p:strVal val="visible"/>
                                      </p:to>
                                    </p:set>
                                    <p:animEffect transition="in" filter="fade">
                                      <p:cBhvr>
                                        <p:cTn id="11" dur="500"/>
                                        <p:tgtEl>
                                          <p:spTgt spid="1073155">
                                            <p:txEl>
                                              <p:pRg st="0" end="0"/>
                                            </p:txEl>
                                          </p:spTgt>
                                        </p:tgtEl>
                                      </p:cBhvr>
                                    </p:animEffect>
                                  </p:childTnLst>
                                </p:cTn>
                              </p:par>
                              <p:par>
                                <p:cTn id="12" presetID="10" presetClass="entr" presetSubtype="0" fill="hold" grpId="0" nodeType="withEffect">
                                  <p:stCondLst>
                                    <p:cond delay="300"/>
                                  </p:stCondLst>
                                  <p:childTnLst>
                                    <p:set>
                                      <p:cBhvr>
                                        <p:cTn id="13" dur="1" fill="hold">
                                          <p:stCondLst>
                                            <p:cond delay="0"/>
                                          </p:stCondLst>
                                        </p:cTn>
                                        <p:tgtEl>
                                          <p:spTgt spid="1073155">
                                            <p:txEl>
                                              <p:pRg st="1" end="1"/>
                                            </p:txEl>
                                          </p:spTgt>
                                        </p:tgtEl>
                                        <p:attrNameLst>
                                          <p:attrName>style.visibility</p:attrName>
                                        </p:attrNameLst>
                                      </p:cBhvr>
                                      <p:to>
                                        <p:strVal val="visible"/>
                                      </p:to>
                                    </p:set>
                                    <p:animEffect transition="in" filter="fade">
                                      <p:cBhvr>
                                        <p:cTn id="14" dur="500"/>
                                        <p:tgtEl>
                                          <p:spTgt spid="1073155">
                                            <p:txEl>
                                              <p:pRg st="1" end="1"/>
                                            </p:txEl>
                                          </p:spTgt>
                                        </p:tgtEl>
                                      </p:cBhvr>
                                    </p:animEffect>
                                  </p:childTnLst>
                                </p:cTn>
                              </p:par>
                              <p:par>
                                <p:cTn id="15" presetID="10" presetClass="entr" presetSubtype="0" fill="hold" grpId="0" nodeType="withEffect">
                                  <p:stCondLst>
                                    <p:cond delay="600"/>
                                  </p:stCondLst>
                                  <p:childTnLst>
                                    <p:set>
                                      <p:cBhvr>
                                        <p:cTn id="16" dur="1" fill="hold">
                                          <p:stCondLst>
                                            <p:cond delay="0"/>
                                          </p:stCondLst>
                                        </p:cTn>
                                        <p:tgtEl>
                                          <p:spTgt spid="1073155">
                                            <p:txEl>
                                              <p:pRg st="2" end="2"/>
                                            </p:txEl>
                                          </p:spTgt>
                                        </p:tgtEl>
                                        <p:attrNameLst>
                                          <p:attrName>style.visibility</p:attrName>
                                        </p:attrNameLst>
                                      </p:cBhvr>
                                      <p:to>
                                        <p:strVal val="visible"/>
                                      </p:to>
                                    </p:set>
                                    <p:animEffect transition="in" filter="fade">
                                      <p:cBhvr>
                                        <p:cTn id="17" dur="500"/>
                                        <p:tgtEl>
                                          <p:spTgt spid="1073155">
                                            <p:txEl>
                                              <p:pRg st="2" end="2"/>
                                            </p:txEl>
                                          </p:spTgt>
                                        </p:tgtEl>
                                      </p:cBhvr>
                                    </p:animEffect>
                                  </p:childTnLst>
                                </p:cTn>
                              </p:par>
                              <p:par>
                                <p:cTn id="18" presetID="10" presetClass="entr" presetSubtype="0" fill="hold" grpId="0" nodeType="withEffect">
                                  <p:stCondLst>
                                    <p:cond delay="900"/>
                                  </p:stCondLst>
                                  <p:childTnLst>
                                    <p:set>
                                      <p:cBhvr>
                                        <p:cTn id="19" dur="1" fill="hold">
                                          <p:stCondLst>
                                            <p:cond delay="0"/>
                                          </p:stCondLst>
                                        </p:cTn>
                                        <p:tgtEl>
                                          <p:spTgt spid="1073155">
                                            <p:txEl>
                                              <p:pRg st="3" end="3"/>
                                            </p:txEl>
                                          </p:spTgt>
                                        </p:tgtEl>
                                        <p:attrNameLst>
                                          <p:attrName>style.visibility</p:attrName>
                                        </p:attrNameLst>
                                      </p:cBhvr>
                                      <p:to>
                                        <p:strVal val="visible"/>
                                      </p:to>
                                    </p:set>
                                    <p:animEffect transition="in" filter="fade">
                                      <p:cBhvr>
                                        <p:cTn id="20" dur="500"/>
                                        <p:tgtEl>
                                          <p:spTgt spid="1073155">
                                            <p:txEl>
                                              <p:pRg st="3" end="3"/>
                                            </p:txEl>
                                          </p:spTgt>
                                        </p:tgtEl>
                                      </p:cBhvr>
                                    </p:animEffect>
                                  </p:childTnLst>
                                </p:cTn>
                              </p:par>
                              <p:par>
                                <p:cTn id="21" presetID="10" presetClass="entr" presetSubtype="0" fill="hold" grpId="0" nodeType="withEffect">
                                  <p:stCondLst>
                                    <p:cond delay="1200"/>
                                  </p:stCondLst>
                                  <p:childTnLst>
                                    <p:set>
                                      <p:cBhvr>
                                        <p:cTn id="22" dur="1" fill="hold">
                                          <p:stCondLst>
                                            <p:cond delay="0"/>
                                          </p:stCondLst>
                                        </p:cTn>
                                        <p:tgtEl>
                                          <p:spTgt spid="1073155">
                                            <p:txEl>
                                              <p:pRg st="4" end="4"/>
                                            </p:txEl>
                                          </p:spTgt>
                                        </p:tgtEl>
                                        <p:attrNameLst>
                                          <p:attrName>style.visibility</p:attrName>
                                        </p:attrNameLst>
                                      </p:cBhvr>
                                      <p:to>
                                        <p:strVal val="visible"/>
                                      </p:to>
                                    </p:set>
                                    <p:animEffect transition="in" filter="fade">
                                      <p:cBhvr>
                                        <p:cTn id="23" dur="500"/>
                                        <p:tgtEl>
                                          <p:spTgt spid="1073155">
                                            <p:txEl>
                                              <p:pRg st="4" end="4"/>
                                            </p:txEl>
                                          </p:spTgt>
                                        </p:tgtEl>
                                      </p:cBhvr>
                                    </p:animEffect>
                                  </p:childTnLst>
                                </p:cTn>
                              </p:par>
                              <p:par>
                                <p:cTn id="24" presetID="10" presetClass="entr" presetSubtype="0" fill="hold" grpId="0" nodeType="withEffect">
                                  <p:stCondLst>
                                    <p:cond delay="1600"/>
                                  </p:stCondLst>
                                  <p:childTnLst>
                                    <p:set>
                                      <p:cBhvr>
                                        <p:cTn id="25" dur="1" fill="hold">
                                          <p:stCondLst>
                                            <p:cond delay="0"/>
                                          </p:stCondLst>
                                        </p:cTn>
                                        <p:tgtEl>
                                          <p:spTgt spid="1073155">
                                            <p:txEl>
                                              <p:pRg st="5" end="5"/>
                                            </p:txEl>
                                          </p:spTgt>
                                        </p:tgtEl>
                                        <p:attrNameLst>
                                          <p:attrName>style.visibility</p:attrName>
                                        </p:attrNameLst>
                                      </p:cBhvr>
                                      <p:to>
                                        <p:strVal val="visible"/>
                                      </p:to>
                                    </p:set>
                                    <p:animEffect transition="in" filter="fade">
                                      <p:cBhvr>
                                        <p:cTn id="26" dur="500"/>
                                        <p:tgtEl>
                                          <p:spTgt spid="107315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3155"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3154" name="Rectangle 2"/>
          <p:cNvSpPr>
            <a:spLocks noGrp="1" noChangeArrowheads="1"/>
          </p:cNvSpPr>
          <p:nvPr>
            <p:ph type="title"/>
          </p:nvPr>
        </p:nvSpPr>
        <p:spPr>
          <a:xfrm>
            <a:off x="381000" y="228600"/>
            <a:ext cx="8382000" cy="750888"/>
          </a:xfrm>
        </p:spPr>
        <p:txBody>
          <a:bodyPr/>
          <a:lstStyle/>
          <a:p>
            <a:pPr eaLnBrk="1" hangingPunct="1">
              <a:defRPr/>
            </a:pPr>
            <a:r>
              <a:rPr lang="en-US" dirty="0" smtClean="0"/>
              <a:t>What about LCDs?</a:t>
            </a:r>
          </a:p>
        </p:txBody>
      </p:sp>
      <p:sp>
        <p:nvSpPr>
          <p:cNvPr id="1073155" name="Rectangle 3"/>
          <p:cNvSpPr>
            <a:spLocks noGrp="1" noChangeArrowheads="1"/>
          </p:cNvSpPr>
          <p:nvPr>
            <p:ph idx="1"/>
          </p:nvPr>
        </p:nvSpPr>
        <p:spPr>
          <a:xfrm>
            <a:off x="381000" y="1676400"/>
            <a:ext cx="8410575" cy="4438650"/>
          </a:xfrm>
        </p:spPr>
        <p:txBody>
          <a:bodyPr>
            <a:normAutofit/>
          </a:bodyPr>
          <a:lstStyle/>
          <a:p>
            <a:pPr eaLnBrk="1" hangingPunct="1">
              <a:defRPr/>
            </a:pPr>
            <a:r>
              <a:rPr lang="en-US" dirty="0" smtClean="0"/>
              <a:t>More of an “S” shaped curve</a:t>
            </a:r>
          </a:p>
          <a:p>
            <a:pPr eaLnBrk="1" hangingPunct="1">
              <a:defRPr/>
            </a:pPr>
            <a:r>
              <a:rPr lang="en-US" dirty="0" smtClean="0"/>
              <a:t>Corrected in the monitor to have gamma response similar to CRTs</a:t>
            </a:r>
          </a:p>
          <a:p>
            <a:pPr eaLnBrk="1" hangingPunct="1">
              <a:defRPr/>
            </a:pPr>
            <a:r>
              <a:rPr lang="en-US" dirty="0" smtClean="0"/>
              <a:t>LCD TVs settings often default to saturate colors (elevated bright levels)</a:t>
            </a:r>
          </a:p>
        </p:txBody>
      </p:sp>
      <p:sp>
        <p:nvSpPr>
          <p:cNvPr id="6148" name="Text Box 4"/>
          <p:cNvSpPr txBox="1">
            <a:spLocks noChangeArrowheads="1"/>
          </p:cNvSpPr>
          <p:nvPr/>
        </p:nvSpPr>
        <p:spPr bwMode="auto">
          <a:xfrm>
            <a:off x="0" y="-641350"/>
            <a:ext cx="6934200" cy="641350"/>
          </a:xfrm>
          <a:prstGeom prst="rect">
            <a:avLst/>
          </a:prstGeom>
          <a:noFill/>
          <a:ln w="12700" algn="ctr">
            <a:noFill/>
            <a:miter lim="800000"/>
            <a:headEnd/>
            <a:tailEnd/>
          </a:ln>
        </p:spPr>
        <p:txBody>
          <a:bodyPr>
            <a:spAutoFit/>
          </a:bodyPr>
          <a:lstStyle/>
          <a:p>
            <a:pPr>
              <a:spcBef>
                <a:spcPct val="50000"/>
              </a:spcBef>
            </a:pPr>
            <a:r>
              <a:rPr lang="en-US" sz="3600">
                <a:latin typeface="Microsoft Sans Serif" pitchFamily="34" charset="0"/>
              </a:rPr>
              <a:t>Standard Slide without subtitle</a:t>
            </a:r>
          </a:p>
        </p:txBody>
      </p:sp>
      <p:pic>
        <p:nvPicPr>
          <p:cNvPr id="75777" name="Picture 1" descr="C:\Users\stephsm\AppData\Local\Microsoft\Windows\Temporary Internet Files\Content.IE5\UOLB14M5\MCj04241940000[1].wmf"/>
          <p:cNvPicPr>
            <a:picLocks noChangeAspect="1" noChangeArrowheads="1"/>
          </p:cNvPicPr>
          <p:nvPr/>
        </p:nvPicPr>
        <p:blipFill>
          <a:blip r:embed="rId3"/>
          <a:srcRect/>
          <a:stretch>
            <a:fillRect/>
          </a:stretch>
        </p:blipFill>
        <p:spPr bwMode="auto">
          <a:xfrm>
            <a:off x="7162800" y="152400"/>
            <a:ext cx="1473200" cy="1958975"/>
          </a:xfrm>
          <a:prstGeom prst="rect">
            <a:avLst/>
          </a:prstGeom>
          <a:noFill/>
        </p:spPr>
      </p:pic>
    </p:spTree>
  </p:cSld>
  <p:clrMapOvr>
    <a:masterClrMapping/>
  </p:clrMapOvr>
  <p:transition advTm="53134">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PICTUREPATH" val="GAMEFEST_WIP"/>
</p:tagLst>
</file>

<file path=ppt/tags/tag10.xml><?xml version="1.0" encoding="utf-8"?>
<p:tagLst xmlns:a="http://schemas.openxmlformats.org/drawingml/2006/main" xmlns:r="http://schemas.openxmlformats.org/officeDocument/2006/relationships" xmlns:p="http://schemas.openxmlformats.org/presentationml/2006/main">
  <p:tag name="TIMING" val="|21.2|14.5|21.4"/>
</p:tagLst>
</file>

<file path=ppt/tags/tag11.xml><?xml version="1.0" encoding="utf-8"?>
<p:tagLst xmlns:a="http://schemas.openxmlformats.org/drawingml/2006/main" xmlns:r="http://schemas.openxmlformats.org/officeDocument/2006/relationships" xmlns:p="http://schemas.openxmlformats.org/presentationml/2006/main">
  <p:tag name="TIMING" val="|8.1|8.7|15.3"/>
</p:tagLst>
</file>

<file path=ppt/tags/tag12.xml><?xml version="1.0" encoding="utf-8"?>
<p:tagLst xmlns:a="http://schemas.openxmlformats.org/drawingml/2006/main" xmlns:r="http://schemas.openxmlformats.org/officeDocument/2006/relationships" xmlns:p="http://schemas.openxmlformats.org/presentationml/2006/main">
  <p:tag name="TIMING" val="|35.6"/>
</p:tagLst>
</file>

<file path=ppt/tags/tag13.xml><?xml version="1.0" encoding="utf-8"?>
<p:tagLst xmlns:a="http://schemas.openxmlformats.org/drawingml/2006/main" xmlns:r="http://schemas.openxmlformats.org/officeDocument/2006/relationships" xmlns:p="http://schemas.openxmlformats.org/presentationml/2006/main">
  <p:tag name="TIMING" val="|45"/>
</p:tagLst>
</file>

<file path=ppt/tags/tag14.xml><?xml version="1.0" encoding="utf-8"?>
<p:tagLst xmlns:a="http://schemas.openxmlformats.org/drawingml/2006/main" xmlns:r="http://schemas.openxmlformats.org/officeDocument/2006/relationships" xmlns:p="http://schemas.openxmlformats.org/presentationml/2006/main">
  <p:tag name="TIMING" val="|4.1|4.9"/>
</p:tagLst>
</file>

<file path=ppt/tags/tag15.xml><?xml version="1.0" encoding="utf-8"?>
<p:tagLst xmlns:a="http://schemas.openxmlformats.org/drawingml/2006/main" xmlns:r="http://schemas.openxmlformats.org/officeDocument/2006/relationships" xmlns:p="http://schemas.openxmlformats.org/presentationml/2006/main">
  <p:tag name="TIMING" val="|6.8"/>
</p:tagLst>
</file>

<file path=ppt/tags/tag16.xml><?xml version="1.0" encoding="utf-8"?>
<p:tagLst xmlns:a="http://schemas.openxmlformats.org/drawingml/2006/main" xmlns:r="http://schemas.openxmlformats.org/officeDocument/2006/relationships" xmlns:p="http://schemas.openxmlformats.org/presentationml/2006/main">
  <p:tag name="TIMING" val="|5.3"/>
</p:tagLst>
</file>

<file path=ppt/tags/tag17.xml><?xml version="1.0" encoding="utf-8"?>
<p:tagLst xmlns:a="http://schemas.openxmlformats.org/drawingml/2006/main" xmlns:r="http://schemas.openxmlformats.org/officeDocument/2006/relationships" xmlns:p="http://schemas.openxmlformats.org/presentationml/2006/main">
  <p:tag name="TIMING" val="|20.4"/>
</p:tagLst>
</file>

<file path=ppt/tags/tag18.xml><?xml version="1.0" encoding="utf-8"?>
<p:tagLst xmlns:a="http://schemas.openxmlformats.org/drawingml/2006/main" xmlns:r="http://schemas.openxmlformats.org/officeDocument/2006/relationships" xmlns:p="http://schemas.openxmlformats.org/presentationml/2006/main">
  <p:tag name="TIMING" val="|7.9"/>
</p:tagLst>
</file>

<file path=ppt/tags/tag2.xml><?xml version="1.0" encoding="utf-8"?>
<p:tagLst xmlns:a="http://schemas.openxmlformats.org/drawingml/2006/main" xmlns:r="http://schemas.openxmlformats.org/officeDocument/2006/relationships" xmlns:p="http://schemas.openxmlformats.org/presentationml/2006/main">
  <p:tag name="TIMING" val="|18.5|25|74.3"/>
</p:tagLst>
</file>

<file path=ppt/tags/tag3.xml><?xml version="1.0" encoding="utf-8"?>
<p:tagLst xmlns:a="http://schemas.openxmlformats.org/drawingml/2006/main" xmlns:r="http://schemas.openxmlformats.org/officeDocument/2006/relationships" xmlns:p="http://schemas.openxmlformats.org/presentationml/2006/main">
  <p:tag name="TIMING" val="|40.6"/>
</p:tagLst>
</file>

<file path=ppt/tags/tag4.xml><?xml version="1.0" encoding="utf-8"?>
<p:tagLst xmlns:a="http://schemas.openxmlformats.org/drawingml/2006/main" xmlns:r="http://schemas.openxmlformats.org/officeDocument/2006/relationships" xmlns:p="http://schemas.openxmlformats.org/presentationml/2006/main">
  <p:tag name="TIMING" val="|13|16.2"/>
</p:tagLst>
</file>

<file path=ppt/tags/tag5.xml><?xml version="1.0" encoding="utf-8"?>
<p:tagLst xmlns:a="http://schemas.openxmlformats.org/drawingml/2006/main" xmlns:r="http://schemas.openxmlformats.org/officeDocument/2006/relationships" xmlns:p="http://schemas.openxmlformats.org/presentationml/2006/main">
  <p:tag name="TIMING" val="|82.9"/>
</p:tagLst>
</file>

<file path=ppt/tags/tag6.xml><?xml version="1.0" encoding="utf-8"?>
<p:tagLst xmlns:a="http://schemas.openxmlformats.org/drawingml/2006/main" xmlns:r="http://schemas.openxmlformats.org/officeDocument/2006/relationships" xmlns:p="http://schemas.openxmlformats.org/presentationml/2006/main">
  <p:tag name="TIMING" val="|45.5"/>
</p:tagLst>
</file>

<file path=ppt/tags/tag7.xml><?xml version="1.0" encoding="utf-8"?>
<p:tagLst xmlns:a="http://schemas.openxmlformats.org/drawingml/2006/main" xmlns:r="http://schemas.openxmlformats.org/officeDocument/2006/relationships" xmlns:p="http://schemas.openxmlformats.org/presentationml/2006/main">
  <p:tag name="TIMING" val="|50.5|86.8"/>
</p:tagLst>
</file>

<file path=ppt/tags/tag8.xml><?xml version="1.0" encoding="utf-8"?>
<p:tagLst xmlns:a="http://schemas.openxmlformats.org/drawingml/2006/main" xmlns:r="http://schemas.openxmlformats.org/officeDocument/2006/relationships" xmlns:p="http://schemas.openxmlformats.org/presentationml/2006/main">
  <p:tag name="TIMING" val="|11.3"/>
</p:tagLst>
</file>

<file path=ppt/tags/tag9.xml><?xml version="1.0" encoding="utf-8"?>
<p:tagLst xmlns:a="http://schemas.openxmlformats.org/drawingml/2006/main" xmlns:r="http://schemas.openxmlformats.org/officeDocument/2006/relationships" xmlns:p="http://schemas.openxmlformats.org/presentationml/2006/main">
  <p:tag name="TIMING" val="|15.6|4.6"/>
</p:tagLst>
</file>

<file path=ppt/theme/theme1.xml><?xml version="1.0" encoding="utf-8"?>
<a:theme xmlns:a="http://schemas.openxmlformats.org/drawingml/2006/main" name="GameFest_2006_S2_V6">
  <a:themeElements>
    <a:clrScheme name="GameFest_2006_S2_V6 1">
      <a:dk1>
        <a:srgbClr val="000000"/>
      </a:dk1>
      <a:lt1>
        <a:srgbClr val="FFFFFF"/>
      </a:lt1>
      <a:dk2>
        <a:srgbClr val="33C9D1"/>
      </a:dk2>
      <a:lt2>
        <a:srgbClr val="FFB601"/>
      </a:lt2>
      <a:accent1>
        <a:srgbClr val="F7E993"/>
      </a:accent1>
      <a:accent2>
        <a:srgbClr val="66CC66"/>
      </a:accent2>
      <a:accent3>
        <a:srgbClr val="ADE1E5"/>
      </a:accent3>
      <a:accent4>
        <a:srgbClr val="DADADA"/>
      </a:accent4>
      <a:accent5>
        <a:srgbClr val="FAF2C8"/>
      </a:accent5>
      <a:accent6>
        <a:srgbClr val="5CB95C"/>
      </a:accent6>
      <a:hlink>
        <a:srgbClr val="6699FF"/>
      </a:hlink>
      <a:folHlink>
        <a:srgbClr val="F98239"/>
      </a:folHlink>
    </a:clrScheme>
    <a:fontScheme name="GameFest_2006_S2_V6">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FF"/>
        </a:solidFill>
        <a:ln w="1270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rebuchet MS" pitchFamily="34" charset="0"/>
          </a:defRPr>
        </a:defPPr>
      </a:lstStyle>
    </a:spDef>
    <a:lnDef>
      <a:spPr bwMode="auto">
        <a:xfrm>
          <a:off x="0" y="0"/>
          <a:ext cx="1" cy="1"/>
        </a:xfrm>
        <a:custGeom>
          <a:avLst/>
          <a:gdLst/>
          <a:ahLst/>
          <a:cxnLst/>
          <a:rect l="0" t="0" r="0" b="0"/>
          <a:pathLst/>
        </a:custGeom>
        <a:solidFill>
          <a:srgbClr val="FFFFFF"/>
        </a:solidFill>
        <a:ln w="1270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rebuchet MS" pitchFamily="34" charset="0"/>
          </a:defRPr>
        </a:defPPr>
      </a:lstStyle>
    </a:lnDef>
  </a:objectDefaults>
  <a:extraClrSchemeLst>
    <a:extraClrScheme>
      <a:clrScheme name="GameFest_2006_S2_V6 1">
        <a:dk1>
          <a:srgbClr val="000000"/>
        </a:dk1>
        <a:lt1>
          <a:srgbClr val="FFFFFF"/>
        </a:lt1>
        <a:dk2>
          <a:srgbClr val="33C9D1"/>
        </a:dk2>
        <a:lt2>
          <a:srgbClr val="FFB601"/>
        </a:lt2>
        <a:accent1>
          <a:srgbClr val="F7E993"/>
        </a:accent1>
        <a:accent2>
          <a:srgbClr val="66CC66"/>
        </a:accent2>
        <a:accent3>
          <a:srgbClr val="ADE1E5"/>
        </a:accent3>
        <a:accent4>
          <a:srgbClr val="DADADA"/>
        </a:accent4>
        <a:accent5>
          <a:srgbClr val="FAF2C8"/>
        </a:accent5>
        <a:accent6>
          <a:srgbClr val="5CB95C"/>
        </a:accent6>
        <a:hlink>
          <a:srgbClr val="6699FF"/>
        </a:hlink>
        <a:folHlink>
          <a:srgbClr val="F9823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9E8BD2D5AF2F34C8F5CE3E1EB675DEC" ma:contentTypeVersion="0" ma:contentTypeDescription="Create a new document." ma:contentTypeScope="" ma:versionID="456bc01b89c1ae7c38a9bfc9882c3b35">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DD62B0F0-9179-4F56-B0CC-5A3EAA7245D3}"/>
</file>

<file path=customXml/itemProps2.xml><?xml version="1.0" encoding="utf-8"?>
<ds:datastoreItem xmlns:ds="http://schemas.openxmlformats.org/officeDocument/2006/customXml" ds:itemID="{34A23512-390F-4740-A940-F16E267E0538}"/>
</file>

<file path=customXml/itemProps3.xml><?xml version="1.0" encoding="utf-8"?>
<ds:datastoreItem xmlns:ds="http://schemas.openxmlformats.org/officeDocument/2006/customXml" ds:itemID="{E238D265-8F37-4839-88D0-33D8E4453788}"/>
</file>

<file path=docProps/app.xml><?xml version="1.0" encoding="utf-8"?>
<Properties xmlns="http://schemas.openxmlformats.org/officeDocument/2006/extended-properties" xmlns:vt="http://schemas.openxmlformats.org/officeDocument/2006/docPropsVTypes">
  <Template/>
  <TotalTime>0</TotalTime>
  <Words>2410</Words>
  <Application>Microsoft PowerPoint</Application>
  <PresentationFormat>On-screen Show (4:3)</PresentationFormat>
  <Paragraphs>582</Paragraphs>
  <Slides>55</Slides>
  <Notes>55</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GameFest_2006_S2_V6</vt:lpstr>
      <vt:lpstr>Slide 1</vt:lpstr>
      <vt:lpstr>Picture Perfect Gamma Through the Rendering Pipeline</vt:lpstr>
      <vt:lpstr>Should I Care About Gamma?</vt:lpstr>
      <vt:lpstr>Sample Intensity Gradients</vt:lpstr>
      <vt:lpstr>What is Gamma?</vt:lpstr>
      <vt:lpstr>The Human Visual System</vt:lpstr>
      <vt:lpstr>The Human Visual System Stevens’ Power Law</vt:lpstr>
      <vt:lpstr>TVs and Monitors</vt:lpstr>
      <vt:lpstr>What about LCDs?</vt:lpstr>
      <vt:lpstr>It’s a Good Thing </vt:lpstr>
      <vt:lpstr>Gamma and Direct3D</vt:lpstr>
      <vt:lpstr>Direct3D Defaults</vt:lpstr>
      <vt:lpstr>Direct3D Defaults (cont’d)</vt:lpstr>
      <vt:lpstr>Reading sRGB as Linear</vt:lpstr>
      <vt:lpstr>Presenting Linear as sRGB</vt:lpstr>
      <vt:lpstr>Why ‘About Right’ is Not Right</vt:lpstr>
      <vt:lpstr>An example</vt:lpstr>
      <vt:lpstr>Color Shifting</vt:lpstr>
      <vt:lpstr>Now For the Good News </vt:lpstr>
      <vt:lpstr>Gamma Consideration Points</vt:lpstr>
      <vt:lpstr>Textures</vt:lpstr>
      <vt:lpstr>Textures</vt:lpstr>
      <vt:lpstr>Textures</vt:lpstr>
      <vt:lpstr>Textures</vt:lpstr>
      <vt:lpstr>Textures</vt:lpstr>
      <vt:lpstr>Textures</vt:lpstr>
      <vt:lpstr>Xbox 360 sRGB Approximation </vt:lpstr>
      <vt:lpstr>Textures</vt:lpstr>
      <vt:lpstr>Textures</vt:lpstr>
      <vt:lpstr>Textures</vt:lpstr>
      <vt:lpstr>Textures</vt:lpstr>
      <vt:lpstr>Textures</vt:lpstr>
      <vt:lpstr>Textures</vt:lpstr>
      <vt:lpstr>Gamma Consideration Points</vt:lpstr>
      <vt:lpstr>Pixel Shaders</vt:lpstr>
      <vt:lpstr>Gamma Consideration Points</vt:lpstr>
      <vt:lpstr>Render Targets &amp; Blending</vt:lpstr>
      <vt:lpstr>Render Targets &amp; Blending</vt:lpstr>
      <vt:lpstr>Render Targets &amp; Blending</vt:lpstr>
      <vt:lpstr>Render Targets &amp; Blending</vt:lpstr>
      <vt:lpstr>Render Targets &amp; Blending</vt:lpstr>
      <vt:lpstr>Blending Issue in DirectX 9 </vt:lpstr>
      <vt:lpstr>Gamma Consideration Points</vt:lpstr>
      <vt:lpstr>Front Buffer &amp; Monitor</vt:lpstr>
      <vt:lpstr>Applying a Gamma Ramp </vt:lpstr>
      <vt:lpstr>Windows, DirectX9 Applying Ramp</vt:lpstr>
      <vt:lpstr>Xbox 360 Applying Ramp</vt:lpstr>
      <vt:lpstr>Direct3D 10 Applying Ramp</vt:lpstr>
      <vt:lpstr>Best Practices </vt:lpstr>
      <vt:lpstr>Best Practices HDR</vt:lpstr>
      <vt:lpstr>Best Practices Direct3D 9</vt:lpstr>
      <vt:lpstr>Best Practices Xbox 360</vt:lpstr>
      <vt:lpstr>Best Practices Xbox 360</vt:lpstr>
      <vt:lpstr>Best Practices Direct3D 10</vt:lpstr>
      <vt:lpstr>Slide 55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lastModifiedBy/>
  <cp:revision>1</cp:revision>
  <dcterms:created xsi:type="dcterms:W3CDTF">2007-08-06T23:17:16Z</dcterms:created>
  <dcterms:modified xsi:type="dcterms:W3CDTF">2007-08-06T23:17:53Z</dcterms:modified>
</cp:coreProperties>
</file>